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diagrams/data5.xml" ContentType="application/vnd.openxmlformats-officedocument.drawingml.diagramData+xml"/>
  <Override PartName="/ppt/presentation.xml" ContentType="application/vnd.openxmlformats-officedocument.presentationml.presentation.main+xml"/>
  <Override PartName="/ppt/diagrams/data4.xml" ContentType="application/vnd.openxmlformats-officedocument.drawingml.diagramData+xml"/>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diagrams/colors1.xml" ContentType="application/vnd.openxmlformats-officedocument.drawingml.diagramColors+xml"/>
  <Override PartName="/ppt/diagrams/drawing1.xml" ContentType="application/vnd.ms-office.drawingml.diagramDrawing+xml"/>
  <Override PartName="/ppt/theme/theme1.xml" ContentType="application/vnd.openxmlformats-officedocument.theme+xml"/>
  <Override PartName="/ppt/diagrams/quickStyle1.xml" ContentType="application/vnd.openxmlformats-officedocument.drawingml.diagramStyle+xml"/>
  <Override PartName="/ppt/theme/theme2.xml" ContentType="application/vnd.openxmlformats-officedocument.theme+xml"/>
  <Override PartName="/ppt/theme/theme3.xml" ContentType="application/vnd.openxmlformats-officedocument.theme+xml"/>
  <Override PartName="/ppt/diagrams/layout2.xml" ContentType="application/vnd.openxmlformats-officedocument.drawingml.diagramLayout+xml"/>
  <Override PartName="/ppt/diagrams/quickStyle2.xml" ContentType="application/vnd.openxmlformats-officedocument.drawingml.diagramStyle+xml"/>
  <Override PartName="/ppt/diagrams/drawing5.xml" ContentType="application/vnd.ms-office.drawingml.diagramDrawing+xml"/>
  <Override PartName="/ppt/diagrams/colors5.xml" ContentType="application/vnd.openxmlformats-officedocument.drawingml.diagramColors+xml"/>
  <Override PartName="/ppt/diagrams/quickStyle5.xml" ContentType="application/vnd.openxmlformats-officedocument.drawingml.diagramStyle+xml"/>
  <Override PartName="/ppt/diagrams/layout5.xml" ContentType="application/vnd.openxmlformats-officedocument.drawingml.diagramLayout+xml"/>
  <Override PartName="/ppt/diagrams/drawing4.xml" ContentType="application/vnd.ms-office.drawingml.diagramDrawing+xml"/>
  <Override PartName="/ppt/diagrams/colors4.xml" ContentType="application/vnd.openxmlformats-officedocument.drawingml.diagramColors+xml"/>
  <Override PartName="/ppt/diagrams/quickStyle4.xml" ContentType="application/vnd.openxmlformats-officedocument.drawingml.diagramStyle+xml"/>
  <Override PartName="/ppt/diagrams/layout4.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3.xml" ContentType="application/vnd.openxmlformats-officedocument.drawingml.diagramLayout+xml"/>
  <Override PartName="/ppt/diagrams/layout1.xml" ContentType="application/vnd.openxmlformats-officedocument.drawingml.diagramLayout+xml"/>
  <Override PartName="/ppt/diagrams/drawing2.xml" ContentType="application/vnd.ms-office.drawingml.diagramDrawing+xml"/>
  <Override PartName="/ppt/diagrams/colors2.xml" ContentType="application/vnd.openxmlformats-officedocument.drawingml.diagramCol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1"/>
  </p:sldMasterIdLst>
  <p:notesMasterIdLst>
    <p:notesMasterId r:id="rId24"/>
  </p:notesMasterIdLst>
  <p:handoutMasterIdLst>
    <p:handoutMasterId r:id="rId25"/>
  </p:handoutMasterIdLst>
  <p:sldIdLst>
    <p:sldId id="256" r:id="rId2"/>
    <p:sldId id="284" r:id="rId3"/>
    <p:sldId id="258" r:id="rId4"/>
    <p:sldId id="285" r:id="rId5"/>
    <p:sldId id="277" r:id="rId6"/>
    <p:sldId id="259" r:id="rId7"/>
    <p:sldId id="280" r:id="rId8"/>
    <p:sldId id="260" r:id="rId9"/>
    <p:sldId id="286" r:id="rId10"/>
    <p:sldId id="287" r:id="rId11"/>
    <p:sldId id="288" r:id="rId12"/>
    <p:sldId id="289" r:id="rId13"/>
    <p:sldId id="290" r:id="rId14"/>
    <p:sldId id="291" r:id="rId15"/>
    <p:sldId id="292" r:id="rId16"/>
    <p:sldId id="293" r:id="rId17"/>
    <p:sldId id="294" r:id="rId18"/>
    <p:sldId id="295" r:id="rId19"/>
    <p:sldId id="296" r:id="rId20"/>
    <p:sldId id="282" r:id="rId21"/>
    <p:sldId id="283"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419"/>
    <p:restoredTop sz="64494"/>
  </p:normalViewPr>
  <p:slideViewPr>
    <p:cSldViewPr snapToGrid="0" snapToObjects="1">
      <p:cViewPr>
        <p:scale>
          <a:sx n="104" d="100"/>
          <a:sy n="104" d="100"/>
        </p:scale>
        <p:origin x="1072" y="144"/>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snapToGrid="0" snapToObjects="1">
      <p:cViewPr varScale="1">
        <p:scale>
          <a:sx n="107" d="100"/>
          <a:sy n="107" d="100"/>
        </p:scale>
        <p:origin x="424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3" Type="http://schemas.openxmlformats.org/officeDocument/2006/relationships/hyperlink" Target="https://www.uscis.gov/i-765" TargetMode="External"/><Relationship Id="rId2" Type="http://schemas.openxmlformats.org/officeDocument/2006/relationships/hyperlink" Target="https://www.uscis.gov/i-485" TargetMode="External"/><Relationship Id="rId1" Type="http://schemas.openxmlformats.org/officeDocument/2006/relationships/hyperlink" Target="https://www.uscis.gov/i-360" TargetMode="External"/><Relationship Id="rId5" Type="http://schemas.openxmlformats.org/officeDocument/2006/relationships/hyperlink" Target="https://www.uscis.gov/i-912" TargetMode="External"/><Relationship Id="rId4" Type="http://schemas.openxmlformats.org/officeDocument/2006/relationships/hyperlink" Target="https://www.uscis.gov/i-864w"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uscis.gov/i-765" TargetMode="External"/><Relationship Id="rId2" Type="http://schemas.openxmlformats.org/officeDocument/2006/relationships/hyperlink" Target="https://www.uscis.gov/i-485" TargetMode="External"/><Relationship Id="rId1" Type="http://schemas.openxmlformats.org/officeDocument/2006/relationships/hyperlink" Target="https://www.uscis.gov/i-360" TargetMode="External"/><Relationship Id="rId5" Type="http://schemas.openxmlformats.org/officeDocument/2006/relationships/hyperlink" Target="https://www.uscis.gov/i-912" TargetMode="External"/><Relationship Id="rId4" Type="http://schemas.openxmlformats.org/officeDocument/2006/relationships/hyperlink" Target="https://www.uscis.gov/i-864w"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417023-1C1A-1D45-A8B6-6C2FB105ED11}" type="doc">
      <dgm:prSet loTypeId="urn:microsoft.com/office/officeart/2005/8/layout/hList1" loCatId="" qsTypeId="urn:microsoft.com/office/officeart/2005/8/quickstyle/simple4" qsCatId="simple" csTypeId="urn:microsoft.com/office/officeart/2005/8/colors/accent1_2" csCatId="accent1" phldr="1"/>
      <dgm:spPr/>
      <dgm:t>
        <a:bodyPr/>
        <a:lstStyle/>
        <a:p>
          <a:endParaRPr lang="en-US"/>
        </a:p>
      </dgm:t>
    </dgm:pt>
    <dgm:pt modelId="{552198C7-F6DD-2848-9741-6569C890B4BE}">
      <dgm:prSet phldrT="[Text]" custT="1"/>
      <dgm:spPr/>
      <dgm:t>
        <a:bodyPr/>
        <a:lstStyle/>
        <a:p>
          <a:r>
            <a:rPr lang="en-US" sz="1400" dirty="0"/>
            <a:t>G-639 FOIA REQUEST</a:t>
          </a:r>
        </a:p>
      </dgm:t>
    </dgm:pt>
    <dgm:pt modelId="{772D9226-358A-1E40-8CE7-5B03469FF8A9}" type="parTrans" cxnId="{E7B63123-64E4-6549-86B1-48CE698F3007}">
      <dgm:prSet/>
      <dgm:spPr/>
      <dgm:t>
        <a:bodyPr/>
        <a:lstStyle/>
        <a:p>
          <a:endParaRPr lang="en-US" sz="1400"/>
        </a:p>
      </dgm:t>
    </dgm:pt>
    <dgm:pt modelId="{8CA51606-B463-9849-81E2-B14119FEE0D7}" type="sibTrans" cxnId="{E7B63123-64E4-6549-86B1-48CE698F3007}">
      <dgm:prSet/>
      <dgm:spPr/>
      <dgm:t>
        <a:bodyPr/>
        <a:lstStyle/>
        <a:p>
          <a:endParaRPr lang="en-US" sz="1400"/>
        </a:p>
      </dgm:t>
    </dgm:pt>
    <dgm:pt modelId="{BDF45530-6EBF-9745-A38A-365E3A2399F1}">
      <dgm:prSet custT="1"/>
      <dgm:spPr/>
      <dgm:t>
        <a:bodyPr/>
        <a:lstStyle/>
        <a:p>
          <a:r>
            <a:rPr lang="en-US" sz="1400" dirty="0"/>
            <a:t>G-28 AND/OR EOIR-28</a:t>
          </a:r>
        </a:p>
      </dgm:t>
    </dgm:pt>
    <dgm:pt modelId="{F9389DD8-3B0A-E845-8369-050D929B715B}" type="parTrans" cxnId="{C4291495-40AA-C242-B350-850548F2C279}">
      <dgm:prSet/>
      <dgm:spPr/>
      <dgm:t>
        <a:bodyPr/>
        <a:lstStyle/>
        <a:p>
          <a:endParaRPr lang="en-US" sz="1400"/>
        </a:p>
      </dgm:t>
    </dgm:pt>
    <dgm:pt modelId="{BD70B882-308B-324F-893F-3A04EBAF2E6C}" type="sibTrans" cxnId="{C4291495-40AA-C242-B350-850548F2C279}">
      <dgm:prSet/>
      <dgm:spPr/>
      <dgm:t>
        <a:bodyPr/>
        <a:lstStyle/>
        <a:p>
          <a:endParaRPr lang="en-US" sz="1400"/>
        </a:p>
      </dgm:t>
    </dgm:pt>
    <dgm:pt modelId="{95430455-0CAD-624A-B724-A060B0105C96}">
      <dgm:prSet custT="1"/>
      <dgm:spPr/>
      <dgm:t>
        <a:bodyPr/>
        <a:lstStyle/>
        <a:p>
          <a:r>
            <a:rPr lang="en-US" sz="1400" dirty="0"/>
            <a:t>I-360, I-485, i-765</a:t>
          </a:r>
        </a:p>
      </dgm:t>
    </dgm:pt>
    <dgm:pt modelId="{98E0CC91-4A07-F54D-8739-B5EF6A0533AD}" type="parTrans" cxnId="{D6DA19A0-30BF-5F4B-9D64-042837709AF8}">
      <dgm:prSet/>
      <dgm:spPr/>
      <dgm:t>
        <a:bodyPr/>
        <a:lstStyle/>
        <a:p>
          <a:endParaRPr lang="en-US" sz="1400"/>
        </a:p>
      </dgm:t>
    </dgm:pt>
    <dgm:pt modelId="{C1E4386F-1D52-3F48-A389-8FC5B6F8E051}" type="sibTrans" cxnId="{D6DA19A0-30BF-5F4B-9D64-042837709AF8}">
      <dgm:prSet/>
      <dgm:spPr/>
      <dgm:t>
        <a:bodyPr/>
        <a:lstStyle/>
        <a:p>
          <a:endParaRPr lang="en-US" sz="1400"/>
        </a:p>
      </dgm:t>
    </dgm:pt>
    <dgm:pt modelId="{8BED98DE-C403-B143-9205-1F44B8AF3BD4}">
      <dgm:prSet custT="1"/>
      <dgm:spPr/>
      <dgm:t>
        <a:bodyPr/>
        <a:lstStyle/>
        <a:p>
          <a:r>
            <a:rPr lang="en-US" sz="1400" dirty="0">
              <a:hlinkClick xmlns:r="http://schemas.openxmlformats.org/officeDocument/2006/relationships" r:id="rId1"/>
            </a:rPr>
            <a:t>https://www.uscis.gov/i-360</a:t>
          </a:r>
          <a:endParaRPr lang="en-US" sz="1400" dirty="0"/>
        </a:p>
      </dgm:t>
    </dgm:pt>
    <dgm:pt modelId="{E6B38A98-6C9D-A448-ABAA-F42EEF679AA5}" type="parTrans" cxnId="{52D2CDFB-895F-DB47-AB9E-9BEA95A92BCE}">
      <dgm:prSet/>
      <dgm:spPr/>
      <dgm:t>
        <a:bodyPr/>
        <a:lstStyle/>
        <a:p>
          <a:endParaRPr lang="en-US" sz="1400"/>
        </a:p>
      </dgm:t>
    </dgm:pt>
    <dgm:pt modelId="{58DD48B3-9D7C-9942-829C-01AAC5B91B2A}" type="sibTrans" cxnId="{52D2CDFB-895F-DB47-AB9E-9BEA95A92BCE}">
      <dgm:prSet/>
      <dgm:spPr/>
      <dgm:t>
        <a:bodyPr/>
        <a:lstStyle/>
        <a:p>
          <a:endParaRPr lang="en-US" sz="1400"/>
        </a:p>
      </dgm:t>
    </dgm:pt>
    <dgm:pt modelId="{1761271F-68A0-914F-9E9E-E08E2508A20D}">
      <dgm:prSet custT="1"/>
      <dgm:spPr/>
      <dgm:t>
        <a:bodyPr/>
        <a:lstStyle/>
        <a:p>
          <a:r>
            <a:rPr lang="en-US" sz="1400" dirty="0"/>
            <a:t>I-797C NOA</a:t>
          </a:r>
        </a:p>
      </dgm:t>
    </dgm:pt>
    <dgm:pt modelId="{406A4219-E860-9947-BAD9-4F56AD058D44}" type="parTrans" cxnId="{BBE948DC-5420-214C-A249-5DDE0B8AFB10}">
      <dgm:prSet/>
      <dgm:spPr/>
      <dgm:t>
        <a:bodyPr/>
        <a:lstStyle/>
        <a:p>
          <a:endParaRPr lang="en-US" sz="1400"/>
        </a:p>
      </dgm:t>
    </dgm:pt>
    <dgm:pt modelId="{13D22358-5571-B74B-928A-83714736CFF8}" type="sibTrans" cxnId="{BBE948DC-5420-214C-A249-5DDE0B8AFB10}">
      <dgm:prSet/>
      <dgm:spPr/>
      <dgm:t>
        <a:bodyPr/>
        <a:lstStyle/>
        <a:p>
          <a:endParaRPr lang="en-US" sz="1400"/>
        </a:p>
      </dgm:t>
    </dgm:pt>
    <dgm:pt modelId="{8063D437-D678-5C49-99E8-47F8ED23D0BA}">
      <dgm:prSet custT="1"/>
      <dgm:spPr/>
      <dgm:t>
        <a:bodyPr/>
        <a:lstStyle/>
        <a:p>
          <a:r>
            <a:rPr lang="en-US" sz="1400" dirty="0"/>
            <a:t>Receipt</a:t>
          </a:r>
          <a:r>
            <a:rPr lang="en-US" sz="1400" baseline="0" dirty="0"/>
            <a:t> Notice</a:t>
          </a:r>
          <a:endParaRPr lang="en-US" sz="1400" dirty="0"/>
        </a:p>
      </dgm:t>
    </dgm:pt>
    <dgm:pt modelId="{880F6ABF-6586-624B-A7DC-D0EB3915A3E3}" type="parTrans" cxnId="{7A899A69-EB25-CE49-99BE-62000B75ED07}">
      <dgm:prSet/>
      <dgm:spPr/>
      <dgm:t>
        <a:bodyPr/>
        <a:lstStyle/>
        <a:p>
          <a:endParaRPr lang="en-US" sz="1400"/>
        </a:p>
      </dgm:t>
    </dgm:pt>
    <dgm:pt modelId="{B8B6EBA0-B8FE-3E4D-BF61-6191B3E5C0FB}" type="sibTrans" cxnId="{7A899A69-EB25-CE49-99BE-62000B75ED07}">
      <dgm:prSet/>
      <dgm:spPr/>
      <dgm:t>
        <a:bodyPr/>
        <a:lstStyle/>
        <a:p>
          <a:endParaRPr lang="en-US" sz="1400"/>
        </a:p>
      </dgm:t>
    </dgm:pt>
    <dgm:pt modelId="{5B0D8750-3B07-7840-BE5D-7101EB5409DA}">
      <dgm:prSet custT="1"/>
      <dgm:spPr/>
      <dgm:t>
        <a:bodyPr/>
        <a:lstStyle/>
        <a:p>
          <a:r>
            <a:rPr lang="en-US" sz="1400" dirty="0"/>
            <a:t>I-797C NOA</a:t>
          </a:r>
        </a:p>
      </dgm:t>
    </dgm:pt>
    <dgm:pt modelId="{70C6FF06-2B73-9D4E-810A-B70FB939826A}" type="parTrans" cxnId="{1C0D6BE6-AFA4-B146-BDB4-71EDE32827D0}">
      <dgm:prSet/>
      <dgm:spPr/>
      <dgm:t>
        <a:bodyPr/>
        <a:lstStyle/>
        <a:p>
          <a:endParaRPr lang="en-US" sz="1400"/>
        </a:p>
      </dgm:t>
    </dgm:pt>
    <dgm:pt modelId="{D46E2E42-1529-A047-AA0B-F6BF66BF43A9}" type="sibTrans" cxnId="{1C0D6BE6-AFA4-B146-BDB4-71EDE32827D0}">
      <dgm:prSet/>
      <dgm:spPr/>
      <dgm:t>
        <a:bodyPr/>
        <a:lstStyle/>
        <a:p>
          <a:endParaRPr lang="en-US" sz="1400"/>
        </a:p>
      </dgm:t>
    </dgm:pt>
    <dgm:pt modelId="{F9752EAE-13C9-1E41-A725-5C5BB1E199B0}">
      <dgm:prSet custT="1"/>
      <dgm:spPr/>
      <dgm:t>
        <a:bodyPr/>
        <a:lstStyle/>
        <a:p>
          <a:r>
            <a:rPr lang="en-US" sz="1400" dirty="0"/>
            <a:t>Biometrics Appointment	</a:t>
          </a:r>
        </a:p>
      </dgm:t>
    </dgm:pt>
    <dgm:pt modelId="{DC82F94F-F10E-CC4A-8EF7-9CDA3C73A299}" type="parTrans" cxnId="{97CB616E-FAB1-9D40-8ACA-6C1F63DDF76B}">
      <dgm:prSet/>
      <dgm:spPr/>
      <dgm:t>
        <a:bodyPr/>
        <a:lstStyle/>
        <a:p>
          <a:endParaRPr lang="en-US" sz="1400"/>
        </a:p>
      </dgm:t>
    </dgm:pt>
    <dgm:pt modelId="{5BE62BC9-90E2-DD43-871A-86DD2CFD69E8}" type="sibTrans" cxnId="{97CB616E-FAB1-9D40-8ACA-6C1F63DDF76B}">
      <dgm:prSet/>
      <dgm:spPr/>
      <dgm:t>
        <a:bodyPr/>
        <a:lstStyle/>
        <a:p>
          <a:endParaRPr lang="en-US" sz="1400"/>
        </a:p>
      </dgm:t>
    </dgm:pt>
    <dgm:pt modelId="{344692E9-AEC0-EC4C-B761-98609544F5B4}">
      <dgm:prSet phldrT="[Text]" custT="1"/>
      <dgm:spPr/>
      <dgm:t>
        <a:bodyPr/>
        <a:lstStyle/>
        <a:p>
          <a:r>
            <a:rPr lang="en-US" sz="1400" dirty="0"/>
            <a:t>https://</a:t>
          </a:r>
          <a:r>
            <a:rPr lang="en-US" sz="1400" dirty="0" err="1"/>
            <a:t>www.uscis.gov</a:t>
          </a:r>
          <a:r>
            <a:rPr lang="en-US" sz="1400" dirty="0"/>
            <a:t>/sites/default/files/document/forms/g-639.pdf</a:t>
          </a:r>
        </a:p>
      </dgm:t>
    </dgm:pt>
    <dgm:pt modelId="{F3D5268C-3330-1247-9BA2-0653ACD8878C}" type="parTrans" cxnId="{F5DAAC38-AD68-ED49-8C60-B2971788D356}">
      <dgm:prSet/>
      <dgm:spPr/>
      <dgm:t>
        <a:bodyPr/>
        <a:lstStyle/>
        <a:p>
          <a:endParaRPr lang="en-US" sz="1400"/>
        </a:p>
      </dgm:t>
    </dgm:pt>
    <dgm:pt modelId="{36DFBC17-C03A-F44B-8B42-57EBA1891AF9}" type="sibTrans" cxnId="{F5DAAC38-AD68-ED49-8C60-B2971788D356}">
      <dgm:prSet/>
      <dgm:spPr/>
      <dgm:t>
        <a:bodyPr/>
        <a:lstStyle/>
        <a:p>
          <a:endParaRPr lang="en-US" sz="1400"/>
        </a:p>
      </dgm:t>
    </dgm:pt>
    <dgm:pt modelId="{41197C26-054B-E840-BC21-564882D492E1}">
      <dgm:prSet custT="1"/>
      <dgm:spPr/>
      <dgm:t>
        <a:bodyPr/>
        <a:lstStyle/>
        <a:p>
          <a:r>
            <a:rPr lang="en-US" sz="1400" dirty="0"/>
            <a:t>Entry Of Attorney Appearance</a:t>
          </a:r>
        </a:p>
      </dgm:t>
    </dgm:pt>
    <dgm:pt modelId="{00F9E6E3-A4FB-6C4F-AEF1-B6E88E012017}" type="parTrans" cxnId="{F9C9C9E8-D82B-2244-BCB0-B6A4F08865A0}">
      <dgm:prSet/>
      <dgm:spPr/>
      <dgm:t>
        <a:bodyPr/>
        <a:lstStyle/>
        <a:p>
          <a:endParaRPr lang="en-US" sz="1400"/>
        </a:p>
      </dgm:t>
    </dgm:pt>
    <dgm:pt modelId="{192E6933-569E-0346-BACB-E1C7979C4326}" type="sibTrans" cxnId="{F9C9C9E8-D82B-2244-BCB0-B6A4F08865A0}">
      <dgm:prSet/>
      <dgm:spPr/>
      <dgm:t>
        <a:bodyPr/>
        <a:lstStyle/>
        <a:p>
          <a:endParaRPr lang="en-US" sz="1400"/>
        </a:p>
      </dgm:t>
    </dgm:pt>
    <dgm:pt modelId="{42EBB7E9-5F80-0341-9392-4B5636F299E8}">
      <dgm:prSet custT="1"/>
      <dgm:spPr/>
      <dgm:t>
        <a:bodyPr/>
        <a:lstStyle/>
        <a:p>
          <a:r>
            <a:rPr lang="en-US" sz="1400" dirty="0">
              <a:hlinkClick xmlns:r="http://schemas.openxmlformats.org/officeDocument/2006/relationships" r:id="rId2"/>
            </a:rPr>
            <a:t>https://</a:t>
          </a:r>
          <a:r>
            <a:rPr lang="en-US" sz="1400" dirty="0" err="1">
              <a:hlinkClick xmlns:r="http://schemas.openxmlformats.org/officeDocument/2006/relationships" r:id="rId2"/>
            </a:rPr>
            <a:t>www.uscis.gov</a:t>
          </a:r>
          <a:r>
            <a:rPr lang="en-US" sz="1400" dirty="0">
              <a:hlinkClick xmlns:r="http://schemas.openxmlformats.org/officeDocument/2006/relationships" r:id="rId2"/>
            </a:rPr>
            <a:t>/i-485</a:t>
          </a:r>
          <a:endParaRPr lang="en-US" sz="1400" dirty="0"/>
        </a:p>
      </dgm:t>
    </dgm:pt>
    <dgm:pt modelId="{790347A3-9BCC-634F-9E0D-3DE769023597}" type="parTrans" cxnId="{0515D19D-6C3C-484A-A544-C10DC8441956}">
      <dgm:prSet/>
      <dgm:spPr/>
    </dgm:pt>
    <dgm:pt modelId="{BD53F02B-83FB-484B-AA15-39CED55203D3}" type="sibTrans" cxnId="{0515D19D-6C3C-484A-A544-C10DC8441956}">
      <dgm:prSet/>
      <dgm:spPr/>
    </dgm:pt>
    <dgm:pt modelId="{0873E707-1746-C742-9ABD-3F424B05F36D}">
      <dgm:prSet custT="1"/>
      <dgm:spPr/>
      <dgm:t>
        <a:bodyPr/>
        <a:lstStyle/>
        <a:p>
          <a:endParaRPr lang="en-US" sz="1400" dirty="0"/>
        </a:p>
      </dgm:t>
    </dgm:pt>
    <dgm:pt modelId="{48DDA736-224C-1D4F-A4AF-EF981C9A954D}" type="parTrans" cxnId="{D98CCEDF-2441-C045-8BC2-D8CBA989F223}">
      <dgm:prSet/>
      <dgm:spPr/>
    </dgm:pt>
    <dgm:pt modelId="{59F97689-7D77-794A-B1FE-0BBAAACD25B4}" type="sibTrans" cxnId="{D98CCEDF-2441-C045-8BC2-D8CBA989F223}">
      <dgm:prSet/>
      <dgm:spPr/>
    </dgm:pt>
    <dgm:pt modelId="{ADE08451-8B80-9C42-ACCF-DBA503DE5A30}">
      <dgm:prSet custT="1"/>
      <dgm:spPr/>
      <dgm:t>
        <a:bodyPr/>
        <a:lstStyle/>
        <a:p>
          <a:r>
            <a:rPr lang="en-US" sz="1400" dirty="0">
              <a:hlinkClick xmlns:r="http://schemas.openxmlformats.org/officeDocument/2006/relationships" r:id="rId3"/>
            </a:rPr>
            <a:t>https://</a:t>
          </a:r>
          <a:r>
            <a:rPr lang="en-US" sz="1400" dirty="0" err="1">
              <a:hlinkClick xmlns:r="http://schemas.openxmlformats.org/officeDocument/2006/relationships" r:id="rId3"/>
            </a:rPr>
            <a:t>www.uscis.gov</a:t>
          </a:r>
          <a:r>
            <a:rPr lang="en-US" sz="1400" dirty="0">
              <a:hlinkClick xmlns:r="http://schemas.openxmlformats.org/officeDocument/2006/relationships" r:id="rId3"/>
            </a:rPr>
            <a:t>/i-765</a:t>
          </a:r>
          <a:endParaRPr lang="en-US" sz="1400" dirty="0"/>
        </a:p>
      </dgm:t>
    </dgm:pt>
    <dgm:pt modelId="{F9CC5E55-8687-9248-9B80-4020C0BE3E59}" type="parTrans" cxnId="{25AAE95A-A95A-0D49-90F2-3F708A1500A4}">
      <dgm:prSet/>
      <dgm:spPr/>
    </dgm:pt>
    <dgm:pt modelId="{0C8C7BAB-7803-9E44-A093-B350635B8CB4}" type="sibTrans" cxnId="{25AAE95A-A95A-0D49-90F2-3F708A1500A4}">
      <dgm:prSet/>
      <dgm:spPr/>
    </dgm:pt>
    <dgm:pt modelId="{40A0F8F6-0A17-DC4A-AC2D-43B60532733E}">
      <dgm:prSet custT="1"/>
      <dgm:spPr/>
      <dgm:t>
        <a:bodyPr/>
        <a:lstStyle/>
        <a:p>
          <a:r>
            <a:rPr lang="en-US" sz="1400" dirty="0">
              <a:hlinkClick xmlns:r="http://schemas.openxmlformats.org/officeDocument/2006/relationships" r:id="rId4"/>
            </a:rPr>
            <a:t>https://</a:t>
          </a:r>
          <a:r>
            <a:rPr lang="en-US" sz="1400" dirty="0" err="1">
              <a:hlinkClick xmlns:r="http://schemas.openxmlformats.org/officeDocument/2006/relationships" r:id="rId4"/>
            </a:rPr>
            <a:t>www.uscis.gov</a:t>
          </a:r>
          <a:r>
            <a:rPr lang="en-US" sz="1400" dirty="0">
              <a:hlinkClick xmlns:r="http://schemas.openxmlformats.org/officeDocument/2006/relationships" r:id="rId4"/>
            </a:rPr>
            <a:t>/i-864w</a:t>
          </a:r>
          <a:endParaRPr lang="en-US" sz="1400" dirty="0"/>
        </a:p>
      </dgm:t>
    </dgm:pt>
    <dgm:pt modelId="{AFEABF73-1AD3-E945-AB3C-811870AA7747}" type="parTrans" cxnId="{F32E7A00-D149-0848-A5DE-14AD30DAAEB7}">
      <dgm:prSet/>
      <dgm:spPr/>
    </dgm:pt>
    <dgm:pt modelId="{BF2B56FD-8353-FF48-994D-87F26B5ABBB2}" type="sibTrans" cxnId="{F32E7A00-D149-0848-A5DE-14AD30DAAEB7}">
      <dgm:prSet/>
      <dgm:spPr/>
    </dgm:pt>
    <dgm:pt modelId="{2A86D3AB-5343-6040-9872-0AA383E92610}">
      <dgm:prSet custT="1"/>
      <dgm:spPr/>
      <dgm:t>
        <a:bodyPr/>
        <a:lstStyle/>
        <a:p>
          <a:r>
            <a:rPr lang="en-US" sz="1400" dirty="0">
              <a:hlinkClick xmlns:r="http://schemas.openxmlformats.org/officeDocument/2006/relationships" r:id="rId5"/>
            </a:rPr>
            <a:t>https://</a:t>
          </a:r>
          <a:r>
            <a:rPr lang="en-US" sz="1400" dirty="0" err="1">
              <a:hlinkClick xmlns:r="http://schemas.openxmlformats.org/officeDocument/2006/relationships" r:id="rId5"/>
            </a:rPr>
            <a:t>www.uscis.gov</a:t>
          </a:r>
          <a:r>
            <a:rPr lang="en-US" sz="1400" dirty="0">
              <a:hlinkClick xmlns:r="http://schemas.openxmlformats.org/officeDocument/2006/relationships" r:id="rId5"/>
            </a:rPr>
            <a:t>/i-912</a:t>
          </a:r>
          <a:endParaRPr lang="en-US" sz="1400" dirty="0"/>
        </a:p>
      </dgm:t>
    </dgm:pt>
    <dgm:pt modelId="{636E02CE-DE71-304C-B566-6F6A40D15576}" type="parTrans" cxnId="{9DF1F6B6-473A-CE49-8ED0-DBCB1A3C4E14}">
      <dgm:prSet/>
      <dgm:spPr/>
    </dgm:pt>
    <dgm:pt modelId="{D5758287-9687-9B4E-B143-4FC29DD9B49E}" type="sibTrans" cxnId="{9DF1F6B6-473A-CE49-8ED0-DBCB1A3C4E14}">
      <dgm:prSet/>
      <dgm:spPr/>
    </dgm:pt>
    <dgm:pt modelId="{F4B79925-100A-CF4E-BD24-D0E6F92B80F7}" type="pres">
      <dgm:prSet presAssocID="{2B417023-1C1A-1D45-A8B6-6C2FB105ED11}" presName="Name0" presStyleCnt="0">
        <dgm:presLayoutVars>
          <dgm:dir/>
          <dgm:animLvl val="lvl"/>
          <dgm:resizeHandles val="exact"/>
        </dgm:presLayoutVars>
      </dgm:prSet>
      <dgm:spPr/>
    </dgm:pt>
    <dgm:pt modelId="{82BD068D-2DC0-CB40-8E3A-70F9C89C8CC9}" type="pres">
      <dgm:prSet presAssocID="{552198C7-F6DD-2848-9741-6569C890B4BE}" presName="composite" presStyleCnt="0"/>
      <dgm:spPr/>
    </dgm:pt>
    <dgm:pt modelId="{AF9F9E5B-A7A3-FC4A-B4D4-8F3D4283CAC1}" type="pres">
      <dgm:prSet presAssocID="{552198C7-F6DD-2848-9741-6569C890B4BE}" presName="parTx" presStyleLbl="alignNode1" presStyleIdx="0" presStyleCnt="5">
        <dgm:presLayoutVars>
          <dgm:chMax val="0"/>
          <dgm:chPref val="0"/>
          <dgm:bulletEnabled val="1"/>
        </dgm:presLayoutVars>
      </dgm:prSet>
      <dgm:spPr/>
    </dgm:pt>
    <dgm:pt modelId="{73B37312-013B-7A4C-A9B3-63551A9E04A6}" type="pres">
      <dgm:prSet presAssocID="{552198C7-F6DD-2848-9741-6569C890B4BE}" presName="desTx" presStyleLbl="alignAccFollowNode1" presStyleIdx="0" presStyleCnt="5">
        <dgm:presLayoutVars>
          <dgm:bulletEnabled val="1"/>
        </dgm:presLayoutVars>
      </dgm:prSet>
      <dgm:spPr/>
    </dgm:pt>
    <dgm:pt modelId="{AAFDACBD-DF58-0043-9A44-79AF7EBBC4D8}" type="pres">
      <dgm:prSet presAssocID="{8CA51606-B463-9849-81E2-B14119FEE0D7}" presName="space" presStyleCnt="0"/>
      <dgm:spPr/>
    </dgm:pt>
    <dgm:pt modelId="{CB20C03B-AD81-F641-AB08-85AA366E0E36}" type="pres">
      <dgm:prSet presAssocID="{BDF45530-6EBF-9745-A38A-365E3A2399F1}" presName="composite" presStyleCnt="0"/>
      <dgm:spPr/>
    </dgm:pt>
    <dgm:pt modelId="{CD6EA67D-17AF-4A4C-A464-992CDDEA80C1}" type="pres">
      <dgm:prSet presAssocID="{BDF45530-6EBF-9745-A38A-365E3A2399F1}" presName="parTx" presStyleLbl="alignNode1" presStyleIdx="1" presStyleCnt="5">
        <dgm:presLayoutVars>
          <dgm:chMax val="0"/>
          <dgm:chPref val="0"/>
          <dgm:bulletEnabled val="1"/>
        </dgm:presLayoutVars>
      </dgm:prSet>
      <dgm:spPr/>
    </dgm:pt>
    <dgm:pt modelId="{BE88392A-D373-1943-BD6D-60C44BB2BBB7}" type="pres">
      <dgm:prSet presAssocID="{BDF45530-6EBF-9745-A38A-365E3A2399F1}" presName="desTx" presStyleLbl="alignAccFollowNode1" presStyleIdx="1" presStyleCnt="5">
        <dgm:presLayoutVars>
          <dgm:bulletEnabled val="1"/>
        </dgm:presLayoutVars>
      </dgm:prSet>
      <dgm:spPr/>
    </dgm:pt>
    <dgm:pt modelId="{BD1F60FF-89B5-DA44-ADF9-66F905BF88C7}" type="pres">
      <dgm:prSet presAssocID="{BD70B882-308B-324F-893F-3A04EBAF2E6C}" presName="space" presStyleCnt="0"/>
      <dgm:spPr/>
    </dgm:pt>
    <dgm:pt modelId="{41F6C281-D912-0845-AF01-5D56E466E67E}" type="pres">
      <dgm:prSet presAssocID="{95430455-0CAD-624A-B724-A060B0105C96}" presName="composite" presStyleCnt="0"/>
      <dgm:spPr/>
    </dgm:pt>
    <dgm:pt modelId="{2C42A32B-C34E-224F-A9D2-8FEAB7628B3A}" type="pres">
      <dgm:prSet presAssocID="{95430455-0CAD-624A-B724-A060B0105C96}" presName="parTx" presStyleLbl="alignNode1" presStyleIdx="2" presStyleCnt="5">
        <dgm:presLayoutVars>
          <dgm:chMax val="0"/>
          <dgm:chPref val="0"/>
          <dgm:bulletEnabled val="1"/>
        </dgm:presLayoutVars>
      </dgm:prSet>
      <dgm:spPr/>
    </dgm:pt>
    <dgm:pt modelId="{7159B4C3-A1AF-464C-A5A5-F7955EDDD7B0}" type="pres">
      <dgm:prSet presAssocID="{95430455-0CAD-624A-B724-A060B0105C96}" presName="desTx" presStyleLbl="alignAccFollowNode1" presStyleIdx="2" presStyleCnt="5">
        <dgm:presLayoutVars>
          <dgm:bulletEnabled val="1"/>
        </dgm:presLayoutVars>
      </dgm:prSet>
      <dgm:spPr/>
    </dgm:pt>
    <dgm:pt modelId="{F1E95360-F17F-5742-B8DD-3A040E331D59}" type="pres">
      <dgm:prSet presAssocID="{C1E4386F-1D52-3F48-A389-8FC5B6F8E051}" presName="space" presStyleCnt="0"/>
      <dgm:spPr/>
    </dgm:pt>
    <dgm:pt modelId="{4F9BE4D2-B3AB-1D42-84BA-9FB8F1AC12FD}" type="pres">
      <dgm:prSet presAssocID="{1761271F-68A0-914F-9E9E-E08E2508A20D}" presName="composite" presStyleCnt="0"/>
      <dgm:spPr/>
    </dgm:pt>
    <dgm:pt modelId="{4E3827D5-29C4-BA44-9034-00BA7213590B}" type="pres">
      <dgm:prSet presAssocID="{1761271F-68A0-914F-9E9E-E08E2508A20D}" presName="parTx" presStyleLbl="alignNode1" presStyleIdx="3" presStyleCnt="5">
        <dgm:presLayoutVars>
          <dgm:chMax val="0"/>
          <dgm:chPref val="0"/>
          <dgm:bulletEnabled val="1"/>
        </dgm:presLayoutVars>
      </dgm:prSet>
      <dgm:spPr/>
    </dgm:pt>
    <dgm:pt modelId="{76339CA8-E66D-2145-AEDE-EA91D394F3BB}" type="pres">
      <dgm:prSet presAssocID="{1761271F-68A0-914F-9E9E-E08E2508A20D}" presName="desTx" presStyleLbl="alignAccFollowNode1" presStyleIdx="3" presStyleCnt="5">
        <dgm:presLayoutVars>
          <dgm:bulletEnabled val="1"/>
        </dgm:presLayoutVars>
      </dgm:prSet>
      <dgm:spPr/>
    </dgm:pt>
    <dgm:pt modelId="{E48DE239-9FFE-7C44-AF69-446F4B3F3020}" type="pres">
      <dgm:prSet presAssocID="{13D22358-5571-B74B-928A-83714736CFF8}" presName="space" presStyleCnt="0"/>
      <dgm:spPr/>
    </dgm:pt>
    <dgm:pt modelId="{8BF25089-0B5F-F649-8D57-3E4C2E51A05D}" type="pres">
      <dgm:prSet presAssocID="{5B0D8750-3B07-7840-BE5D-7101EB5409DA}" presName="composite" presStyleCnt="0"/>
      <dgm:spPr/>
    </dgm:pt>
    <dgm:pt modelId="{B587B80E-4219-744F-9270-997AE81DC7CA}" type="pres">
      <dgm:prSet presAssocID="{5B0D8750-3B07-7840-BE5D-7101EB5409DA}" presName="parTx" presStyleLbl="alignNode1" presStyleIdx="4" presStyleCnt="5">
        <dgm:presLayoutVars>
          <dgm:chMax val="0"/>
          <dgm:chPref val="0"/>
          <dgm:bulletEnabled val="1"/>
        </dgm:presLayoutVars>
      </dgm:prSet>
      <dgm:spPr/>
    </dgm:pt>
    <dgm:pt modelId="{055FE925-3EA4-6742-9FB3-3F0ABBCB83D1}" type="pres">
      <dgm:prSet presAssocID="{5B0D8750-3B07-7840-BE5D-7101EB5409DA}" presName="desTx" presStyleLbl="alignAccFollowNode1" presStyleIdx="4" presStyleCnt="5">
        <dgm:presLayoutVars>
          <dgm:bulletEnabled val="1"/>
        </dgm:presLayoutVars>
      </dgm:prSet>
      <dgm:spPr/>
    </dgm:pt>
  </dgm:ptLst>
  <dgm:cxnLst>
    <dgm:cxn modelId="{F32E7A00-D149-0848-A5DE-14AD30DAAEB7}" srcId="{95430455-0CAD-624A-B724-A060B0105C96}" destId="{40A0F8F6-0A17-DC4A-AC2D-43B60532733E}" srcOrd="3" destOrd="0" parTransId="{AFEABF73-1AD3-E945-AB3C-811870AA7747}" sibTransId="{BF2B56FD-8353-FF48-994D-87F26B5ABBB2}"/>
    <dgm:cxn modelId="{8D668D0E-6575-DA4B-A593-8E3CA481D515}" type="presOf" srcId="{BDF45530-6EBF-9745-A38A-365E3A2399F1}" destId="{CD6EA67D-17AF-4A4C-A464-992CDDEA80C1}" srcOrd="0" destOrd="0" presId="urn:microsoft.com/office/officeart/2005/8/layout/hList1"/>
    <dgm:cxn modelId="{849B3C19-B66E-9A4C-AD9D-6182B870B7E8}" type="presOf" srcId="{41197C26-054B-E840-BC21-564882D492E1}" destId="{BE88392A-D373-1943-BD6D-60C44BB2BBB7}" srcOrd="0" destOrd="0" presId="urn:microsoft.com/office/officeart/2005/8/layout/hList1"/>
    <dgm:cxn modelId="{FAD68519-863E-004A-83AF-A89AC31E9543}" type="presOf" srcId="{95430455-0CAD-624A-B724-A060B0105C96}" destId="{2C42A32B-C34E-224F-A9D2-8FEAB7628B3A}" srcOrd="0" destOrd="0" presId="urn:microsoft.com/office/officeart/2005/8/layout/hList1"/>
    <dgm:cxn modelId="{B52EBF1A-026A-0E44-B775-3731101E87B4}" type="presOf" srcId="{5B0D8750-3B07-7840-BE5D-7101EB5409DA}" destId="{B587B80E-4219-744F-9270-997AE81DC7CA}" srcOrd="0" destOrd="0" presId="urn:microsoft.com/office/officeart/2005/8/layout/hList1"/>
    <dgm:cxn modelId="{E7B63123-64E4-6549-86B1-48CE698F3007}" srcId="{2B417023-1C1A-1D45-A8B6-6C2FB105ED11}" destId="{552198C7-F6DD-2848-9741-6569C890B4BE}" srcOrd="0" destOrd="0" parTransId="{772D9226-358A-1E40-8CE7-5B03469FF8A9}" sibTransId="{8CA51606-B463-9849-81E2-B14119FEE0D7}"/>
    <dgm:cxn modelId="{FA9A1626-23BC-6F45-942C-A1D16B38E5B9}" type="presOf" srcId="{F9752EAE-13C9-1E41-A725-5C5BB1E199B0}" destId="{055FE925-3EA4-6742-9FB3-3F0ABBCB83D1}" srcOrd="0" destOrd="0" presId="urn:microsoft.com/office/officeart/2005/8/layout/hList1"/>
    <dgm:cxn modelId="{8DC3DD26-3102-B648-BD67-98A8649B985F}" type="presOf" srcId="{42EBB7E9-5F80-0341-9392-4B5636F299E8}" destId="{7159B4C3-A1AF-464C-A5A5-F7955EDDD7B0}" srcOrd="0" destOrd="1" presId="urn:microsoft.com/office/officeart/2005/8/layout/hList1"/>
    <dgm:cxn modelId="{9DFB1B2E-6A07-5243-97AF-278307F95246}" type="presOf" srcId="{552198C7-F6DD-2848-9741-6569C890B4BE}" destId="{AF9F9E5B-A7A3-FC4A-B4D4-8F3D4283CAC1}" srcOrd="0" destOrd="0" presId="urn:microsoft.com/office/officeart/2005/8/layout/hList1"/>
    <dgm:cxn modelId="{F5DAAC38-AD68-ED49-8C60-B2971788D356}" srcId="{552198C7-F6DD-2848-9741-6569C890B4BE}" destId="{344692E9-AEC0-EC4C-B761-98609544F5B4}" srcOrd="0" destOrd="0" parTransId="{F3D5268C-3330-1247-9BA2-0653ACD8878C}" sibTransId="{36DFBC17-C03A-F44B-8B42-57EBA1891AF9}"/>
    <dgm:cxn modelId="{4C600F3A-49FF-C54F-8563-D07DE116F9B9}" type="presOf" srcId="{ADE08451-8B80-9C42-ACCF-DBA503DE5A30}" destId="{7159B4C3-A1AF-464C-A5A5-F7955EDDD7B0}" srcOrd="0" destOrd="2" presId="urn:microsoft.com/office/officeart/2005/8/layout/hList1"/>
    <dgm:cxn modelId="{25AAE95A-A95A-0D49-90F2-3F708A1500A4}" srcId="{95430455-0CAD-624A-B724-A060B0105C96}" destId="{ADE08451-8B80-9C42-ACCF-DBA503DE5A30}" srcOrd="2" destOrd="0" parTransId="{F9CC5E55-8687-9248-9B80-4020C0BE3E59}" sibTransId="{0C8C7BAB-7803-9E44-A093-B350635B8CB4}"/>
    <dgm:cxn modelId="{00E6D960-EF20-BF47-851F-B8FCD9CA15BE}" type="presOf" srcId="{8BED98DE-C403-B143-9205-1F44B8AF3BD4}" destId="{7159B4C3-A1AF-464C-A5A5-F7955EDDD7B0}" srcOrd="0" destOrd="0" presId="urn:microsoft.com/office/officeart/2005/8/layout/hList1"/>
    <dgm:cxn modelId="{AB938D67-5D82-C24D-8C08-45F0629C7C61}" type="presOf" srcId="{344692E9-AEC0-EC4C-B761-98609544F5B4}" destId="{73B37312-013B-7A4C-A9B3-63551A9E04A6}" srcOrd="0" destOrd="0" presId="urn:microsoft.com/office/officeart/2005/8/layout/hList1"/>
    <dgm:cxn modelId="{7A899A69-EB25-CE49-99BE-62000B75ED07}" srcId="{1761271F-68A0-914F-9E9E-E08E2508A20D}" destId="{8063D437-D678-5C49-99E8-47F8ED23D0BA}" srcOrd="0" destOrd="0" parTransId="{880F6ABF-6586-624B-A7DC-D0EB3915A3E3}" sibTransId="{B8B6EBA0-B8FE-3E4D-BF61-6191B3E5C0FB}"/>
    <dgm:cxn modelId="{97CB616E-FAB1-9D40-8ACA-6C1F63DDF76B}" srcId="{5B0D8750-3B07-7840-BE5D-7101EB5409DA}" destId="{F9752EAE-13C9-1E41-A725-5C5BB1E199B0}" srcOrd="0" destOrd="0" parTransId="{DC82F94F-F10E-CC4A-8EF7-9CDA3C73A299}" sibTransId="{5BE62BC9-90E2-DD43-871A-86DD2CFD69E8}"/>
    <dgm:cxn modelId="{D5BC0B89-9945-6A4C-ACFF-2F0515919DD9}" type="presOf" srcId="{8063D437-D678-5C49-99E8-47F8ED23D0BA}" destId="{76339CA8-E66D-2145-AEDE-EA91D394F3BB}" srcOrd="0" destOrd="0" presId="urn:microsoft.com/office/officeart/2005/8/layout/hList1"/>
    <dgm:cxn modelId="{909ADF8E-B575-7B4D-921D-EB310E9978E6}" type="presOf" srcId="{40A0F8F6-0A17-DC4A-AC2D-43B60532733E}" destId="{7159B4C3-A1AF-464C-A5A5-F7955EDDD7B0}" srcOrd="0" destOrd="3" presId="urn:microsoft.com/office/officeart/2005/8/layout/hList1"/>
    <dgm:cxn modelId="{C4291495-40AA-C242-B350-850548F2C279}" srcId="{2B417023-1C1A-1D45-A8B6-6C2FB105ED11}" destId="{BDF45530-6EBF-9745-A38A-365E3A2399F1}" srcOrd="1" destOrd="0" parTransId="{F9389DD8-3B0A-E845-8369-050D929B715B}" sibTransId="{BD70B882-308B-324F-893F-3A04EBAF2E6C}"/>
    <dgm:cxn modelId="{0515D19D-6C3C-484A-A544-C10DC8441956}" srcId="{95430455-0CAD-624A-B724-A060B0105C96}" destId="{42EBB7E9-5F80-0341-9392-4B5636F299E8}" srcOrd="1" destOrd="0" parTransId="{790347A3-9BCC-634F-9E0D-3DE769023597}" sibTransId="{BD53F02B-83FB-484B-AA15-39CED55203D3}"/>
    <dgm:cxn modelId="{D6DA19A0-30BF-5F4B-9D64-042837709AF8}" srcId="{2B417023-1C1A-1D45-A8B6-6C2FB105ED11}" destId="{95430455-0CAD-624A-B724-A060B0105C96}" srcOrd="2" destOrd="0" parTransId="{98E0CC91-4A07-F54D-8739-B5EF6A0533AD}" sibTransId="{C1E4386F-1D52-3F48-A389-8FC5B6F8E051}"/>
    <dgm:cxn modelId="{73573AB1-B102-6743-8EE4-B40379D81ADE}" type="presOf" srcId="{2B417023-1C1A-1D45-A8B6-6C2FB105ED11}" destId="{F4B79925-100A-CF4E-BD24-D0E6F92B80F7}" srcOrd="0" destOrd="0" presId="urn:microsoft.com/office/officeart/2005/8/layout/hList1"/>
    <dgm:cxn modelId="{9DF1F6B6-473A-CE49-8ED0-DBCB1A3C4E14}" srcId="{95430455-0CAD-624A-B724-A060B0105C96}" destId="{2A86D3AB-5343-6040-9872-0AA383E92610}" srcOrd="4" destOrd="0" parTransId="{636E02CE-DE71-304C-B566-6F6A40D15576}" sibTransId="{D5758287-9687-9B4E-B143-4FC29DD9B49E}"/>
    <dgm:cxn modelId="{4DE9E9CA-C7C3-7A48-91B8-03F7D6CF0DA6}" type="presOf" srcId="{0873E707-1746-C742-9ABD-3F424B05F36D}" destId="{7159B4C3-A1AF-464C-A5A5-F7955EDDD7B0}" srcOrd="0" destOrd="5" presId="urn:microsoft.com/office/officeart/2005/8/layout/hList1"/>
    <dgm:cxn modelId="{BBE948DC-5420-214C-A249-5DDE0B8AFB10}" srcId="{2B417023-1C1A-1D45-A8B6-6C2FB105ED11}" destId="{1761271F-68A0-914F-9E9E-E08E2508A20D}" srcOrd="3" destOrd="0" parTransId="{406A4219-E860-9947-BAD9-4F56AD058D44}" sibTransId="{13D22358-5571-B74B-928A-83714736CFF8}"/>
    <dgm:cxn modelId="{D98CCEDF-2441-C045-8BC2-D8CBA989F223}" srcId="{95430455-0CAD-624A-B724-A060B0105C96}" destId="{0873E707-1746-C742-9ABD-3F424B05F36D}" srcOrd="5" destOrd="0" parTransId="{48DDA736-224C-1D4F-A4AF-EF981C9A954D}" sibTransId="{59F97689-7D77-794A-B1FE-0BBAAACD25B4}"/>
    <dgm:cxn modelId="{90B824E1-5172-4149-8D9D-1C8B0222A291}" type="presOf" srcId="{1761271F-68A0-914F-9E9E-E08E2508A20D}" destId="{4E3827D5-29C4-BA44-9034-00BA7213590B}" srcOrd="0" destOrd="0" presId="urn:microsoft.com/office/officeart/2005/8/layout/hList1"/>
    <dgm:cxn modelId="{1C0D6BE6-AFA4-B146-BDB4-71EDE32827D0}" srcId="{2B417023-1C1A-1D45-A8B6-6C2FB105ED11}" destId="{5B0D8750-3B07-7840-BE5D-7101EB5409DA}" srcOrd="4" destOrd="0" parTransId="{70C6FF06-2B73-9D4E-810A-B70FB939826A}" sibTransId="{D46E2E42-1529-A047-AA0B-F6BF66BF43A9}"/>
    <dgm:cxn modelId="{F9C9C9E8-D82B-2244-BCB0-B6A4F08865A0}" srcId="{BDF45530-6EBF-9745-A38A-365E3A2399F1}" destId="{41197C26-054B-E840-BC21-564882D492E1}" srcOrd="0" destOrd="0" parTransId="{00F9E6E3-A4FB-6C4F-AEF1-B6E88E012017}" sibTransId="{192E6933-569E-0346-BACB-E1C7979C4326}"/>
    <dgm:cxn modelId="{D7D528F7-B1C7-6341-BC2C-58BFC06E34B3}" type="presOf" srcId="{2A86D3AB-5343-6040-9872-0AA383E92610}" destId="{7159B4C3-A1AF-464C-A5A5-F7955EDDD7B0}" srcOrd="0" destOrd="4" presId="urn:microsoft.com/office/officeart/2005/8/layout/hList1"/>
    <dgm:cxn modelId="{52D2CDFB-895F-DB47-AB9E-9BEA95A92BCE}" srcId="{95430455-0CAD-624A-B724-A060B0105C96}" destId="{8BED98DE-C403-B143-9205-1F44B8AF3BD4}" srcOrd="0" destOrd="0" parTransId="{E6B38A98-6C9D-A448-ABAA-F42EEF679AA5}" sibTransId="{58DD48B3-9D7C-9942-829C-01AAC5B91B2A}"/>
    <dgm:cxn modelId="{D92E4B8B-31B7-374E-8C69-A5720BC9A70A}" type="presParOf" srcId="{F4B79925-100A-CF4E-BD24-D0E6F92B80F7}" destId="{82BD068D-2DC0-CB40-8E3A-70F9C89C8CC9}" srcOrd="0" destOrd="0" presId="urn:microsoft.com/office/officeart/2005/8/layout/hList1"/>
    <dgm:cxn modelId="{4FE820A0-7C28-3C41-B01A-83ABBE22E0E6}" type="presParOf" srcId="{82BD068D-2DC0-CB40-8E3A-70F9C89C8CC9}" destId="{AF9F9E5B-A7A3-FC4A-B4D4-8F3D4283CAC1}" srcOrd="0" destOrd="0" presId="urn:microsoft.com/office/officeart/2005/8/layout/hList1"/>
    <dgm:cxn modelId="{7EF4D351-303C-FC41-B066-234F1E6DC6C6}" type="presParOf" srcId="{82BD068D-2DC0-CB40-8E3A-70F9C89C8CC9}" destId="{73B37312-013B-7A4C-A9B3-63551A9E04A6}" srcOrd="1" destOrd="0" presId="urn:microsoft.com/office/officeart/2005/8/layout/hList1"/>
    <dgm:cxn modelId="{05CC543D-C518-7D4D-AFAB-AC01F73D6802}" type="presParOf" srcId="{F4B79925-100A-CF4E-BD24-D0E6F92B80F7}" destId="{AAFDACBD-DF58-0043-9A44-79AF7EBBC4D8}" srcOrd="1" destOrd="0" presId="urn:microsoft.com/office/officeart/2005/8/layout/hList1"/>
    <dgm:cxn modelId="{1F70D5DC-757F-444A-8999-12388CB397B3}" type="presParOf" srcId="{F4B79925-100A-CF4E-BD24-D0E6F92B80F7}" destId="{CB20C03B-AD81-F641-AB08-85AA366E0E36}" srcOrd="2" destOrd="0" presId="urn:microsoft.com/office/officeart/2005/8/layout/hList1"/>
    <dgm:cxn modelId="{2FFB26BD-9281-F541-9394-F944791E347B}" type="presParOf" srcId="{CB20C03B-AD81-F641-AB08-85AA366E0E36}" destId="{CD6EA67D-17AF-4A4C-A464-992CDDEA80C1}" srcOrd="0" destOrd="0" presId="urn:microsoft.com/office/officeart/2005/8/layout/hList1"/>
    <dgm:cxn modelId="{6318D27B-F5E4-8541-B665-FC94A4E6843B}" type="presParOf" srcId="{CB20C03B-AD81-F641-AB08-85AA366E0E36}" destId="{BE88392A-D373-1943-BD6D-60C44BB2BBB7}" srcOrd="1" destOrd="0" presId="urn:microsoft.com/office/officeart/2005/8/layout/hList1"/>
    <dgm:cxn modelId="{CB110789-D168-3B48-B370-32EAF8EAD4F9}" type="presParOf" srcId="{F4B79925-100A-CF4E-BD24-D0E6F92B80F7}" destId="{BD1F60FF-89B5-DA44-ADF9-66F905BF88C7}" srcOrd="3" destOrd="0" presId="urn:microsoft.com/office/officeart/2005/8/layout/hList1"/>
    <dgm:cxn modelId="{661A5345-67DE-094E-8493-DCE16C9622FC}" type="presParOf" srcId="{F4B79925-100A-CF4E-BD24-D0E6F92B80F7}" destId="{41F6C281-D912-0845-AF01-5D56E466E67E}" srcOrd="4" destOrd="0" presId="urn:microsoft.com/office/officeart/2005/8/layout/hList1"/>
    <dgm:cxn modelId="{15A8B9D9-E83F-2D4D-B0E0-345AC5FFCAD7}" type="presParOf" srcId="{41F6C281-D912-0845-AF01-5D56E466E67E}" destId="{2C42A32B-C34E-224F-A9D2-8FEAB7628B3A}" srcOrd="0" destOrd="0" presId="urn:microsoft.com/office/officeart/2005/8/layout/hList1"/>
    <dgm:cxn modelId="{D7A0A88E-A0BB-8144-BB7D-B22078732D8F}" type="presParOf" srcId="{41F6C281-D912-0845-AF01-5D56E466E67E}" destId="{7159B4C3-A1AF-464C-A5A5-F7955EDDD7B0}" srcOrd="1" destOrd="0" presId="urn:microsoft.com/office/officeart/2005/8/layout/hList1"/>
    <dgm:cxn modelId="{A3F83084-4840-0F4E-BD29-AE6E74C4017C}" type="presParOf" srcId="{F4B79925-100A-CF4E-BD24-D0E6F92B80F7}" destId="{F1E95360-F17F-5742-B8DD-3A040E331D59}" srcOrd="5" destOrd="0" presId="urn:microsoft.com/office/officeart/2005/8/layout/hList1"/>
    <dgm:cxn modelId="{C121CF5B-874D-084E-AC1E-1675109490C2}" type="presParOf" srcId="{F4B79925-100A-CF4E-BD24-D0E6F92B80F7}" destId="{4F9BE4D2-B3AB-1D42-84BA-9FB8F1AC12FD}" srcOrd="6" destOrd="0" presId="urn:microsoft.com/office/officeart/2005/8/layout/hList1"/>
    <dgm:cxn modelId="{F811BE96-8FC3-2742-A378-6B99955DFE74}" type="presParOf" srcId="{4F9BE4D2-B3AB-1D42-84BA-9FB8F1AC12FD}" destId="{4E3827D5-29C4-BA44-9034-00BA7213590B}" srcOrd="0" destOrd="0" presId="urn:microsoft.com/office/officeart/2005/8/layout/hList1"/>
    <dgm:cxn modelId="{01D2E3B7-604E-FE47-857A-B1B36F735A0C}" type="presParOf" srcId="{4F9BE4D2-B3AB-1D42-84BA-9FB8F1AC12FD}" destId="{76339CA8-E66D-2145-AEDE-EA91D394F3BB}" srcOrd="1" destOrd="0" presId="urn:microsoft.com/office/officeart/2005/8/layout/hList1"/>
    <dgm:cxn modelId="{D4214D68-4933-B94B-B3E8-CCE7A437D251}" type="presParOf" srcId="{F4B79925-100A-CF4E-BD24-D0E6F92B80F7}" destId="{E48DE239-9FFE-7C44-AF69-446F4B3F3020}" srcOrd="7" destOrd="0" presId="urn:microsoft.com/office/officeart/2005/8/layout/hList1"/>
    <dgm:cxn modelId="{24FA919C-F1EF-2E4F-8635-1F411A39DB81}" type="presParOf" srcId="{F4B79925-100A-CF4E-BD24-D0E6F92B80F7}" destId="{8BF25089-0B5F-F649-8D57-3E4C2E51A05D}" srcOrd="8" destOrd="0" presId="urn:microsoft.com/office/officeart/2005/8/layout/hList1"/>
    <dgm:cxn modelId="{E2322A2C-7BAC-6E42-9288-BC384FFBAD7C}" type="presParOf" srcId="{8BF25089-0B5F-F649-8D57-3E4C2E51A05D}" destId="{B587B80E-4219-744F-9270-997AE81DC7CA}" srcOrd="0" destOrd="0" presId="urn:microsoft.com/office/officeart/2005/8/layout/hList1"/>
    <dgm:cxn modelId="{B2FFE020-470B-5740-8EA8-7E6B542B1DBD}" type="presParOf" srcId="{8BF25089-0B5F-F649-8D57-3E4C2E51A05D}" destId="{055FE925-3EA4-6742-9FB3-3F0ABBCB83D1}"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077C0F-8151-6A4E-82AD-F873A12D2C97}" type="doc">
      <dgm:prSet loTypeId="urn:microsoft.com/office/officeart/2005/8/layout/vList5" loCatId="" qsTypeId="urn:microsoft.com/office/officeart/2005/8/quickstyle/simple4" qsCatId="simple" csTypeId="urn:microsoft.com/office/officeart/2005/8/colors/accent0_2" csCatId="mainScheme" phldr="1"/>
      <dgm:spPr/>
      <dgm:t>
        <a:bodyPr/>
        <a:lstStyle/>
        <a:p>
          <a:endParaRPr lang="en-US"/>
        </a:p>
      </dgm:t>
    </dgm:pt>
    <dgm:pt modelId="{943260DC-A111-1146-BB43-2A5220F87A84}">
      <dgm:prSet custT="1"/>
      <dgm:spPr>
        <a:solidFill>
          <a:schemeClr val="tx2">
            <a:lumMod val="20000"/>
            <a:lumOff val="80000"/>
          </a:schemeClr>
        </a:solidFill>
        <a:ln>
          <a:solidFill>
            <a:schemeClr val="bg1"/>
          </a:solidFill>
        </a:ln>
      </dgm:spPr>
      <dgm:t>
        <a:bodyPr/>
        <a:lstStyle/>
        <a:p>
          <a:r>
            <a:rPr lang="en-US" sz="1800" b="0" i="0" dirty="0"/>
            <a:t>Violent Crime Control and Law Enforcement Act of 1994</a:t>
          </a:r>
          <a:endParaRPr lang="en-US" sz="1800" b="0" dirty="0"/>
        </a:p>
      </dgm:t>
    </dgm:pt>
    <dgm:pt modelId="{87426170-E615-D946-A3E6-7CF9EB39D2CA}" type="parTrans" cxnId="{976C5F72-0B65-4B44-9115-005577518191}">
      <dgm:prSet/>
      <dgm:spPr/>
      <dgm:t>
        <a:bodyPr/>
        <a:lstStyle/>
        <a:p>
          <a:endParaRPr lang="en-US" b="1"/>
        </a:p>
      </dgm:t>
    </dgm:pt>
    <dgm:pt modelId="{05A41E8C-F0B8-A544-8780-B4CD95F4260C}" type="sibTrans" cxnId="{976C5F72-0B65-4B44-9115-005577518191}">
      <dgm:prSet/>
      <dgm:spPr/>
      <dgm:t>
        <a:bodyPr/>
        <a:lstStyle/>
        <a:p>
          <a:endParaRPr lang="en-US" b="1"/>
        </a:p>
      </dgm:t>
    </dgm:pt>
    <dgm:pt modelId="{79B2860D-56C0-E14A-BBE6-54B296C20234}">
      <dgm:prSet custT="1"/>
      <dgm:spPr>
        <a:solidFill>
          <a:schemeClr val="tx2">
            <a:lumMod val="20000"/>
            <a:lumOff val="80000"/>
          </a:schemeClr>
        </a:solidFill>
        <a:ln>
          <a:solidFill>
            <a:schemeClr val="bg1"/>
          </a:solidFill>
        </a:ln>
      </dgm:spPr>
      <dgm:t>
        <a:bodyPr/>
        <a:lstStyle/>
        <a:p>
          <a:r>
            <a:rPr lang="en-US" sz="1800" b="0" i="0" dirty="0"/>
            <a:t>Victims of Trafficking and Violence Protection Act of 2000 (VAWA 2000)</a:t>
          </a:r>
          <a:endParaRPr lang="en-US" sz="1800" b="0" dirty="0"/>
        </a:p>
      </dgm:t>
    </dgm:pt>
    <dgm:pt modelId="{72B37D96-3ACA-B34A-8F47-D00E71DD280B}" type="parTrans" cxnId="{641280A4-551B-F642-8240-17A9A7BD3456}">
      <dgm:prSet/>
      <dgm:spPr/>
      <dgm:t>
        <a:bodyPr/>
        <a:lstStyle/>
        <a:p>
          <a:endParaRPr lang="en-US" b="1"/>
        </a:p>
      </dgm:t>
    </dgm:pt>
    <dgm:pt modelId="{1923B849-97AE-E84B-A1A9-583D837BB779}" type="sibTrans" cxnId="{641280A4-551B-F642-8240-17A9A7BD3456}">
      <dgm:prSet/>
      <dgm:spPr/>
      <dgm:t>
        <a:bodyPr/>
        <a:lstStyle/>
        <a:p>
          <a:endParaRPr lang="en-US" b="1"/>
        </a:p>
      </dgm:t>
    </dgm:pt>
    <dgm:pt modelId="{43DE3341-5147-3B48-B11F-A871818A4AA0}">
      <dgm:prSet custT="1"/>
      <dgm:spPr>
        <a:solidFill>
          <a:schemeClr val="tx2">
            <a:lumMod val="20000"/>
            <a:lumOff val="80000"/>
          </a:schemeClr>
        </a:solidFill>
        <a:ln>
          <a:solidFill>
            <a:schemeClr val="bg1"/>
          </a:solidFill>
        </a:ln>
      </dgm:spPr>
      <dgm:t>
        <a:bodyPr/>
        <a:lstStyle/>
        <a:p>
          <a:r>
            <a:rPr lang="en-US" sz="1800" b="0" i="0" dirty="0"/>
            <a:t>Violence Against Women and Department of Justice Reauthorization Act of 2005</a:t>
          </a:r>
        </a:p>
        <a:p>
          <a:r>
            <a:rPr lang="en-US" sz="1800" b="0" i="0" dirty="0"/>
            <a:t>Violence Against Women and Department of Justice Reauthorization Act of 2005 Technical Amendments</a:t>
          </a:r>
        </a:p>
        <a:p>
          <a:r>
            <a:rPr lang="en-US" sz="1800" b="0" i="0" dirty="0"/>
            <a:t>(These two laws are collectively referred to as VAWA 2005)</a:t>
          </a:r>
          <a:endParaRPr lang="en-US" sz="1800" b="0" dirty="0"/>
        </a:p>
      </dgm:t>
    </dgm:pt>
    <dgm:pt modelId="{B398F99E-DC9B-B24C-AA3A-D124A4F058E2}" type="parTrans" cxnId="{3BA722A4-1FDF-6C47-B8C8-C655240D3AC1}">
      <dgm:prSet/>
      <dgm:spPr/>
      <dgm:t>
        <a:bodyPr/>
        <a:lstStyle/>
        <a:p>
          <a:endParaRPr lang="en-US" b="1"/>
        </a:p>
      </dgm:t>
    </dgm:pt>
    <dgm:pt modelId="{63001FFF-904A-7C41-BE9A-D06F9A5FF745}" type="sibTrans" cxnId="{3BA722A4-1FDF-6C47-B8C8-C655240D3AC1}">
      <dgm:prSet/>
      <dgm:spPr/>
      <dgm:t>
        <a:bodyPr/>
        <a:lstStyle/>
        <a:p>
          <a:endParaRPr lang="en-US" b="1"/>
        </a:p>
      </dgm:t>
    </dgm:pt>
    <dgm:pt modelId="{6299C28D-A642-CB4D-A306-DD9B523A8367}">
      <dgm:prSet custT="1"/>
      <dgm:spPr>
        <a:solidFill>
          <a:schemeClr val="tx2">
            <a:lumMod val="20000"/>
            <a:lumOff val="80000"/>
          </a:schemeClr>
        </a:solidFill>
        <a:ln>
          <a:solidFill>
            <a:schemeClr val="bg1"/>
          </a:solidFill>
        </a:ln>
      </dgm:spPr>
      <dgm:t>
        <a:bodyPr/>
        <a:lstStyle/>
        <a:p>
          <a:r>
            <a:rPr lang="en-US" sz="1800" b="0" i="0" dirty="0"/>
            <a:t>Violence Against Women Reauthorization Act of 2013 (VAWA 2013)</a:t>
          </a:r>
          <a:endParaRPr lang="en-US" sz="1800" b="0" dirty="0"/>
        </a:p>
      </dgm:t>
    </dgm:pt>
    <dgm:pt modelId="{E6240097-29FA-2843-8785-A23D41F862DD}" type="parTrans" cxnId="{89640DBA-CFBF-0F40-AB14-DC52500A0A8A}">
      <dgm:prSet/>
      <dgm:spPr/>
      <dgm:t>
        <a:bodyPr/>
        <a:lstStyle/>
        <a:p>
          <a:endParaRPr lang="en-US"/>
        </a:p>
      </dgm:t>
    </dgm:pt>
    <dgm:pt modelId="{7040E6B3-CCF8-634B-8D23-F278F04D1C82}" type="sibTrans" cxnId="{89640DBA-CFBF-0F40-AB14-DC52500A0A8A}">
      <dgm:prSet/>
      <dgm:spPr/>
      <dgm:t>
        <a:bodyPr/>
        <a:lstStyle/>
        <a:p>
          <a:endParaRPr lang="en-US"/>
        </a:p>
      </dgm:t>
    </dgm:pt>
    <dgm:pt modelId="{B54F8EAF-5804-D642-9FFF-AE8B031604FB}" type="pres">
      <dgm:prSet presAssocID="{38077C0F-8151-6A4E-82AD-F873A12D2C97}" presName="Name0" presStyleCnt="0">
        <dgm:presLayoutVars>
          <dgm:dir/>
          <dgm:animLvl val="lvl"/>
          <dgm:resizeHandles val="exact"/>
        </dgm:presLayoutVars>
      </dgm:prSet>
      <dgm:spPr/>
    </dgm:pt>
    <dgm:pt modelId="{91BC5915-79A9-264D-9862-98FB2485CD2D}" type="pres">
      <dgm:prSet presAssocID="{943260DC-A111-1146-BB43-2A5220F87A84}" presName="linNode" presStyleCnt="0"/>
      <dgm:spPr/>
    </dgm:pt>
    <dgm:pt modelId="{F64F2A03-943A-314F-9DF8-59303893DFA0}" type="pres">
      <dgm:prSet presAssocID="{943260DC-A111-1146-BB43-2A5220F87A84}" presName="parentText" presStyleLbl="node1" presStyleIdx="0" presStyleCnt="4" custScaleX="253510">
        <dgm:presLayoutVars>
          <dgm:chMax val="1"/>
          <dgm:bulletEnabled val="1"/>
        </dgm:presLayoutVars>
      </dgm:prSet>
      <dgm:spPr/>
    </dgm:pt>
    <dgm:pt modelId="{07FDF2B5-DDB6-F743-A9BA-E8AE48E2816A}" type="pres">
      <dgm:prSet presAssocID="{05A41E8C-F0B8-A544-8780-B4CD95F4260C}" presName="sp" presStyleCnt="0"/>
      <dgm:spPr/>
    </dgm:pt>
    <dgm:pt modelId="{36FEEB8C-440C-8347-89E2-8AC244ECBF81}" type="pres">
      <dgm:prSet presAssocID="{79B2860D-56C0-E14A-BBE6-54B296C20234}" presName="linNode" presStyleCnt="0"/>
      <dgm:spPr/>
    </dgm:pt>
    <dgm:pt modelId="{2C09F8D4-3235-AF42-8FBF-0F7C36F23351}" type="pres">
      <dgm:prSet presAssocID="{79B2860D-56C0-E14A-BBE6-54B296C20234}" presName="parentText" presStyleLbl="node1" presStyleIdx="1" presStyleCnt="4" custScaleX="253510">
        <dgm:presLayoutVars>
          <dgm:chMax val="1"/>
          <dgm:bulletEnabled val="1"/>
        </dgm:presLayoutVars>
      </dgm:prSet>
      <dgm:spPr/>
    </dgm:pt>
    <dgm:pt modelId="{C837F0BC-D5AC-E14D-9B24-8DDD88B933C6}" type="pres">
      <dgm:prSet presAssocID="{1923B849-97AE-E84B-A1A9-583D837BB779}" presName="sp" presStyleCnt="0"/>
      <dgm:spPr/>
    </dgm:pt>
    <dgm:pt modelId="{2FA71ABA-DD1D-3045-84DA-5465EFD3D2E7}" type="pres">
      <dgm:prSet presAssocID="{43DE3341-5147-3B48-B11F-A871818A4AA0}" presName="linNode" presStyleCnt="0"/>
      <dgm:spPr/>
    </dgm:pt>
    <dgm:pt modelId="{57BE008E-4673-404E-84D6-B8D93C8EC309}" type="pres">
      <dgm:prSet presAssocID="{43DE3341-5147-3B48-B11F-A871818A4AA0}" presName="parentText" presStyleLbl="node1" presStyleIdx="2" presStyleCnt="4" custScaleX="253510">
        <dgm:presLayoutVars>
          <dgm:chMax val="1"/>
          <dgm:bulletEnabled val="1"/>
        </dgm:presLayoutVars>
      </dgm:prSet>
      <dgm:spPr/>
    </dgm:pt>
    <dgm:pt modelId="{D5C9633A-B29B-8D4E-8495-C8AE31B22F66}" type="pres">
      <dgm:prSet presAssocID="{63001FFF-904A-7C41-BE9A-D06F9A5FF745}" presName="sp" presStyleCnt="0"/>
      <dgm:spPr/>
    </dgm:pt>
    <dgm:pt modelId="{1DA12180-040E-D04D-AE27-BF2AA292744D}" type="pres">
      <dgm:prSet presAssocID="{6299C28D-A642-CB4D-A306-DD9B523A8367}" presName="linNode" presStyleCnt="0"/>
      <dgm:spPr/>
    </dgm:pt>
    <dgm:pt modelId="{0DC8EF6C-A852-4F4E-8159-3BB78801AB44}" type="pres">
      <dgm:prSet presAssocID="{6299C28D-A642-CB4D-A306-DD9B523A8367}" presName="parentText" presStyleLbl="node1" presStyleIdx="3" presStyleCnt="4" custScaleX="253510">
        <dgm:presLayoutVars>
          <dgm:chMax val="1"/>
          <dgm:bulletEnabled val="1"/>
        </dgm:presLayoutVars>
      </dgm:prSet>
      <dgm:spPr/>
    </dgm:pt>
  </dgm:ptLst>
  <dgm:cxnLst>
    <dgm:cxn modelId="{2A70AE65-A00B-114F-94C8-3DDA96F7ED70}" type="presOf" srcId="{943260DC-A111-1146-BB43-2A5220F87A84}" destId="{F64F2A03-943A-314F-9DF8-59303893DFA0}" srcOrd="0" destOrd="0" presId="urn:microsoft.com/office/officeart/2005/8/layout/vList5"/>
    <dgm:cxn modelId="{976C5F72-0B65-4B44-9115-005577518191}" srcId="{38077C0F-8151-6A4E-82AD-F873A12D2C97}" destId="{943260DC-A111-1146-BB43-2A5220F87A84}" srcOrd="0" destOrd="0" parTransId="{87426170-E615-D946-A3E6-7CF9EB39D2CA}" sibTransId="{05A41E8C-F0B8-A544-8780-B4CD95F4260C}"/>
    <dgm:cxn modelId="{75E4F983-E651-204F-877C-9BA9FDFCCDAE}" type="presOf" srcId="{6299C28D-A642-CB4D-A306-DD9B523A8367}" destId="{0DC8EF6C-A852-4F4E-8159-3BB78801AB44}" srcOrd="0" destOrd="0" presId="urn:microsoft.com/office/officeart/2005/8/layout/vList5"/>
    <dgm:cxn modelId="{7613BE98-8D00-6645-802D-287CBBB00256}" type="presOf" srcId="{38077C0F-8151-6A4E-82AD-F873A12D2C97}" destId="{B54F8EAF-5804-D642-9FFF-AE8B031604FB}" srcOrd="0" destOrd="0" presId="urn:microsoft.com/office/officeart/2005/8/layout/vList5"/>
    <dgm:cxn modelId="{3BA722A4-1FDF-6C47-B8C8-C655240D3AC1}" srcId="{38077C0F-8151-6A4E-82AD-F873A12D2C97}" destId="{43DE3341-5147-3B48-B11F-A871818A4AA0}" srcOrd="2" destOrd="0" parTransId="{B398F99E-DC9B-B24C-AA3A-D124A4F058E2}" sibTransId="{63001FFF-904A-7C41-BE9A-D06F9A5FF745}"/>
    <dgm:cxn modelId="{641280A4-551B-F642-8240-17A9A7BD3456}" srcId="{38077C0F-8151-6A4E-82AD-F873A12D2C97}" destId="{79B2860D-56C0-E14A-BBE6-54B296C20234}" srcOrd="1" destOrd="0" parTransId="{72B37D96-3ACA-B34A-8F47-D00E71DD280B}" sibTransId="{1923B849-97AE-E84B-A1A9-583D837BB779}"/>
    <dgm:cxn modelId="{89640DBA-CFBF-0F40-AB14-DC52500A0A8A}" srcId="{38077C0F-8151-6A4E-82AD-F873A12D2C97}" destId="{6299C28D-A642-CB4D-A306-DD9B523A8367}" srcOrd="3" destOrd="0" parTransId="{E6240097-29FA-2843-8785-A23D41F862DD}" sibTransId="{7040E6B3-CCF8-634B-8D23-F278F04D1C82}"/>
    <dgm:cxn modelId="{82DE58E5-B3B1-A042-B353-E5834FD36182}" type="presOf" srcId="{79B2860D-56C0-E14A-BBE6-54B296C20234}" destId="{2C09F8D4-3235-AF42-8FBF-0F7C36F23351}" srcOrd="0" destOrd="0" presId="urn:microsoft.com/office/officeart/2005/8/layout/vList5"/>
    <dgm:cxn modelId="{653604F6-C404-EE4B-BF90-3C665055C015}" type="presOf" srcId="{43DE3341-5147-3B48-B11F-A871818A4AA0}" destId="{57BE008E-4673-404E-84D6-B8D93C8EC309}" srcOrd="0" destOrd="0" presId="urn:microsoft.com/office/officeart/2005/8/layout/vList5"/>
    <dgm:cxn modelId="{3695AAA8-70D6-C24B-A744-99AD0476517D}" type="presParOf" srcId="{B54F8EAF-5804-D642-9FFF-AE8B031604FB}" destId="{91BC5915-79A9-264D-9862-98FB2485CD2D}" srcOrd="0" destOrd="0" presId="urn:microsoft.com/office/officeart/2005/8/layout/vList5"/>
    <dgm:cxn modelId="{608DE7F6-9F6E-294A-A333-6EA603D9D262}" type="presParOf" srcId="{91BC5915-79A9-264D-9862-98FB2485CD2D}" destId="{F64F2A03-943A-314F-9DF8-59303893DFA0}" srcOrd="0" destOrd="0" presId="urn:microsoft.com/office/officeart/2005/8/layout/vList5"/>
    <dgm:cxn modelId="{FAED932A-3E66-9443-9B6E-3D3C9D611A74}" type="presParOf" srcId="{B54F8EAF-5804-D642-9FFF-AE8B031604FB}" destId="{07FDF2B5-DDB6-F743-A9BA-E8AE48E2816A}" srcOrd="1" destOrd="0" presId="urn:microsoft.com/office/officeart/2005/8/layout/vList5"/>
    <dgm:cxn modelId="{2BB40DEE-E93A-5B43-A49E-C7D03A780C76}" type="presParOf" srcId="{B54F8EAF-5804-D642-9FFF-AE8B031604FB}" destId="{36FEEB8C-440C-8347-89E2-8AC244ECBF81}" srcOrd="2" destOrd="0" presId="urn:microsoft.com/office/officeart/2005/8/layout/vList5"/>
    <dgm:cxn modelId="{6628328F-1A0D-FE4F-A569-80B8C4F0326D}" type="presParOf" srcId="{36FEEB8C-440C-8347-89E2-8AC244ECBF81}" destId="{2C09F8D4-3235-AF42-8FBF-0F7C36F23351}" srcOrd="0" destOrd="0" presId="urn:microsoft.com/office/officeart/2005/8/layout/vList5"/>
    <dgm:cxn modelId="{78DFD6C2-A9E0-A548-8DB1-A6BC36CF92C2}" type="presParOf" srcId="{B54F8EAF-5804-D642-9FFF-AE8B031604FB}" destId="{C837F0BC-D5AC-E14D-9B24-8DDD88B933C6}" srcOrd="3" destOrd="0" presId="urn:microsoft.com/office/officeart/2005/8/layout/vList5"/>
    <dgm:cxn modelId="{FF55D10E-2689-2C4C-85EE-C23793986D2F}" type="presParOf" srcId="{B54F8EAF-5804-D642-9FFF-AE8B031604FB}" destId="{2FA71ABA-DD1D-3045-84DA-5465EFD3D2E7}" srcOrd="4" destOrd="0" presId="urn:microsoft.com/office/officeart/2005/8/layout/vList5"/>
    <dgm:cxn modelId="{C7D673B4-0BA5-4F48-A44B-861E61FA81A6}" type="presParOf" srcId="{2FA71ABA-DD1D-3045-84DA-5465EFD3D2E7}" destId="{57BE008E-4673-404E-84D6-B8D93C8EC309}" srcOrd="0" destOrd="0" presId="urn:microsoft.com/office/officeart/2005/8/layout/vList5"/>
    <dgm:cxn modelId="{ADC8AA72-4740-9C4D-89FE-C08DA07637DB}" type="presParOf" srcId="{B54F8EAF-5804-D642-9FFF-AE8B031604FB}" destId="{D5C9633A-B29B-8D4E-8495-C8AE31B22F66}" srcOrd="5" destOrd="0" presId="urn:microsoft.com/office/officeart/2005/8/layout/vList5"/>
    <dgm:cxn modelId="{07A3D33C-E422-9048-82B8-59E4D1BB8C96}" type="presParOf" srcId="{B54F8EAF-5804-D642-9FFF-AE8B031604FB}" destId="{1DA12180-040E-D04D-AE27-BF2AA292744D}" srcOrd="6" destOrd="0" presId="urn:microsoft.com/office/officeart/2005/8/layout/vList5"/>
    <dgm:cxn modelId="{E6103CF5-30B3-1E43-B735-F3C644BC10E3}" type="presParOf" srcId="{1DA12180-040E-D04D-AE27-BF2AA292744D}" destId="{0DC8EF6C-A852-4F4E-8159-3BB78801AB44}"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C4DE31-54A3-C94B-8357-4014872744B1}"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C01D4E8D-A854-C849-85A7-2AD6E1427A01}">
      <dgm:prSet custT="1"/>
      <dgm:spPr/>
      <dgm:t>
        <a:bodyPr vert="horz" anchor="ctr"/>
        <a:lstStyle/>
        <a:p>
          <a:pPr>
            <a:lnSpc>
              <a:spcPct val="100000"/>
            </a:lnSpc>
          </a:pPr>
          <a:r>
            <a:rPr lang="en-US" sz="1200" dirty="0"/>
            <a:t>8 U.S.C. §1154. Procedure for granting immigrant status
(a) Petitioning procedure
(1)(A)(i) . . ..
(ii) ….
</a:t>
          </a:r>
          <a:r>
            <a:rPr lang="en-US" sz="1200" b="1" dirty="0">
              <a:highlight>
                <a:srgbClr val="FFFF00"/>
              </a:highlight>
            </a:rPr>
            <a:t>(iii)(I) An alien who is described in subclause (II) may file a petition with the Attorney General under this clause for classification of the alien (and any child of the alien) if the alien demonstrates to the Attorney General that-
(aa) the marriage or the intent to marry the United States citizen was entered into in good faith by the alien; and
(bb) during the marriage or relationship intended by the alien to be legally a marriage, the alien or a child of the alien has been battered or has been the subject of extreme cruelty perpetrated by the alien's spouse or intended spouse.
(II) For purposes of subclause (I), an alien described in this subclause is an alien-
(aa)(AA) who is the spouse of a citizen of the United States;
(BB) who believed that he or she had married a citizen of the United States and with whom a marriage ceremony was actually performed and who otherwise meets any applicable requirements under this chapter to establish the existence of and bona fides of a marriage, but whose marriage is not legitimate solely because of the bigamy of such citizen of the United States; or
(CC) who was a bona fide spouse of a United States citizen within the past 2 years and-
(</a:t>
          </a:r>
          <a:r>
            <a:rPr lang="en-US" sz="1200" b="1" dirty="0" err="1">
              <a:highlight>
                <a:srgbClr val="FFFF00"/>
              </a:highlight>
            </a:rPr>
            <a:t>aaa</a:t>
          </a:r>
          <a:r>
            <a:rPr lang="en-US" sz="1200" b="1" dirty="0">
              <a:highlight>
                <a:srgbClr val="FFFF00"/>
              </a:highlight>
            </a:rPr>
            <a:t>) whose spouse died within the past 2 years;
(</a:t>
          </a:r>
          <a:r>
            <a:rPr lang="en-US" sz="1200" b="1" dirty="0" err="1">
              <a:highlight>
                <a:srgbClr val="FFFF00"/>
              </a:highlight>
            </a:rPr>
            <a:t>bbb</a:t>
          </a:r>
          <a:r>
            <a:rPr lang="en-US" sz="1200" b="1" dirty="0">
              <a:highlight>
                <a:srgbClr val="FFFF00"/>
              </a:highlight>
            </a:rPr>
            <a:t>) whose spouse lost or renounced citizenship status within the past 2 years related to an incident of domestic violence; or
(ccc) who demonstrates a connection between the legal termination of the marriage within the past 2 years and battering or extreme cruelty by the United States citizen spouse;
(bb) who is a person of good moral character;
(cc) who is eligible to be classified as an immediate relative under section 1151(b)(2)(A)(i) of this title or who would have been so classified but for the bigamy of the citizen of the United States that the alien intended to marry; and
(dd) who has resided with the alien's spouse or intended spouse.</a:t>
          </a:r>
        </a:p>
      </dgm:t>
    </dgm:pt>
    <dgm:pt modelId="{75D5DF6D-DE1D-BA4C-9629-2FB60EBB7A5A}" type="parTrans" cxnId="{80941EC8-10F4-6D42-A852-313C30880AE1}">
      <dgm:prSet/>
      <dgm:spPr/>
      <dgm:t>
        <a:bodyPr/>
        <a:lstStyle/>
        <a:p>
          <a:endParaRPr lang="en-US" sz="1400"/>
        </a:p>
      </dgm:t>
    </dgm:pt>
    <dgm:pt modelId="{4E3BF8A4-04A5-2A4E-A03E-F1236B8ABF98}" type="sibTrans" cxnId="{80941EC8-10F4-6D42-A852-313C30880AE1}">
      <dgm:prSet/>
      <dgm:spPr/>
      <dgm:t>
        <a:bodyPr/>
        <a:lstStyle/>
        <a:p>
          <a:endParaRPr lang="en-US" sz="1400"/>
        </a:p>
      </dgm:t>
    </dgm:pt>
    <dgm:pt modelId="{637A4363-7BC4-CC42-8CB5-68E1ABB5C90A}" type="pres">
      <dgm:prSet presAssocID="{02C4DE31-54A3-C94B-8357-4014872744B1}" presName="vert0" presStyleCnt="0">
        <dgm:presLayoutVars>
          <dgm:dir/>
          <dgm:animOne val="branch"/>
          <dgm:animLvl val="lvl"/>
        </dgm:presLayoutVars>
      </dgm:prSet>
      <dgm:spPr/>
    </dgm:pt>
    <dgm:pt modelId="{74206F40-E000-EC43-93A5-09CD676DFB7B}" type="pres">
      <dgm:prSet presAssocID="{C01D4E8D-A854-C849-85A7-2AD6E1427A01}" presName="thickLine" presStyleLbl="alignNode1" presStyleIdx="0" presStyleCnt="1"/>
      <dgm:spPr/>
    </dgm:pt>
    <dgm:pt modelId="{C573BFB2-99EC-F644-B9B4-F09D22FC2FAC}" type="pres">
      <dgm:prSet presAssocID="{C01D4E8D-A854-C849-85A7-2AD6E1427A01}" presName="horz1" presStyleCnt="0"/>
      <dgm:spPr/>
    </dgm:pt>
    <dgm:pt modelId="{44762378-9489-4C4D-82CF-C5066CCDF394}" type="pres">
      <dgm:prSet presAssocID="{C01D4E8D-A854-C849-85A7-2AD6E1427A01}" presName="tx1" presStyleLbl="revTx" presStyleIdx="0" presStyleCnt="1" custScaleX="342744" custScaleY="100000" custLinFactNeighborY="-398"/>
      <dgm:spPr/>
    </dgm:pt>
    <dgm:pt modelId="{DAE2EEA0-111D-B446-8B7E-10655BF97AEB}" type="pres">
      <dgm:prSet presAssocID="{C01D4E8D-A854-C849-85A7-2AD6E1427A01}" presName="vert1" presStyleCnt="0"/>
      <dgm:spPr/>
    </dgm:pt>
  </dgm:ptLst>
  <dgm:cxnLst>
    <dgm:cxn modelId="{80941EC8-10F4-6D42-A852-313C30880AE1}" srcId="{02C4DE31-54A3-C94B-8357-4014872744B1}" destId="{C01D4E8D-A854-C849-85A7-2AD6E1427A01}" srcOrd="0" destOrd="0" parTransId="{75D5DF6D-DE1D-BA4C-9629-2FB60EBB7A5A}" sibTransId="{4E3BF8A4-04A5-2A4E-A03E-F1236B8ABF98}"/>
    <dgm:cxn modelId="{D0FF01D0-81E0-E043-8E38-F400D224A829}" type="presOf" srcId="{C01D4E8D-A854-C849-85A7-2AD6E1427A01}" destId="{44762378-9489-4C4D-82CF-C5066CCDF394}" srcOrd="0" destOrd="0" presId="urn:microsoft.com/office/officeart/2008/layout/LinedList"/>
    <dgm:cxn modelId="{CC1B87DC-1ABB-B045-B0D6-D9AD5C4153ED}" type="presOf" srcId="{02C4DE31-54A3-C94B-8357-4014872744B1}" destId="{637A4363-7BC4-CC42-8CB5-68E1ABB5C90A}" srcOrd="0" destOrd="0" presId="urn:microsoft.com/office/officeart/2008/layout/LinedList"/>
    <dgm:cxn modelId="{5A5095C6-C8AB-294E-9355-B370D5B5D040}" type="presParOf" srcId="{637A4363-7BC4-CC42-8CB5-68E1ABB5C90A}" destId="{74206F40-E000-EC43-93A5-09CD676DFB7B}" srcOrd="0" destOrd="0" presId="urn:microsoft.com/office/officeart/2008/layout/LinedList"/>
    <dgm:cxn modelId="{7EAC6BEB-C019-C044-9A5C-858CA9AB0E28}" type="presParOf" srcId="{637A4363-7BC4-CC42-8CB5-68E1ABB5C90A}" destId="{C573BFB2-99EC-F644-B9B4-F09D22FC2FAC}" srcOrd="1" destOrd="0" presId="urn:microsoft.com/office/officeart/2008/layout/LinedList"/>
    <dgm:cxn modelId="{CC821BCE-046E-0046-9221-58010CBE557B}" type="presParOf" srcId="{C573BFB2-99EC-F644-B9B4-F09D22FC2FAC}" destId="{44762378-9489-4C4D-82CF-C5066CCDF394}" srcOrd="0" destOrd="0" presId="urn:microsoft.com/office/officeart/2008/layout/LinedList"/>
    <dgm:cxn modelId="{3B989DA8-31A5-6C4C-BDBA-E36FF923141E}" type="presParOf" srcId="{C573BFB2-99EC-F644-B9B4-F09D22FC2FAC}" destId="{DAE2EEA0-111D-B446-8B7E-10655BF97AE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215990-7951-E640-8158-F1AE341C3EF1}" type="doc">
      <dgm:prSet loTypeId="urn:microsoft.com/office/officeart/2008/layout/LinedList" loCatId="" qsTypeId="urn:microsoft.com/office/officeart/2005/8/quickstyle/simple4" qsCatId="simple" csTypeId="urn:microsoft.com/office/officeart/2005/8/colors/accent2_2" csCatId="accent2" phldr="1"/>
      <dgm:spPr/>
      <dgm:t>
        <a:bodyPr/>
        <a:lstStyle/>
        <a:p>
          <a:endParaRPr lang="en-US"/>
        </a:p>
      </dgm:t>
    </dgm:pt>
    <dgm:pt modelId="{153A4A62-13F1-9B4C-84AB-894074968217}">
      <dgm:prSet phldrT="[Text]" custT="1"/>
      <dgm:spPr/>
      <dgm:t>
        <a:bodyPr/>
        <a:lstStyle/>
        <a:p>
          <a:pPr>
            <a:buFont typeface="Arial" panose="020B0604020202020204" pitchFamily="34" charset="0"/>
            <a:buChar char="•"/>
          </a:pPr>
          <a:r>
            <a:rPr lang="en-US" sz="1800" b="0" i="0" dirty="0"/>
            <a:t>The self-petitioner must have a qualifying relationship to an abusive U.S. citizen or LPR relative as the:</a:t>
          </a:r>
        </a:p>
        <a:p>
          <a:pPr>
            <a:buFont typeface="Arial" panose="020B0604020202020204" pitchFamily="34" charset="0"/>
            <a:buChar char="•"/>
          </a:pPr>
          <a:r>
            <a:rPr lang="en-US" sz="1800" b="0" i="0" dirty="0"/>
            <a:t>Spouse, intended spouse, or former spouse of a U.S. citizen or LPR; Child of a U.S. citizen or LPR; or Parent of a U.S. citizen son or daughter that is 21 years of age or older.</a:t>
          </a:r>
          <a:endParaRPr lang="en-US" sz="1800" dirty="0"/>
        </a:p>
      </dgm:t>
    </dgm:pt>
    <dgm:pt modelId="{017C8DF9-F0A8-7247-A3AA-6F4FF0D540DE}" type="parTrans" cxnId="{194B5C51-BE5E-F148-80D0-3CDD1FB9AA32}">
      <dgm:prSet/>
      <dgm:spPr/>
      <dgm:t>
        <a:bodyPr/>
        <a:lstStyle/>
        <a:p>
          <a:endParaRPr lang="en-US" sz="1600"/>
        </a:p>
      </dgm:t>
    </dgm:pt>
    <dgm:pt modelId="{E4971C47-EC6D-FC44-B687-4D5FEEFCCD04}" type="sibTrans" cxnId="{194B5C51-BE5E-F148-80D0-3CDD1FB9AA32}">
      <dgm:prSet/>
      <dgm:spPr/>
      <dgm:t>
        <a:bodyPr/>
        <a:lstStyle/>
        <a:p>
          <a:endParaRPr lang="en-US" sz="1600"/>
        </a:p>
      </dgm:t>
    </dgm:pt>
    <dgm:pt modelId="{5761A2B9-44D5-F24D-BCB3-F349E2E215F3}">
      <dgm:prSet custT="1"/>
      <dgm:spPr/>
      <dgm:t>
        <a:bodyPr/>
        <a:lstStyle/>
        <a:p>
          <a:r>
            <a:rPr lang="en-US" sz="1800" b="0" i="0" dirty="0"/>
            <a:t>The self-petitioner must have been married in good faith (for self-petitioning spouses only).</a:t>
          </a:r>
          <a:endParaRPr lang="en-US" sz="1800" dirty="0"/>
        </a:p>
      </dgm:t>
    </dgm:pt>
    <dgm:pt modelId="{40345A02-B77E-F345-B687-43BAD02DEC91}" type="parTrans" cxnId="{94CF2247-1F18-D94F-9EAB-71EB157C07D5}">
      <dgm:prSet/>
      <dgm:spPr/>
      <dgm:t>
        <a:bodyPr/>
        <a:lstStyle/>
        <a:p>
          <a:endParaRPr lang="en-US" sz="1600"/>
        </a:p>
      </dgm:t>
    </dgm:pt>
    <dgm:pt modelId="{8D534201-D95A-E14B-9BCD-550684F6A095}" type="sibTrans" cxnId="{94CF2247-1F18-D94F-9EAB-71EB157C07D5}">
      <dgm:prSet/>
      <dgm:spPr/>
      <dgm:t>
        <a:bodyPr/>
        <a:lstStyle/>
        <a:p>
          <a:endParaRPr lang="en-US" sz="1600"/>
        </a:p>
      </dgm:t>
    </dgm:pt>
    <dgm:pt modelId="{35E1014C-42A3-0D41-A7D0-C99B6DE1EF80}">
      <dgm:prSet custT="1"/>
      <dgm:spPr/>
      <dgm:t>
        <a:bodyPr/>
        <a:lstStyle/>
        <a:p>
          <a:r>
            <a:rPr lang="en-US" sz="1800" b="0" i="0" dirty="0"/>
            <a:t>The self-petitioner is eligible for immigrant classification as an immediate relative or under a family-based preference category.</a:t>
          </a:r>
          <a:endParaRPr lang="en-US" sz="1800" dirty="0"/>
        </a:p>
      </dgm:t>
    </dgm:pt>
    <dgm:pt modelId="{D5390E99-32AA-3346-B843-7A8A260DD5D3}" type="parTrans" cxnId="{6475FCC3-9008-1249-8866-9C2C18430E8D}">
      <dgm:prSet/>
      <dgm:spPr/>
      <dgm:t>
        <a:bodyPr/>
        <a:lstStyle/>
        <a:p>
          <a:endParaRPr lang="en-US" sz="1600"/>
        </a:p>
      </dgm:t>
    </dgm:pt>
    <dgm:pt modelId="{39133B30-55CB-1A42-AD54-1333DD6FA04F}" type="sibTrans" cxnId="{6475FCC3-9008-1249-8866-9C2C18430E8D}">
      <dgm:prSet/>
      <dgm:spPr/>
      <dgm:t>
        <a:bodyPr/>
        <a:lstStyle/>
        <a:p>
          <a:endParaRPr lang="en-US" sz="1600"/>
        </a:p>
      </dgm:t>
    </dgm:pt>
    <dgm:pt modelId="{E3C3BA2E-688F-5845-B1E1-2B19C71F441F}">
      <dgm:prSet custT="1"/>
      <dgm:spPr/>
      <dgm:t>
        <a:bodyPr/>
        <a:lstStyle/>
        <a:p>
          <a:r>
            <a:rPr lang="en-US" sz="1800" b="0" i="0" dirty="0"/>
            <a:t>The self-petitioner was subjected to battery or extreme cruelty perpetrated by the U.S. citizen or LPR during the qualifying relationship (self-petitioning spouses may also be eligible based on the battery or extreme cruelty subjected on their child).</a:t>
          </a:r>
          <a:endParaRPr lang="en-US" sz="1800" dirty="0"/>
        </a:p>
      </dgm:t>
    </dgm:pt>
    <dgm:pt modelId="{CA7C9278-879F-814B-B5C8-D174EBA5184F}" type="parTrans" cxnId="{06BD2188-E164-8141-8249-AF623B3E1073}">
      <dgm:prSet/>
      <dgm:spPr/>
      <dgm:t>
        <a:bodyPr/>
        <a:lstStyle/>
        <a:p>
          <a:endParaRPr lang="en-US" sz="1600"/>
        </a:p>
      </dgm:t>
    </dgm:pt>
    <dgm:pt modelId="{FD168C34-B57B-3A41-8B1A-443CBB21B282}" type="sibTrans" cxnId="{06BD2188-E164-8141-8249-AF623B3E1073}">
      <dgm:prSet/>
      <dgm:spPr/>
      <dgm:t>
        <a:bodyPr/>
        <a:lstStyle/>
        <a:p>
          <a:endParaRPr lang="en-US" sz="1600"/>
        </a:p>
      </dgm:t>
    </dgm:pt>
    <dgm:pt modelId="{9922B82D-8FE4-AB44-8ADD-58D752FE9F06}">
      <dgm:prSet custT="1"/>
      <dgm:spPr/>
      <dgm:t>
        <a:bodyPr/>
        <a:lstStyle/>
        <a:p>
          <a:r>
            <a:rPr lang="en-US" sz="1800" b="0" i="0" dirty="0"/>
            <a:t>The self-petitioner resides or resided with the abusive U.S. citizen or LPR.</a:t>
          </a:r>
          <a:endParaRPr lang="en-US" sz="1800" dirty="0"/>
        </a:p>
      </dgm:t>
    </dgm:pt>
    <dgm:pt modelId="{5854C4CF-D0FC-B44A-BE3B-F720F4BF6B2D}" type="parTrans" cxnId="{21A3EF2A-8972-4645-A263-30790EA9E37C}">
      <dgm:prSet/>
      <dgm:spPr/>
      <dgm:t>
        <a:bodyPr/>
        <a:lstStyle/>
        <a:p>
          <a:endParaRPr lang="en-US" sz="1600"/>
        </a:p>
      </dgm:t>
    </dgm:pt>
    <dgm:pt modelId="{D9B39FBA-81B9-334C-8D2B-9CB19DD7FDB7}" type="sibTrans" cxnId="{21A3EF2A-8972-4645-A263-30790EA9E37C}">
      <dgm:prSet/>
      <dgm:spPr/>
      <dgm:t>
        <a:bodyPr/>
        <a:lstStyle/>
        <a:p>
          <a:endParaRPr lang="en-US" sz="1600"/>
        </a:p>
      </dgm:t>
    </dgm:pt>
    <dgm:pt modelId="{F5111BE4-6BEE-8C48-9153-606A2D3774EB}">
      <dgm:prSet custT="1"/>
      <dgm:spPr/>
      <dgm:t>
        <a:bodyPr/>
        <a:lstStyle/>
        <a:p>
          <a:r>
            <a:rPr lang="en-US" sz="1800" b="0" i="0" dirty="0"/>
            <a:t>The self-petitioner is a person of good moral character</a:t>
          </a:r>
          <a:endParaRPr lang="en-US" sz="1800" dirty="0"/>
        </a:p>
      </dgm:t>
    </dgm:pt>
    <dgm:pt modelId="{B2A4DE26-351D-AC4C-BBB0-9FD4BB9A05FB}" type="parTrans" cxnId="{8E846FD0-FEBB-B843-A33F-AE358AE8888C}">
      <dgm:prSet/>
      <dgm:spPr/>
      <dgm:t>
        <a:bodyPr/>
        <a:lstStyle/>
        <a:p>
          <a:endParaRPr lang="en-US" sz="1600"/>
        </a:p>
      </dgm:t>
    </dgm:pt>
    <dgm:pt modelId="{FD6DF729-671D-8B46-B5A0-975AF4766733}" type="sibTrans" cxnId="{8E846FD0-FEBB-B843-A33F-AE358AE8888C}">
      <dgm:prSet/>
      <dgm:spPr/>
      <dgm:t>
        <a:bodyPr/>
        <a:lstStyle/>
        <a:p>
          <a:endParaRPr lang="en-US" sz="1600"/>
        </a:p>
      </dgm:t>
    </dgm:pt>
    <dgm:pt modelId="{A9458E3F-2E70-3F4D-BC81-22451ADB53D3}" type="pres">
      <dgm:prSet presAssocID="{5D215990-7951-E640-8158-F1AE341C3EF1}" presName="vert0" presStyleCnt="0">
        <dgm:presLayoutVars>
          <dgm:dir/>
          <dgm:animOne val="branch"/>
          <dgm:animLvl val="lvl"/>
        </dgm:presLayoutVars>
      </dgm:prSet>
      <dgm:spPr/>
    </dgm:pt>
    <dgm:pt modelId="{5821D8A3-82E8-984A-910F-17E13DACA7B5}" type="pres">
      <dgm:prSet presAssocID="{153A4A62-13F1-9B4C-84AB-894074968217}" presName="thickLine" presStyleLbl="alignNode1" presStyleIdx="0" presStyleCnt="6"/>
      <dgm:spPr/>
    </dgm:pt>
    <dgm:pt modelId="{10AFD419-1888-664C-A4ED-287A06939D9C}" type="pres">
      <dgm:prSet presAssocID="{153A4A62-13F1-9B4C-84AB-894074968217}" presName="horz1" presStyleCnt="0"/>
      <dgm:spPr/>
    </dgm:pt>
    <dgm:pt modelId="{8E8B40C4-226D-3D46-A2ED-877D3E838EAF}" type="pres">
      <dgm:prSet presAssocID="{153A4A62-13F1-9B4C-84AB-894074968217}" presName="tx1" presStyleLbl="revTx" presStyleIdx="0" presStyleCnt="6" custScaleY="196872"/>
      <dgm:spPr/>
    </dgm:pt>
    <dgm:pt modelId="{121A02D2-A73B-A649-B7C1-6091E9C03C28}" type="pres">
      <dgm:prSet presAssocID="{153A4A62-13F1-9B4C-84AB-894074968217}" presName="vert1" presStyleCnt="0"/>
      <dgm:spPr/>
    </dgm:pt>
    <dgm:pt modelId="{39839BE2-3188-A444-80DA-4ADB75C0B724}" type="pres">
      <dgm:prSet presAssocID="{5761A2B9-44D5-F24D-BCB3-F349E2E215F3}" presName="thickLine" presStyleLbl="alignNode1" presStyleIdx="1" presStyleCnt="6"/>
      <dgm:spPr/>
    </dgm:pt>
    <dgm:pt modelId="{AACAB93B-52B2-354C-84A2-CC91E430B508}" type="pres">
      <dgm:prSet presAssocID="{5761A2B9-44D5-F24D-BCB3-F349E2E215F3}" presName="horz1" presStyleCnt="0"/>
      <dgm:spPr/>
    </dgm:pt>
    <dgm:pt modelId="{797DC9FF-CD75-3D49-8855-F11847EC83CC}" type="pres">
      <dgm:prSet presAssocID="{5761A2B9-44D5-F24D-BCB3-F349E2E215F3}" presName="tx1" presStyleLbl="revTx" presStyleIdx="1" presStyleCnt="6"/>
      <dgm:spPr/>
    </dgm:pt>
    <dgm:pt modelId="{754B2443-B44C-444A-99A6-2D8E1EA11B72}" type="pres">
      <dgm:prSet presAssocID="{5761A2B9-44D5-F24D-BCB3-F349E2E215F3}" presName="vert1" presStyleCnt="0"/>
      <dgm:spPr/>
    </dgm:pt>
    <dgm:pt modelId="{29F1EDC3-6926-0C4D-9097-2FCEB76E5BBF}" type="pres">
      <dgm:prSet presAssocID="{35E1014C-42A3-0D41-A7D0-C99B6DE1EF80}" presName="thickLine" presStyleLbl="alignNode1" presStyleIdx="2" presStyleCnt="6"/>
      <dgm:spPr/>
    </dgm:pt>
    <dgm:pt modelId="{FAEB68FC-BB31-C940-81B4-152F114E7F09}" type="pres">
      <dgm:prSet presAssocID="{35E1014C-42A3-0D41-A7D0-C99B6DE1EF80}" presName="horz1" presStyleCnt="0"/>
      <dgm:spPr/>
    </dgm:pt>
    <dgm:pt modelId="{C9DEC14A-9688-7C4E-AF05-40D501752BE7}" type="pres">
      <dgm:prSet presAssocID="{35E1014C-42A3-0D41-A7D0-C99B6DE1EF80}" presName="tx1" presStyleLbl="revTx" presStyleIdx="2" presStyleCnt="6"/>
      <dgm:spPr/>
    </dgm:pt>
    <dgm:pt modelId="{00B50996-7AF2-DC43-BFC6-2885C4206DDF}" type="pres">
      <dgm:prSet presAssocID="{35E1014C-42A3-0D41-A7D0-C99B6DE1EF80}" presName="vert1" presStyleCnt="0"/>
      <dgm:spPr/>
    </dgm:pt>
    <dgm:pt modelId="{7F61B9AA-D7FA-6C46-A753-F63F275FA990}" type="pres">
      <dgm:prSet presAssocID="{E3C3BA2E-688F-5845-B1E1-2B19C71F441F}" presName="thickLine" presStyleLbl="alignNode1" presStyleIdx="3" presStyleCnt="6"/>
      <dgm:spPr/>
    </dgm:pt>
    <dgm:pt modelId="{A08E8ADB-65CB-2148-8162-70DFDDF01CE9}" type="pres">
      <dgm:prSet presAssocID="{E3C3BA2E-688F-5845-B1E1-2B19C71F441F}" presName="horz1" presStyleCnt="0"/>
      <dgm:spPr/>
    </dgm:pt>
    <dgm:pt modelId="{12E6FE96-FC61-9340-B021-59683891E22E}" type="pres">
      <dgm:prSet presAssocID="{E3C3BA2E-688F-5845-B1E1-2B19C71F441F}" presName="tx1" presStyleLbl="revTx" presStyleIdx="3" presStyleCnt="6"/>
      <dgm:spPr/>
    </dgm:pt>
    <dgm:pt modelId="{F6850555-BCCF-114D-A931-58EAFFF93032}" type="pres">
      <dgm:prSet presAssocID="{E3C3BA2E-688F-5845-B1E1-2B19C71F441F}" presName="vert1" presStyleCnt="0"/>
      <dgm:spPr/>
    </dgm:pt>
    <dgm:pt modelId="{081C25D0-2776-DA47-98EA-B8688BD49DC9}" type="pres">
      <dgm:prSet presAssocID="{9922B82D-8FE4-AB44-8ADD-58D752FE9F06}" presName="thickLine" presStyleLbl="alignNode1" presStyleIdx="4" presStyleCnt="6"/>
      <dgm:spPr/>
    </dgm:pt>
    <dgm:pt modelId="{DB1CC711-07DC-0049-B5F5-460EABA9562F}" type="pres">
      <dgm:prSet presAssocID="{9922B82D-8FE4-AB44-8ADD-58D752FE9F06}" presName="horz1" presStyleCnt="0"/>
      <dgm:spPr/>
    </dgm:pt>
    <dgm:pt modelId="{17D8FB53-F939-104E-A94A-6B761E3D4D93}" type="pres">
      <dgm:prSet presAssocID="{9922B82D-8FE4-AB44-8ADD-58D752FE9F06}" presName="tx1" presStyleLbl="revTx" presStyleIdx="4" presStyleCnt="6"/>
      <dgm:spPr/>
    </dgm:pt>
    <dgm:pt modelId="{DE1DDC6A-E551-F84E-8DE0-0E69CCEE83D0}" type="pres">
      <dgm:prSet presAssocID="{9922B82D-8FE4-AB44-8ADD-58D752FE9F06}" presName="vert1" presStyleCnt="0"/>
      <dgm:spPr/>
    </dgm:pt>
    <dgm:pt modelId="{3C1AACF2-08E6-BC4E-8363-95A11D91F6B8}" type="pres">
      <dgm:prSet presAssocID="{F5111BE4-6BEE-8C48-9153-606A2D3774EB}" presName="thickLine" presStyleLbl="alignNode1" presStyleIdx="5" presStyleCnt="6"/>
      <dgm:spPr/>
    </dgm:pt>
    <dgm:pt modelId="{2E84ABE1-43D4-3B4D-A8FA-0F391AA7436E}" type="pres">
      <dgm:prSet presAssocID="{F5111BE4-6BEE-8C48-9153-606A2D3774EB}" presName="horz1" presStyleCnt="0"/>
      <dgm:spPr/>
    </dgm:pt>
    <dgm:pt modelId="{25F3D447-844F-3E41-888F-4CF88B7D9BFC}" type="pres">
      <dgm:prSet presAssocID="{F5111BE4-6BEE-8C48-9153-606A2D3774EB}" presName="tx1" presStyleLbl="revTx" presStyleIdx="5" presStyleCnt="6"/>
      <dgm:spPr/>
    </dgm:pt>
    <dgm:pt modelId="{4DD8F37E-2DCA-BB49-ACCB-83F63FBB8107}" type="pres">
      <dgm:prSet presAssocID="{F5111BE4-6BEE-8C48-9153-606A2D3774EB}" presName="vert1" presStyleCnt="0"/>
      <dgm:spPr/>
    </dgm:pt>
  </dgm:ptLst>
  <dgm:cxnLst>
    <dgm:cxn modelId="{B762EC19-0C4E-914C-B5CD-4F734B1B0CED}" type="presOf" srcId="{9922B82D-8FE4-AB44-8ADD-58D752FE9F06}" destId="{17D8FB53-F939-104E-A94A-6B761E3D4D93}" srcOrd="0" destOrd="0" presId="urn:microsoft.com/office/officeart/2008/layout/LinedList"/>
    <dgm:cxn modelId="{36E6C120-0934-A44B-AC5A-2038D17CFED6}" type="presOf" srcId="{35E1014C-42A3-0D41-A7D0-C99B6DE1EF80}" destId="{C9DEC14A-9688-7C4E-AF05-40D501752BE7}" srcOrd="0" destOrd="0" presId="urn:microsoft.com/office/officeart/2008/layout/LinedList"/>
    <dgm:cxn modelId="{21A3EF2A-8972-4645-A263-30790EA9E37C}" srcId="{5D215990-7951-E640-8158-F1AE341C3EF1}" destId="{9922B82D-8FE4-AB44-8ADD-58D752FE9F06}" srcOrd="4" destOrd="0" parTransId="{5854C4CF-D0FC-B44A-BE3B-F720F4BF6B2D}" sibTransId="{D9B39FBA-81B9-334C-8D2B-9CB19DD7FDB7}"/>
    <dgm:cxn modelId="{088C0C40-7B4C-A94A-B25E-F4E4077CF18B}" type="presOf" srcId="{5D215990-7951-E640-8158-F1AE341C3EF1}" destId="{A9458E3F-2E70-3F4D-BC81-22451ADB53D3}" srcOrd="0" destOrd="0" presId="urn:microsoft.com/office/officeart/2008/layout/LinedList"/>
    <dgm:cxn modelId="{E4F56644-C021-B44B-94D3-514412C918C4}" type="presOf" srcId="{153A4A62-13F1-9B4C-84AB-894074968217}" destId="{8E8B40C4-226D-3D46-A2ED-877D3E838EAF}" srcOrd="0" destOrd="0" presId="urn:microsoft.com/office/officeart/2008/layout/LinedList"/>
    <dgm:cxn modelId="{94CF2247-1F18-D94F-9EAB-71EB157C07D5}" srcId="{5D215990-7951-E640-8158-F1AE341C3EF1}" destId="{5761A2B9-44D5-F24D-BCB3-F349E2E215F3}" srcOrd="1" destOrd="0" parTransId="{40345A02-B77E-F345-B687-43BAD02DEC91}" sibTransId="{8D534201-D95A-E14B-9BCD-550684F6A095}"/>
    <dgm:cxn modelId="{194B5C51-BE5E-F148-80D0-3CDD1FB9AA32}" srcId="{5D215990-7951-E640-8158-F1AE341C3EF1}" destId="{153A4A62-13F1-9B4C-84AB-894074968217}" srcOrd="0" destOrd="0" parTransId="{017C8DF9-F0A8-7247-A3AA-6F4FF0D540DE}" sibTransId="{E4971C47-EC6D-FC44-B687-4D5FEEFCCD04}"/>
    <dgm:cxn modelId="{06BD2188-E164-8141-8249-AF623B3E1073}" srcId="{5D215990-7951-E640-8158-F1AE341C3EF1}" destId="{E3C3BA2E-688F-5845-B1E1-2B19C71F441F}" srcOrd="3" destOrd="0" parTransId="{CA7C9278-879F-814B-B5C8-D174EBA5184F}" sibTransId="{FD168C34-B57B-3A41-8B1A-443CBB21B282}"/>
    <dgm:cxn modelId="{6475FCC3-9008-1249-8866-9C2C18430E8D}" srcId="{5D215990-7951-E640-8158-F1AE341C3EF1}" destId="{35E1014C-42A3-0D41-A7D0-C99B6DE1EF80}" srcOrd="2" destOrd="0" parTransId="{D5390E99-32AA-3346-B843-7A8A260DD5D3}" sibTransId="{39133B30-55CB-1A42-AD54-1333DD6FA04F}"/>
    <dgm:cxn modelId="{523AC5CB-9759-5A40-8DF9-BF2246EA1F98}" type="presOf" srcId="{E3C3BA2E-688F-5845-B1E1-2B19C71F441F}" destId="{12E6FE96-FC61-9340-B021-59683891E22E}" srcOrd="0" destOrd="0" presId="urn:microsoft.com/office/officeart/2008/layout/LinedList"/>
    <dgm:cxn modelId="{A33384CC-7C0B-DE4A-8AAC-38293DE26F20}" type="presOf" srcId="{F5111BE4-6BEE-8C48-9153-606A2D3774EB}" destId="{25F3D447-844F-3E41-888F-4CF88B7D9BFC}" srcOrd="0" destOrd="0" presId="urn:microsoft.com/office/officeart/2008/layout/LinedList"/>
    <dgm:cxn modelId="{8E846FD0-FEBB-B843-A33F-AE358AE8888C}" srcId="{5D215990-7951-E640-8158-F1AE341C3EF1}" destId="{F5111BE4-6BEE-8C48-9153-606A2D3774EB}" srcOrd="5" destOrd="0" parTransId="{B2A4DE26-351D-AC4C-BBB0-9FD4BB9A05FB}" sibTransId="{FD6DF729-671D-8B46-B5A0-975AF4766733}"/>
    <dgm:cxn modelId="{DF70DFEE-6D13-BF4A-951F-174423F05E58}" type="presOf" srcId="{5761A2B9-44D5-F24D-BCB3-F349E2E215F3}" destId="{797DC9FF-CD75-3D49-8855-F11847EC83CC}" srcOrd="0" destOrd="0" presId="urn:microsoft.com/office/officeart/2008/layout/LinedList"/>
    <dgm:cxn modelId="{2DD9B6B4-2EC9-1D42-8A0D-D3562BB2D7D7}" type="presParOf" srcId="{A9458E3F-2E70-3F4D-BC81-22451ADB53D3}" destId="{5821D8A3-82E8-984A-910F-17E13DACA7B5}" srcOrd="0" destOrd="0" presId="urn:microsoft.com/office/officeart/2008/layout/LinedList"/>
    <dgm:cxn modelId="{9839844D-3648-D54A-AB3A-C498897E2436}" type="presParOf" srcId="{A9458E3F-2E70-3F4D-BC81-22451ADB53D3}" destId="{10AFD419-1888-664C-A4ED-287A06939D9C}" srcOrd="1" destOrd="0" presId="urn:microsoft.com/office/officeart/2008/layout/LinedList"/>
    <dgm:cxn modelId="{F699735D-9C1B-5D41-8735-B4B3130E5341}" type="presParOf" srcId="{10AFD419-1888-664C-A4ED-287A06939D9C}" destId="{8E8B40C4-226D-3D46-A2ED-877D3E838EAF}" srcOrd="0" destOrd="0" presId="urn:microsoft.com/office/officeart/2008/layout/LinedList"/>
    <dgm:cxn modelId="{447948A7-2AC8-E440-BA90-7201B1EAD42B}" type="presParOf" srcId="{10AFD419-1888-664C-A4ED-287A06939D9C}" destId="{121A02D2-A73B-A649-B7C1-6091E9C03C28}" srcOrd="1" destOrd="0" presId="urn:microsoft.com/office/officeart/2008/layout/LinedList"/>
    <dgm:cxn modelId="{CD93AEB6-A01E-AA4C-B8F5-3B59A3632A88}" type="presParOf" srcId="{A9458E3F-2E70-3F4D-BC81-22451ADB53D3}" destId="{39839BE2-3188-A444-80DA-4ADB75C0B724}" srcOrd="2" destOrd="0" presId="urn:microsoft.com/office/officeart/2008/layout/LinedList"/>
    <dgm:cxn modelId="{3CC0E2C6-4826-A140-8F16-8B3C481ABFB5}" type="presParOf" srcId="{A9458E3F-2E70-3F4D-BC81-22451ADB53D3}" destId="{AACAB93B-52B2-354C-84A2-CC91E430B508}" srcOrd="3" destOrd="0" presId="urn:microsoft.com/office/officeart/2008/layout/LinedList"/>
    <dgm:cxn modelId="{38300CA7-25E1-AD4C-9F4C-3EAD876554B0}" type="presParOf" srcId="{AACAB93B-52B2-354C-84A2-CC91E430B508}" destId="{797DC9FF-CD75-3D49-8855-F11847EC83CC}" srcOrd="0" destOrd="0" presId="urn:microsoft.com/office/officeart/2008/layout/LinedList"/>
    <dgm:cxn modelId="{06E46CB3-3AC2-B84D-8D5F-9DC3C657FC0A}" type="presParOf" srcId="{AACAB93B-52B2-354C-84A2-CC91E430B508}" destId="{754B2443-B44C-444A-99A6-2D8E1EA11B72}" srcOrd="1" destOrd="0" presId="urn:microsoft.com/office/officeart/2008/layout/LinedList"/>
    <dgm:cxn modelId="{21A5041B-F00A-1549-83BC-0579A9AE0646}" type="presParOf" srcId="{A9458E3F-2E70-3F4D-BC81-22451ADB53D3}" destId="{29F1EDC3-6926-0C4D-9097-2FCEB76E5BBF}" srcOrd="4" destOrd="0" presId="urn:microsoft.com/office/officeart/2008/layout/LinedList"/>
    <dgm:cxn modelId="{360EF295-4241-D340-AA2F-C123444DBD51}" type="presParOf" srcId="{A9458E3F-2E70-3F4D-BC81-22451ADB53D3}" destId="{FAEB68FC-BB31-C940-81B4-152F114E7F09}" srcOrd="5" destOrd="0" presId="urn:microsoft.com/office/officeart/2008/layout/LinedList"/>
    <dgm:cxn modelId="{B4A1876F-C2ED-E44C-8EF6-668FE243443A}" type="presParOf" srcId="{FAEB68FC-BB31-C940-81B4-152F114E7F09}" destId="{C9DEC14A-9688-7C4E-AF05-40D501752BE7}" srcOrd="0" destOrd="0" presId="urn:microsoft.com/office/officeart/2008/layout/LinedList"/>
    <dgm:cxn modelId="{D32EC290-DB3E-684F-B265-4F810C8967A8}" type="presParOf" srcId="{FAEB68FC-BB31-C940-81B4-152F114E7F09}" destId="{00B50996-7AF2-DC43-BFC6-2885C4206DDF}" srcOrd="1" destOrd="0" presId="urn:microsoft.com/office/officeart/2008/layout/LinedList"/>
    <dgm:cxn modelId="{4622729A-A191-424B-B443-347CD71FAF36}" type="presParOf" srcId="{A9458E3F-2E70-3F4D-BC81-22451ADB53D3}" destId="{7F61B9AA-D7FA-6C46-A753-F63F275FA990}" srcOrd="6" destOrd="0" presId="urn:microsoft.com/office/officeart/2008/layout/LinedList"/>
    <dgm:cxn modelId="{A3DCE123-353D-824D-A51B-40EA8BE39763}" type="presParOf" srcId="{A9458E3F-2E70-3F4D-BC81-22451ADB53D3}" destId="{A08E8ADB-65CB-2148-8162-70DFDDF01CE9}" srcOrd="7" destOrd="0" presId="urn:microsoft.com/office/officeart/2008/layout/LinedList"/>
    <dgm:cxn modelId="{D800D111-9173-9741-8E2D-E5A00178354E}" type="presParOf" srcId="{A08E8ADB-65CB-2148-8162-70DFDDF01CE9}" destId="{12E6FE96-FC61-9340-B021-59683891E22E}" srcOrd="0" destOrd="0" presId="urn:microsoft.com/office/officeart/2008/layout/LinedList"/>
    <dgm:cxn modelId="{DE2502D0-52DA-6B46-83CA-878B6ED5A7FC}" type="presParOf" srcId="{A08E8ADB-65CB-2148-8162-70DFDDF01CE9}" destId="{F6850555-BCCF-114D-A931-58EAFFF93032}" srcOrd="1" destOrd="0" presId="urn:microsoft.com/office/officeart/2008/layout/LinedList"/>
    <dgm:cxn modelId="{E603806F-73BC-7E47-BE3A-BB79CA1990BA}" type="presParOf" srcId="{A9458E3F-2E70-3F4D-BC81-22451ADB53D3}" destId="{081C25D0-2776-DA47-98EA-B8688BD49DC9}" srcOrd="8" destOrd="0" presId="urn:microsoft.com/office/officeart/2008/layout/LinedList"/>
    <dgm:cxn modelId="{0EB93983-CB67-2C48-A3D9-4FD564C8171A}" type="presParOf" srcId="{A9458E3F-2E70-3F4D-BC81-22451ADB53D3}" destId="{DB1CC711-07DC-0049-B5F5-460EABA9562F}" srcOrd="9" destOrd="0" presId="urn:microsoft.com/office/officeart/2008/layout/LinedList"/>
    <dgm:cxn modelId="{673F251A-80B7-9649-A54D-A4114070F634}" type="presParOf" srcId="{DB1CC711-07DC-0049-B5F5-460EABA9562F}" destId="{17D8FB53-F939-104E-A94A-6B761E3D4D93}" srcOrd="0" destOrd="0" presId="urn:microsoft.com/office/officeart/2008/layout/LinedList"/>
    <dgm:cxn modelId="{58ECD611-DEA8-C64C-8E91-13526C2E6F2A}" type="presParOf" srcId="{DB1CC711-07DC-0049-B5F5-460EABA9562F}" destId="{DE1DDC6A-E551-F84E-8DE0-0E69CCEE83D0}" srcOrd="1" destOrd="0" presId="urn:microsoft.com/office/officeart/2008/layout/LinedList"/>
    <dgm:cxn modelId="{36BEAC99-CE2B-354F-916F-C2E4A8416487}" type="presParOf" srcId="{A9458E3F-2E70-3F4D-BC81-22451ADB53D3}" destId="{3C1AACF2-08E6-BC4E-8363-95A11D91F6B8}" srcOrd="10" destOrd="0" presId="urn:microsoft.com/office/officeart/2008/layout/LinedList"/>
    <dgm:cxn modelId="{E7EF61AD-D36A-CB48-B690-C0FC9FEC3B05}" type="presParOf" srcId="{A9458E3F-2E70-3F4D-BC81-22451ADB53D3}" destId="{2E84ABE1-43D4-3B4D-A8FA-0F391AA7436E}" srcOrd="11" destOrd="0" presId="urn:microsoft.com/office/officeart/2008/layout/LinedList"/>
    <dgm:cxn modelId="{519AF04C-3050-4B4F-A8CC-54914AF85877}" type="presParOf" srcId="{2E84ABE1-43D4-3B4D-A8FA-0F391AA7436E}" destId="{25F3D447-844F-3E41-888F-4CF88B7D9BFC}" srcOrd="0" destOrd="0" presId="urn:microsoft.com/office/officeart/2008/layout/LinedList"/>
    <dgm:cxn modelId="{4F4553DC-8127-B347-AC67-86378E68E339}" type="presParOf" srcId="{2E84ABE1-43D4-3B4D-A8FA-0F391AA7436E}" destId="{4DD8F37E-2DCA-BB49-ACCB-83F63FBB810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88B02C1-D793-A04D-BCCA-4699E0249110}" type="doc">
      <dgm:prSet loTypeId="urn:microsoft.com/office/officeart/2005/8/layout/matrix1" loCatId="" qsTypeId="urn:microsoft.com/office/officeart/2005/8/quickstyle/simple2" qsCatId="simple" csTypeId="urn:microsoft.com/office/officeart/2005/8/colors/accent1_2" csCatId="accent1" phldr="1"/>
      <dgm:spPr/>
      <dgm:t>
        <a:bodyPr/>
        <a:lstStyle/>
        <a:p>
          <a:endParaRPr lang="en-US"/>
        </a:p>
      </dgm:t>
    </dgm:pt>
    <dgm:pt modelId="{E26939C5-DA34-6F4A-B01B-62446A77320A}">
      <dgm:prSet phldrT="[Text]" custT="1"/>
      <dgm:spPr/>
      <dgm:t>
        <a:bodyPr anchor="ctr"/>
        <a:lstStyle/>
        <a:p>
          <a:r>
            <a:rPr lang="en-US" sz="2400" dirty="0">
              <a:solidFill>
                <a:schemeClr val="tx1"/>
              </a:solidFill>
            </a:rPr>
            <a:t>WHAT TO FILE</a:t>
          </a:r>
        </a:p>
      </dgm:t>
    </dgm:pt>
    <dgm:pt modelId="{CD9D1450-62F2-0C4B-B9E9-5E2C1B990152}" type="parTrans" cxnId="{BB3FBC59-1F81-7D45-91B4-F9B608861C7C}">
      <dgm:prSet/>
      <dgm:spPr/>
      <dgm:t>
        <a:bodyPr/>
        <a:lstStyle/>
        <a:p>
          <a:endParaRPr lang="en-US">
            <a:solidFill>
              <a:schemeClr val="tx1"/>
            </a:solidFill>
          </a:endParaRPr>
        </a:p>
      </dgm:t>
    </dgm:pt>
    <dgm:pt modelId="{25125126-E3E9-8F43-9A02-1D79A9D8DD65}" type="sibTrans" cxnId="{BB3FBC59-1F81-7D45-91B4-F9B608861C7C}">
      <dgm:prSet/>
      <dgm:spPr/>
      <dgm:t>
        <a:bodyPr/>
        <a:lstStyle/>
        <a:p>
          <a:endParaRPr lang="en-US">
            <a:solidFill>
              <a:schemeClr val="tx1"/>
            </a:solidFill>
          </a:endParaRPr>
        </a:p>
      </dgm:t>
    </dgm:pt>
    <dgm:pt modelId="{39B574DA-98E1-6542-92A3-05EF1A919544}">
      <dgm:prSet phldrT="[Text]" custT="1"/>
      <dgm:spPr/>
      <dgm:t>
        <a:bodyPr anchor="ctr"/>
        <a:lstStyle/>
        <a:p>
          <a:endParaRPr lang="en-US" sz="2000" u="sng" dirty="0">
            <a:solidFill>
              <a:schemeClr val="tx1"/>
            </a:solidFill>
          </a:endParaRPr>
        </a:p>
        <a:p>
          <a:r>
            <a:rPr lang="en-US" sz="3600" u="sng" dirty="0">
              <a:solidFill>
                <a:schemeClr val="tx1"/>
              </a:solidFill>
            </a:rPr>
            <a:t>USCIS Forms</a:t>
          </a:r>
        </a:p>
        <a:p>
          <a:r>
            <a:rPr lang="en-US" sz="1600" u="sng" dirty="0">
              <a:solidFill>
                <a:schemeClr val="tx1"/>
              </a:solidFill>
            </a:rPr>
            <a:t>Submitted on the current edition of the forms
Filed at the correct filing location; and
Properly signed</a:t>
          </a:r>
        </a:p>
      </dgm:t>
    </dgm:pt>
    <dgm:pt modelId="{1E60D66C-615C-0D49-BF97-0F871426D49E}" type="parTrans" cxnId="{0D6C2438-A77E-5C45-A172-FDBFB9417E89}">
      <dgm:prSet/>
      <dgm:spPr/>
      <dgm:t>
        <a:bodyPr/>
        <a:lstStyle/>
        <a:p>
          <a:endParaRPr lang="en-US">
            <a:solidFill>
              <a:schemeClr val="tx1"/>
            </a:solidFill>
          </a:endParaRPr>
        </a:p>
      </dgm:t>
    </dgm:pt>
    <dgm:pt modelId="{6542535F-4CB5-2C4B-8648-FD12FFD6D9EF}" type="sibTrans" cxnId="{0D6C2438-A77E-5C45-A172-FDBFB9417E89}">
      <dgm:prSet/>
      <dgm:spPr/>
      <dgm:t>
        <a:bodyPr/>
        <a:lstStyle/>
        <a:p>
          <a:endParaRPr lang="en-US">
            <a:solidFill>
              <a:schemeClr val="tx1"/>
            </a:solidFill>
          </a:endParaRPr>
        </a:p>
      </dgm:t>
    </dgm:pt>
    <dgm:pt modelId="{F0D75990-17D9-6C45-A578-94B1A3B05E4E}">
      <dgm:prSet phldrT="[Text]" custT="1"/>
      <dgm:spPr/>
      <dgm:t>
        <a:bodyPr anchor="ctr"/>
        <a:lstStyle/>
        <a:p>
          <a:endParaRPr lang="en-US" sz="3600" i="0" u="sng" dirty="0">
            <a:solidFill>
              <a:schemeClr val="tx1"/>
            </a:solidFill>
          </a:endParaRPr>
        </a:p>
        <a:p>
          <a:r>
            <a:rPr lang="en-US" sz="3600" i="0" u="sng" dirty="0">
              <a:solidFill>
                <a:schemeClr val="tx1"/>
              </a:solidFill>
            </a:rPr>
            <a:t>CREDIBLE EVIDENCE</a:t>
          </a:r>
        </a:p>
      </dgm:t>
    </dgm:pt>
    <dgm:pt modelId="{F67DA82D-B40B-A547-9264-A966A6DB9F5B}" type="parTrans" cxnId="{59642302-66F8-8E46-829F-2C2F322AFB92}">
      <dgm:prSet/>
      <dgm:spPr/>
      <dgm:t>
        <a:bodyPr/>
        <a:lstStyle/>
        <a:p>
          <a:endParaRPr lang="en-US">
            <a:solidFill>
              <a:schemeClr val="tx1"/>
            </a:solidFill>
          </a:endParaRPr>
        </a:p>
      </dgm:t>
    </dgm:pt>
    <dgm:pt modelId="{F28990DD-A7B3-3E4C-96F9-7B1DB549963B}" type="sibTrans" cxnId="{59642302-66F8-8E46-829F-2C2F322AFB92}">
      <dgm:prSet/>
      <dgm:spPr/>
      <dgm:t>
        <a:bodyPr/>
        <a:lstStyle/>
        <a:p>
          <a:endParaRPr lang="en-US">
            <a:solidFill>
              <a:schemeClr val="tx1"/>
            </a:solidFill>
          </a:endParaRPr>
        </a:p>
      </dgm:t>
    </dgm:pt>
    <dgm:pt modelId="{663095EF-E439-E241-B900-CD1A8DB7C973}">
      <dgm:prSet phldrT="[Text]" custT="1"/>
      <dgm:spPr/>
      <dgm:t>
        <a:bodyPr anchor="ctr"/>
        <a:lstStyle/>
        <a:p>
          <a:r>
            <a:rPr lang="en-US" sz="3600" u="sng" dirty="0">
              <a:solidFill>
                <a:schemeClr val="tx1"/>
              </a:solidFill>
            </a:rPr>
            <a:t>FILING FEES</a:t>
          </a:r>
        </a:p>
      </dgm:t>
    </dgm:pt>
    <dgm:pt modelId="{A54E105A-9063-1A48-961D-99E043D1F772}" type="parTrans" cxnId="{DA0D7F44-1D7C-5B4F-8B13-27CBBF6FC391}">
      <dgm:prSet/>
      <dgm:spPr/>
      <dgm:t>
        <a:bodyPr/>
        <a:lstStyle/>
        <a:p>
          <a:endParaRPr lang="en-US">
            <a:solidFill>
              <a:schemeClr val="tx1"/>
            </a:solidFill>
          </a:endParaRPr>
        </a:p>
      </dgm:t>
    </dgm:pt>
    <dgm:pt modelId="{132ED1D3-C77D-F94C-9960-FBFEF5D324E4}" type="sibTrans" cxnId="{DA0D7F44-1D7C-5B4F-8B13-27CBBF6FC391}">
      <dgm:prSet/>
      <dgm:spPr/>
      <dgm:t>
        <a:bodyPr/>
        <a:lstStyle/>
        <a:p>
          <a:endParaRPr lang="en-US">
            <a:solidFill>
              <a:schemeClr val="tx1"/>
            </a:solidFill>
          </a:endParaRPr>
        </a:p>
      </dgm:t>
    </dgm:pt>
    <dgm:pt modelId="{464634A7-89B7-FB40-84AF-DCBBB69DF33A}">
      <dgm:prSet phldrT="[Text]" custT="1"/>
      <dgm:spPr/>
      <dgm:t>
        <a:bodyPr anchor="ctr"/>
        <a:lstStyle/>
        <a:p>
          <a:r>
            <a:rPr lang="en-US" sz="3600" dirty="0">
              <a:solidFill>
                <a:schemeClr val="tx1"/>
              </a:solidFill>
            </a:rPr>
            <a:t>COVER LETTER</a:t>
          </a:r>
        </a:p>
      </dgm:t>
    </dgm:pt>
    <dgm:pt modelId="{0C629877-294D-F449-A3E5-8EED86177472}" type="parTrans" cxnId="{753BA439-BCAA-0C47-B258-D6155C260F2A}">
      <dgm:prSet/>
      <dgm:spPr/>
      <dgm:t>
        <a:bodyPr/>
        <a:lstStyle/>
        <a:p>
          <a:endParaRPr lang="en-US">
            <a:solidFill>
              <a:schemeClr val="tx1"/>
            </a:solidFill>
          </a:endParaRPr>
        </a:p>
      </dgm:t>
    </dgm:pt>
    <dgm:pt modelId="{D5954478-3F78-CD4C-9823-CAD1D629571D}" type="sibTrans" cxnId="{753BA439-BCAA-0C47-B258-D6155C260F2A}">
      <dgm:prSet/>
      <dgm:spPr/>
      <dgm:t>
        <a:bodyPr/>
        <a:lstStyle/>
        <a:p>
          <a:endParaRPr lang="en-US">
            <a:solidFill>
              <a:schemeClr val="tx1"/>
            </a:solidFill>
          </a:endParaRPr>
        </a:p>
      </dgm:t>
    </dgm:pt>
    <dgm:pt modelId="{151ED447-C5C9-F248-9B40-159AABDD9C13}" type="pres">
      <dgm:prSet presAssocID="{F88B02C1-D793-A04D-BCCA-4699E0249110}" presName="diagram" presStyleCnt="0">
        <dgm:presLayoutVars>
          <dgm:chMax val="1"/>
          <dgm:dir/>
          <dgm:animLvl val="ctr"/>
          <dgm:resizeHandles val="exact"/>
        </dgm:presLayoutVars>
      </dgm:prSet>
      <dgm:spPr/>
    </dgm:pt>
    <dgm:pt modelId="{20658523-A1B4-D542-BD0C-D492D5642085}" type="pres">
      <dgm:prSet presAssocID="{F88B02C1-D793-A04D-BCCA-4699E0249110}" presName="matrix" presStyleCnt="0"/>
      <dgm:spPr/>
    </dgm:pt>
    <dgm:pt modelId="{C207B46B-EE09-8C4D-A5CE-ACC2391B7A04}" type="pres">
      <dgm:prSet presAssocID="{F88B02C1-D793-A04D-BCCA-4699E0249110}" presName="tile1" presStyleLbl="node1" presStyleIdx="0" presStyleCnt="4"/>
      <dgm:spPr/>
    </dgm:pt>
    <dgm:pt modelId="{15FE2B5D-A04A-5244-A878-06D80A1AB296}" type="pres">
      <dgm:prSet presAssocID="{F88B02C1-D793-A04D-BCCA-4699E0249110}" presName="tile1text" presStyleLbl="node1" presStyleIdx="0" presStyleCnt="4">
        <dgm:presLayoutVars>
          <dgm:chMax val="0"/>
          <dgm:chPref val="0"/>
          <dgm:bulletEnabled val="1"/>
        </dgm:presLayoutVars>
      </dgm:prSet>
      <dgm:spPr/>
    </dgm:pt>
    <dgm:pt modelId="{A0EB2FE0-8E8C-534C-A39A-C88B25C4529F}" type="pres">
      <dgm:prSet presAssocID="{F88B02C1-D793-A04D-BCCA-4699E0249110}" presName="tile2" presStyleLbl="node1" presStyleIdx="1" presStyleCnt="4"/>
      <dgm:spPr/>
    </dgm:pt>
    <dgm:pt modelId="{86F61625-E24F-7441-BD98-6E4B173BE75B}" type="pres">
      <dgm:prSet presAssocID="{F88B02C1-D793-A04D-BCCA-4699E0249110}" presName="tile2text" presStyleLbl="node1" presStyleIdx="1" presStyleCnt="4">
        <dgm:presLayoutVars>
          <dgm:chMax val="0"/>
          <dgm:chPref val="0"/>
          <dgm:bulletEnabled val="1"/>
        </dgm:presLayoutVars>
      </dgm:prSet>
      <dgm:spPr/>
    </dgm:pt>
    <dgm:pt modelId="{91E5C58F-4C75-B741-BC15-7BADED3E70D9}" type="pres">
      <dgm:prSet presAssocID="{F88B02C1-D793-A04D-BCCA-4699E0249110}" presName="tile3" presStyleLbl="node1" presStyleIdx="2" presStyleCnt="4" custLinFactNeighborX="-1493" custLinFactNeighborY="2103"/>
      <dgm:spPr/>
    </dgm:pt>
    <dgm:pt modelId="{9B42A98F-E0CE-5944-8199-DDB848C9F490}" type="pres">
      <dgm:prSet presAssocID="{F88B02C1-D793-A04D-BCCA-4699E0249110}" presName="tile3text" presStyleLbl="node1" presStyleIdx="2" presStyleCnt="4">
        <dgm:presLayoutVars>
          <dgm:chMax val="0"/>
          <dgm:chPref val="0"/>
          <dgm:bulletEnabled val="1"/>
        </dgm:presLayoutVars>
      </dgm:prSet>
      <dgm:spPr/>
    </dgm:pt>
    <dgm:pt modelId="{FF5BC3C8-2BB3-E144-A881-6C87E378E5DA}" type="pres">
      <dgm:prSet presAssocID="{F88B02C1-D793-A04D-BCCA-4699E0249110}" presName="tile4" presStyleLbl="node1" presStyleIdx="3" presStyleCnt="4" custLinFactNeighborX="-1493" custLinFactNeighborY="2103"/>
      <dgm:spPr/>
    </dgm:pt>
    <dgm:pt modelId="{0605B59E-C9BD-E04F-A259-93EE08C0B574}" type="pres">
      <dgm:prSet presAssocID="{F88B02C1-D793-A04D-BCCA-4699E0249110}" presName="tile4text" presStyleLbl="node1" presStyleIdx="3" presStyleCnt="4">
        <dgm:presLayoutVars>
          <dgm:chMax val="0"/>
          <dgm:chPref val="0"/>
          <dgm:bulletEnabled val="1"/>
        </dgm:presLayoutVars>
      </dgm:prSet>
      <dgm:spPr/>
    </dgm:pt>
    <dgm:pt modelId="{783BAFF8-AF29-FB4D-8C1C-51ED75980EE8}" type="pres">
      <dgm:prSet presAssocID="{F88B02C1-D793-A04D-BCCA-4699E0249110}" presName="centerTile" presStyleLbl="fgShp" presStyleIdx="0" presStyleCnt="1">
        <dgm:presLayoutVars>
          <dgm:chMax val="0"/>
          <dgm:chPref val="0"/>
        </dgm:presLayoutVars>
      </dgm:prSet>
      <dgm:spPr/>
    </dgm:pt>
  </dgm:ptLst>
  <dgm:cxnLst>
    <dgm:cxn modelId="{59642302-66F8-8E46-829F-2C2F322AFB92}" srcId="{E26939C5-DA34-6F4A-B01B-62446A77320A}" destId="{F0D75990-17D9-6C45-A578-94B1A3B05E4E}" srcOrd="1" destOrd="0" parTransId="{F67DA82D-B40B-A547-9264-A966A6DB9F5B}" sibTransId="{F28990DD-A7B3-3E4C-96F9-7B1DB549963B}"/>
    <dgm:cxn modelId="{7167C80B-7D32-E943-A09B-074AF07472FC}" type="presOf" srcId="{464634A7-89B7-FB40-84AF-DCBBB69DF33A}" destId="{0605B59E-C9BD-E04F-A259-93EE08C0B574}" srcOrd="1" destOrd="0" presId="urn:microsoft.com/office/officeart/2005/8/layout/matrix1"/>
    <dgm:cxn modelId="{9AD4131E-36C1-7F49-9E2F-6808B6EB32FE}" type="presOf" srcId="{464634A7-89B7-FB40-84AF-DCBBB69DF33A}" destId="{FF5BC3C8-2BB3-E144-A881-6C87E378E5DA}" srcOrd="0" destOrd="0" presId="urn:microsoft.com/office/officeart/2005/8/layout/matrix1"/>
    <dgm:cxn modelId="{BBF8C230-0B93-184F-A393-39F44A4B437B}" type="presOf" srcId="{39B574DA-98E1-6542-92A3-05EF1A919544}" destId="{C207B46B-EE09-8C4D-A5CE-ACC2391B7A04}" srcOrd="0" destOrd="0" presId="urn:microsoft.com/office/officeart/2005/8/layout/matrix1"/>
    <dgm:cxn modelId="{A9666A36-9AE5-2A49-B21C-4CC15D5339F6}" type="presOf" srcId="{F88B02C1-D793-A04D-BCCA-4699E0249110}" destId="{151ED447-C5C9-F248-9B40-159AABDD9C13}" srcOrd="0" destOrd="0" presId="urn:microsoft.com/office/officeart/2005/8/layout/matrix1"/>
    <dgm:cxn modelId="{0D6C2438-A77E-5C45-A172-FDBFB9417E89}" srcId="{E26939C5-DA34-6F4A-B01B-62446A77320A}" destId="{39B574DA-98E1-6542-92A3-05EF1A919544}" srcOrd="0" destOrd="0" parTransId="{1E60D66C-615C-0D49-BF97-0F871426D49E}" sibTransId="{6542535F-4CB5-2C4B-8648-FD12FFD6D9EF}"/>
    <dgm:cxn modelId="{753BA439-BCAA-0C47-B258-D6155C260F2A}" srcId="{E26939C5-DA34-6F4A-B01B-62446A77320A}" destId="{464634A7-89B7-FB40-84AF-DCBBB69DF33A}" srcOrd="3" destOrd="0" parTransId="{0C629877-294D-F449-A3E5-8EED86177472}" sibTransId="{D5954478-3F78-CD4C-9823-CAD1D629571D}"/>
    <dgm:cxn modelId="{DA0D7F44-1D7C-5B4F-8B13-27CBBF6FC391}" srcId="{E26939C5-DA34-6F4A-B01B-62446A77320A}" destId="{663095EF-E439-E241-B900-CD1A8DB7C973}" srcOrd="2" destOrd="0" parTransId="{A54E105A-9063-1A48-961D-99E043D1F772}" sibTransId="{132ED1D3-C77D-F94C-9960-FBFEF5D324E4}"/>
    <dgm:cxn modelId="{BB3FBC59-1F81-7D45-91B4-F9B608861C7C}" srcId="{F88B02C1-D793-A04D-BCCA-4699E0249110}" destId="{E26939C5-DA34-6F4A-B01B-62446A77320A}" srcOrd="0" destOrd="0" parTransId="{CD9D1450-62F2-0C4B-B9E9-5E2C1B990152}" sibTransId="{25125126-E3E9-8F43-9A02-1D79A9D8DD65}"/>
    <dgm:cxn modelId="{D687A460-2144-A442-9984-D52DEF6D7F8B}" type="presOf" srcId="{E26939C5-DA34-6F4A-B01B-62446A77320A}" destId="{783BAFF8-AF29-FB4D-8C1C-51ED75980EE8}" srcOrd="0" destOrd="0" presId="urn:microsoft.com/office/officeart/2005/8/layout/matrix1"/>
    <dgm:cxn modelId="{C85F1A62-452A-354F-B336-14D41938A926}" type="presOf" srcId="{F0D75990-17D9-6C45-A578-94B1A3B05E4E}" destId="{86F61625-E24F-7441-BD98-6E4B173BE75B}" srcOrd="1" destOrd="0" presId="urn:microsoft.com/office/officeart/2005/8/layout/matrix1"/>
    <dgm:cxn modelId="{52369BA6-C737-5942-91FD-618C0D1AC2CB}" type="presOf" srcId="{663095EF-E439-E241-B900-CD1A8DB7C973}" destId="{9B42A98F-E0CE-5944-8199-DDB848C9F490}" srcOrd="1" destOrd="0" presId="urn:microsoft.com/office/officeart/2005/8/layout/matrix1"/>
    <dgm:cxn modelId="{2109D9AE-2E77-DF42-830C-2B1D4954BD27}" type="presOf" srcId="{F0D75990-17D9-6C45-A578-94B1A3B05E4E}" destId="{A0EB2FE0-8E8C-534C-A39A-C88B25C4529F}" srcOrd="0" destOrd="0" presId="urn:microsoft.com/office/officeart/2005/8/layout/matrix1"/>
    <dgm:cxn modelId="{1E9471D5-1AD2-9A42-AA41-12094E83F257}" type="presOf" srcId="{39B574DA-98E1-6542-92A3-05EF1A919544}" destId="{15FE2B5D-A04A-5244-A878-06D80A1AB296}" srcOrd="1" destOrd="0" presId="urn:microsoft.com/office/officeart/2005/8/layout/matrix1"/>
    <dgm:cxn modelId="{61EE55EB-F126-3349-BCB9-9D7EF077EA3D}" type="presOf" srcId="{663095EF-E439-E241-B900-CD1A8DB7C973}" destId="{91E5C58F-4C75-B741-BC15-7BADED3E70D9}" srcOrd="0" destOrd="0" presId="urn:microsoft.com/office/officeart/2005/8/layout/matrix1"/>
    <dgm:cxn modelId="{866F2A54-612C-7942-9F36-DE33838B2CF9}" type="presParOf" srcId="{151ED447-C5C9-F248-9B40-159AABDD9C13}" destId="{20658523-A1B4-D542-BD0C-D492D5642085}" srcOrd="0" destOrd="0" presId="urn:microsoft.com/office/officeart/2005/8/layout/matrix1"/>
    <dgm:cxn modelId="{80ADF82A-6490-C249-B3C9-820A781BC464}" type="presParOf" srcId="{20658523-A1B4-D542-BD0C-D492D5642085}" destId="{C207B46B-EE09-8C4D-A5CE-ACC2391B7A04}" srcOrd="0" destOrd="0" presId="urn:microsoft.com/office/officeart/2005/8/layout/matrix1"/>
    <dgm:cxn modelId="{D8C9C0B7-E416-264D-ABD0-EDB915C811F4}" type="presParOf" srcId="{20658523-A1B4-D542-BD0C-D492D5642085}" destId="{15FE2B5D-A04A-5244-A878-06D80A1AB296}" srcOrd="1" destOrd="0" presId="urn:microsoft.com/office/officeart/2005/8/layout/matrix1"/>
    <dgm:cxn modelId="{24CE1866-510B-1946-9299-20DED55C0BAF}" type="presParOf" srcId="{20658523-A1B4-D542-BD0C-D492D5642085}" destId="{A0EB2FE0-8E8C-534C-A39A-C88B25C4529F}" srcOrd="2" destOrd="0" presId="urn:microsoft.com/office/officeart/2005/8/layout/matrix1"/>
    <dgm:cxn modelId="{D4A201BF-FE6D-F447-BF23-F32D73C554CA}" type="presParOf" srcId="{20658523-A1B4-D542-BD0C-D492D5642085}" destId="{86F61625-E24F-7441-BD98-6E4B173BE75B}" srcOrd="3" destOrd="0" presId="urn:microsoft.com/office/officeart/2005/8/layout/matrix1"/>
    <dgm:cxn modelId="{15602049-E634-6B42-8D79-ACF7D13D7162}" type="presParOf" srcId="{20658523-A1B4-D542-BD0C-D492D5642085}" destId="{91E5C58F-4C75-B741-BC15-7BADED3E70D9}" srcOrd="4" destOrd="0" presId="urn:microsoft.com/office/officeart/2005/8/layout/matrix1"/>
    <dgm:cxn modelId="{5C458EF5-05E1-F24A-8E08-E732E5F54AB5}" type="presParOf" srcId="{20658523-A1B4-D542-BD0C-D492D5642085}" destId="{9B42A98F-E0CE-5944-8199-DDB848C9F490}" srcOrd="5" destOrd="0" presId="urn:microsoft.com/office/officeart/2005/8/layout/matrix1"/>
    <dgm:cxn modelId="{DD016107-FEE4-F145-8AD1-761590C06901}" type="presParOf" srcId="{20658523-A1B4-D542-BD0C-D492D5642085}" destId="{FF5BC3C8-2BB3-E144-A881-6C87E378E5DA}" srcOrd="6" destOrd="0" presId="urn:microsoft.com/office/officeart/2005/8/layout/matrix1"/>
    <dgm:cxn modelId="{EDA56C0F-9AEE-3F4A-ABEF-76485F472933}" type="presParOf" srcId="{20658523-A1B4-D542-BD0C-D492D5642085}" destId="{0605B59E-C9BD-E04F-A259-93EE08C0B574}" srcOrd="7" destOrd="0" presId="urn:microsoft.com/office/officeart/2005/8/layout/matrix1"/>
    <dgm:cxn modelId="{2C519892-82B8-724D-BF1A-CF0E844122CB}" type="presParOf" srcId="{151ED447-C5C9-F248-9B40-159AABDD9C13}" destId="{783BAFF8-AF29-FB4D-8C1C-51ED75980EE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9F9E5B-A7A3-FC4A-B4D4-8F3D4283CAC1}">
      <dsp:nvSpPr>
        <dsp:cNvPr id="0" name=""/>
        <dsp:cNvSpPr/>
      </dsp:nvSpPr>
      <dsp:spPr>
        <a:xfrm>
          <a:off x="5505"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G-639 FOIA REQUEST</a:t>
          </a:r>
        </a:p>
      </dsp:txBody>
      <dsp:txXfrm>
        <a:off x="5505" y="380980"/>
        <a:ext cx="2110573" cy="844229"/>
      </dsp:txXfrm>
    </dsp:sp>
    <dsp:sp modelId="{73B37312-013B-7A4C-A9B3-63551A9E04A6}">
      <dsp:nvSpPr>
        <dsp:cNvPr id="0" name=""/>
        <dsp:cNvSpPr/>
      </dsp:nvSpPr>
      <dsp:spPr>
        <a:xfrm>
          <a:off x="5505"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https://</a:t>
          </a:r>
          <a:r>
            <a:rPr lang="en-US" sz="1400" kern="1200" dirty="0" err="1"/>
            <a:t>www.uscis.gov</a:t>
          </a:r>
          <a:r>
            <a:rPr lang="en-US" sz="1400" kern="1200" dirty="0"/>
            <a:t>/sites/default/files/document/forms/g-639.pdf</a:t>
          </a:r>
        </a:p>
      </dsp:txBody>
      <dsp:txXfrm>
        <a:off x="5505" y="1225209"/>
        <a:ext cx="2110573" cy="2810880"/>
      </dsp:txXfrm>
    </dsp:sp>
    <dsp:sp modelId="{CD6EA67D-17AF-4A4C-A464-992CDDEA80C1}">
      <dsp:nvSpPr>
        <dsp:cNvPr id="0" name=""/>
        <dsp:cNvSpPr/>
      </dsp:nvSpPr>
      <dsp:spPr>
        <a:xfrm>
          <a:off x="2411559"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G-28 AND/OR EOIR-28</a:t>
          </a:r>
        </a:p>
      </dsp:txBody>
      <dsp:txXfrm>
        <a:off x="2411559" y="380980"/>
        <a:ext cx="2110573" cy="844229"/>
      </dsp:txXfrm>
    </dsp:sp>
    <dsp:sp modelId="{BE88392A-D373-1943-BD6D-60C44BB2BBB7}">
      <dsp:nvSpPr>
        <dsp:cNvPr id="0" name=""/>
        <dsp:cNvSpPr/>
      </dsp:nvSpPr>
      <dsp:spPr>
        <a:xfrm>
          <a:off x="2411559"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Entry Of Attorney Appearance</a:t>
          </a:r>
        </a:p>
      </dsp:txBody>
      <dsp:txXfrm>
        <a:off x="2411559" y="1225209"/>
        <a:ext cx="2110573" cy="2810880"/>
      </dsp:txXfrm>
    </dsp:sp>
    <dsp:sp modelId="{2C42A32B-C34E-224F-A9D2-8FEAB7628B3A}">
      <dsp:nvSpPr>
        <dsp:cNvPr id="0" name=""/>
        <dsp:cNvSpPr/>
      </dsp:nvSpPr>
      <dsp:spPr>
        <a:xfrm>
          <a:off x="4817612"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I-360, I-485, i-765</a:t>
          </a:r>
        </a:p>
      </dsp:txBody>
      <dsp:txXfrm>
        <a:off x="4817612" y="380980"/>
        <a:ext cx="2110573" cy="844229"/>
      </dsp:txXfrm>
    </dsp:sp>
    <dsp:sp modelId="{7159B4C3-A1AF-464C-A5A5-F7955EDDD7B0}">
      <dsp:nvSpPr>
        <dsp:cNvPr id="0" name=""/>
        <dsp:cNvSpPr/>
      </dsp:nvSpPr>
      <dsp:spPr>
        <a:xfrm>
          <a:off x="4817612"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1"/>
            </a:rPr>
            <a:t>https://www.uscis.gov/i-360</a:t>
          </a:r>
          <a:endParaRPr lang="en-US" sz="1400" kern="1200" dirty="0"/>
        </a:p>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2"/>
            </a:rPr>
            <a:t>https://</a:t>
          </a:r>
          <a:r>
            <a:rPr lang="en-US" sz="1400" kern="1200" dirty="0" err="1">
              <a:hlinkClick xmlns:r="http://schemas.openxmlformats.org/officeDocument/2006/relationships" r:id="rId2"/>
            </a:rPr>
            <a:t>www.uscis.gov</a:t>
          </a:r>
          <a:r>
            <a:rPr lang="en-US" sz="1400" kern="1200" dirty="0">
              <a:hlinkClick xmlns:r="http://schemas.openxmlformats.org/officeDocument/2006/relationships" r:id="rId2"/>
            </a:rPr>
            <a:t>/i-485</a:t>
          </a:r>
          <a:endParaRPr lang="en-US" sz="1400" kern="1200" dirty="0"/>
        </a:p>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3"/>
            </a:rPr>
            <a:t>https://</a:t>
          </a:r>
          <a:r>
            <a:rPr lang="en-US" sz="1400" kern="1200" dirty="0" err="1">
              <a:hlinkClick xmlns:r="http://schemas.openxmlformats.org/officeDocument/2006/relationships" r:id="rId3"/>
            </a:rPr>
            <a:t>www.uscis.gov</a:t>
          </a:r>
          <a:r>
            <a:rPr lang="en-US" sz="1400" kern="1200" dirty="0">
              <a:hlinkClick xmlns:r="http://schemas.openxmlformats.org/officeDocument/2006/relationships" r:id="rId3"/>
            </a:rPr>
            <a:t>/i-765</a:t>
          </a:r>
          <a:endParaRPr lang="en-US" sz="1400" kern="1200" dirty="0"/>
        </a:p>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4"/>
            </a:rPr>
            <a:t>https://</a:t>
          </a:r>
          <a:r>
            <a:rPr lang="en-US" sz="1400" kern="1200" dirty="0" err="1">
              <a:hlinkClick xmlns:r="http://schemas.openxmlformats.org/officeDocument/2006/relationships" r:id="rId4"/>
            </a:rPr>
            <a:t>www.uscis.gov</a:t>
          </a:r>
          <a:r>
            <a:rPr lang="en-US" sz="1400" kern="1200" dirty="0">
              <a:hlinkClick xmlns:r="http://schemas.openxmlformats.org/officeDocument/2006/relationships" r:id="rId4"/>
            </a:rPr>
            <a:t>/i-864w</a:t>
          </a:r>
          <a:endParaRPr lang="en-US" sz="1400" kern="1200" dirty="0"/>
        </a:p>
        <a:p>
          <a:pPr marL="114300" lvl="1" indent="-114300" algn="l" defTabSz="622300">
            <a:lnSpc>
              <a:spcPct val="90000"/>
            </a:lnSpc>
            <a:spcBef>
              <a:spcPct val="0"/>
            </a:spcBef>
            <a:spcAft>
              <a:spcPct val="15000"/>
            </a:spcAft>
            <a:buChar char="•"/>
          </a:pPr>
          <a:r>
            <a:rPr lang="en-US" sz="1400" kern="1200" dirty="0">
              <a:hlinkClick xmlns:r="http://schemas.openxmlformats.org/officeDocument/2006/relationships" r:id="rId5"/>
            </a:rPr>
            <a:t>https://</a:t>
          </a:r>
          <a:r>
            <a:rPr lang="en-US" sz="1400" kern="1200" dirty="0" err="1">
              <a:hlinkClick xmlns:r="http://schemas.openxmlformats.org/officeDocument/2006/relationships" r:id="rId5"/>
            </a:rPr>
            <a:t>www.uscis.gov</a:t>
          </a:r>
          <a:r>
            <a:rPr lang="en-US" sz="1400" kern="1200" dirty="0">
              <a:hlinkClick xmlns:r="http://schemas.openxmlformats.org/officeDocument/2006/relationships" r:id="rId5"/>
            </a:rPr>
            <a:t>/i-912</a:t>
          </a:r>
          <a:endParaRPr lang="en-US" sz="1400" kern="1200" dirty="0"/>
        </a:p>
        <a:p>
          <a:pPr marL="114300" lvl="1" indent="-114300" algn="l" defTabSz="622300">
            <a:lnSpc>
              <a:spcPct val="90000"/>
            </a:lnSpc>
            <a:spcBef>
              <a:spcPct val="0"/>
            </a:spcBef>
            <a:spcAft>
              <a:spcPct val="15000"/>
            </a:spcAft>
            <a:buChar char="•"/>
          </a:pPr>
          <a:endParaRPr lang="en-US" sz="1400" kern="1200" dirty="0"/>
        </a:p>
      </dsp:txBody>
      <dsp:txXfrm>
        <a:off x="4817612" y="1225209"/>
        <a:ext cx="2110573" cy="2810880"/>
      </dsp:txXfrm>
    </dsp:sp>
    <dsp:sp modelId="{4E3827D5-29C4-BA44-9034-00BA7213590B}">
      <dsp:nvSpPr>
        <dsp:cNvPr id="0" name=""/>
        <dsp:cNvSpPr/>
      </dsp:nvSpPr>
      <dsp:spPr>
        <a:xfrm>
          <a:off x="7223665"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I-797C NOA</a:t>
          </a:r>
        </a:p>
      </dsp:txBody>
      <dsp:txXfrm>
        <a:off x="7223665" y="380980"/>
        <a:ext cx="2110573" cy="844229"/>
      </dsp:txXfrm>
    </dsp:sp>
    <dsp:sp modelId="{76339CA8-E66D-2145-AEDE-EA91D394F3BB}">
      <dsp:nvSpPr>
        <dsp:cNvPr id="0" name=""/>
        <dsp:cNvSpPr/>
      </dsp:nvSpPr>
      <dsp:spPr>
        <a:xfrm>
          <a:off x="7223665"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Receipt</a:t>
          </a:r>
          <a:r>
            <a:rPr lang="en-US" sz="1400" kern="1200" baseline="0" dirty="0"/>
            <a:t> Notice</a:t>
          </a:r>
          <a:endParaRPr lang="en-US" sz="1400" kern="1200" dirty="0"/>
        </a:p>
      </dsp:txBody>
      <dsp:txXfrm>
        <a:off x="7223665" y="1225209"/>
        <a:ext cx="2110573" cy="2810880"/>
      </dsp:txXfrm>
    </dsp:sp>
    <dsp:sp modelId="{B587B80E-4219-744F-9270-997AE81DC7CA}">
      <dsp:nvSpPr>
        <dsp:cNvPr id="0" name=""/>
        <dsp:cNvSpPr/>
      </dsp:nvSpPr>
      <dsp:spPr>
        <a:xfrm>
          <a:off x="9629719" y="380980"/>
          <a:ext cx="2110573" cy="844229"/>
        </a:xfrm>
        <a:prstGeom prst="rect">
          <a:avLst/>
        </a:prstGeom>
        <a:gradFill rotWithShape="0">
          <a:gsLst>
            <a:gs pos="0">
              <a:schemeClr val="accent1">
                <a:hueOff val="0"/>
                <a:satOff val="0"/>
                <a:lumOff val="0"/>
                <a:alphaOff val="0"/>
                <a:tint val="97000"/>
                <a:satMod val="100000"/>
                <a:lumMod val="102000"/>
              </a:schemeClr>
            </a:gs>
            <a:gs pos="50000">
              <a:schemeClr val="accent1">
                <a:hueOff val="0"/>
                <a:satOff val="0"/>
                <a:lumOff val="0"/>
                <a:alphaOff val="0"/>
                <a:shade val="100000"/>
                <a:satMod val="103000"/>
                <a:lumMod val="100000"/>
              </a:schemeClr>
            </a:gs>
            <a:gs pos="100000">
              <a:schemeClr val="accent1">
                <a:hueOff val="0"/>
                <a:satOff val="0"/>
                <a:lumOff val="0"/>
                <a:alphaOff val="0"/>
                <a:shade val="93000"/>
                <a:satMod val="110000"/>
                <a:lumMod val="99000"/>
              </a:schemeClr>
            </a:gs>
          </a:gsLst>
          <a:lin ang="5400000" scaled="0"/>
        </a:gradFill>
        <a:ln w="6350" cap="flat" cmpd="sng" algn="ctr">
          <a:solidFill>
            <a:schemeClr val="accent1">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dirty="0"/>
            <a:t>I-797C NOA</a:t>
          </a:r>
        </a:p>
      </dsp:txBody>
      <dsp:txXfrm>
        <a:off x="9629719" y="380980"/>
        <a:ext cx="2110573" cy="844229"/>
      </dsp:txXfrm>
    </dsp:sp>
    <dsp:sp modelId="{055FE925-3EA4-6742-9FB3-3F0ABBCB83D1}">
      <dsp:nvSpPr>
        <dsp:cNvPr id="0" name=""/>
        <dsp:cNvSpPr/>
      </dsp:nvSpPr>
      <dsp:spPr>
        <a:xfrm>
          <a:off x="9629719" y="1225209"/>
          <a:ext cx="2110573" cy="281088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t>Biometrics Appointment	</a:t>
          </a:r>
        </a:p>
      </dsp:txBody>
      <dsp:txXfrm>
        <a:off x="9629719" y="1225209"/>
        <a:ext cx="2110573"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4F2A03-943A-314F-9DF8-59303893DFA0}">
      <dsp:nvSpPr>
        <dsp:cNvPr id="0" name=""/>
        <dsp:cNvSpPr/>
      </dsp:nvSpPr>
      <dsp:spPr>
        <a:xfrm>
          <a:off x="279183" y="2820"/>
          <a:ext cx="5832906" cy="1356744"/>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Violent Crime Control and Law Enforcement Act of 1994</a:t>
          </a:r>
          <a:endParaRPr lang="en-US" sz="1800" b="0" kern="1200" dirty="0"/>
        </a:p>
      </dsp:txBody>
      <dsp:txXfrm>
        <a:off x="345414" y="69051"/>
        <a:ext cx="5700444" cy="1224282"/>
      </dsp:txXfrm>
    </dsp:sp>
    <dsp:sp modelId="{2C09F8D4-3235-AF42-8FBF-0F7C36F23351}">
      <dsp:nvSpPr>
        <dsp:cNvPr id="0" name=""/>
        <dsp:cNvSpPr/>
      </dsp:nvSpPr>
      <dsp:spPr>
        <a:xfrm>
          <a:off x="279183" y="1427402"/>
          <a:ext cx="5832906" cy="1356744"/>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Victims of Trafficking and Violence Protection Act of 2000 (VAWA 2000)</a:t>
          </a:r>
          <a:endParaRPr lang="en-US" sz="1800" b="0" kern="1200" dirty="0"/>
        </a:p>
      </dsp:txBody>
      <dsp:txXfrm>
        <a:off x="345414" y="1493633"/>
        <a:ext cx="5700444" cy="1224282"/>
      </dsp:txXfrm>
    </dsp:sp>
    <dsp:sp modelId="{57BE008E-4673-404E-84D6-B8D93C8EC309}">
      <dsp:nvSpPr>
        <dsp:cNvPr id="0" name=""/>
        <dsp:cNvSpPr/>
      </dsp:nvSpPr>
      <dsp:spPr>
        <a:xfrm>
          <a:off x="279183" y="2851985"/>
          <a:ext cx="5832906" cy="1356744"/>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Violence Against Women and Department of Justice Reauthorization Act of 2005</a:t>
          </a:r>
        </a:p>
        <a:p>
          <a:pPr marL="0" lvl="0" indent="0" algn="ctr" defTabSz="800100">
            <a:lnSpc>
              <a:spcPct val="90000"/>
            </a:lnSpc>
            <a:spcBef>
              <a:spcPct val="0"/>
            </a:spcBef>
            <a:spcAft>
              <a:spcPct val="35000"/>
            </a:spcAft>
            <a:buNone/>
          </a:pPr>
          <a:r>
            <a:rPr lang="en-US" sz="1800" b="0" i="0" kern="1200" dirty="0"/>
            <a:t>Violence Against Women and Department of Justice Reauthorization Act of 2005 Technical Amendments</a:t>
          </a:r>
        </a:p>
        <a:p>
          <a:pPr marL="0" lvl="0" indent="0" algn="ctr" defTabSz="800100">
            <a:lnSpc>
              <a:spcPct val="90000"/>
            </a:lnSpc>
            <a:spcBef>
              <a:spcPct val="0"/>
            </a:spcBef>
            <a:spcAft>
              <a:spcPct val="35000"/>
            </a:spcAft>
            <a:buNone/>
          </a:pPr>
          <a:r>
            <a:rPr lang="en-US" sz="1800" b="0" i="0" kern="1200" dirty="0"/>
            <a:t>(These two laws are collectively referred to as VAWA 2005)</a:t>
          </a:r>
          <a:endParaRPr lang="en-US" sz="1800" b="0" kern="1200" dirty="0"/>
        </a:p>
      </dsp:txBody>
      <dsp:txXfrm>
        <a:off x="345414" y="2918216"/>
        <a:ext cx="5700444" cy="1224282"/>
      </dsp:txXfrm>
    </dsp:sp>
    <dsp:sp modelId="{0DC8EF6C-A852-4F4E-8159-3BB78801AB44}">
      <dsp:nvSpPr>
        <dsp:cNvPr id="0" name=""/>
        <dsp:cNvSpPr/>
      </dsp:nvSpPr>
      <dsp:spPr>
        <a:xfrm>
          <a:off x="279183" y="4276567"/>
          <a:ext cx="5832906" cy="1356744"/>
        </a:xfrm>
        <a:prstGeom prst="roundRect">
          <a:avLst/>
        </a:prstGeom>
        <a:solidFill>
          <a:schemeClr val="tx2">
            <a:lumMod val="20000"/>
            <a:lumOff val="80000"/>
          </a:schemeClr>
        </a:solidFill>
        <a:ln>
          <a:solidFill>
            <a:schemeClr val="bg1"/>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n-US" sz="1800" b="0" i="0" kern="1200" dirty="0"/>
            <a:t>Violence Against Women Reauthorization Act of 2013 (VAWA 2013)</a:t>
          </a:r>
          <a:endParaRPr lang="en-US" sz="1800" b="0" kern="1200" dirty="0"/>
        </a:p>
      </dsp:txBody>
      <dsp:txXfrm>
        <a:off x="345414" y="4342798"/>
        <a:ext cx="5700444" cy="12242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206F40-E000-EC43-93A5-09CD676DFB7B}">
      <dsp:nvSpPr>
        <dsp:cNvPr id="0" name=""/>
        <dsp:cNvSpPr/>
      </dsp:nvSpPr>
      <dsp:spPr>
        <a:xfrm>
          <a:off x="0" y="0"/>
          <a:ext cx="9648825"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44762378-9489-4C4D-82CF-C5066CCDF394}">
      <dsp:nvSpPr>
        <dsp:cNvPr id="0" name=""/>
        <dsp:cNvSpPr/>
      </dsp:nvSpPr>
      <dsp:spPr>
        <a:xfrm>
          <a:off x="0" y="0"/>
          <a:ext cx="9640258" cy="56170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l" defTabSz="533400">
            <a:lnSpc>
              <a:spcPct val="100000"/>
            </a:lnSpc>
            <a:spcBef>
              <a:spcPct val="0"/>
            </a:spcBef>
            <a:spcAft>
              <a:spcPct val="35000"/>
            </a:spcAft>
            <a:buNone/>
          </a:pPr>
          <a:r>
            <a:rPr lang="en-US" sz="1200" kern="1200" dirty="0"/>
            <a:t>8 U.S.C. §1154. Procedure for granting immigrant status
(a) Petitioning procedure
(1)(A)(i) . . ..
(ii) ….
</a:t>
          </a:r>
          <a:r>
            <a:rPr lang="en-US" sz="1200" b="1" kern="1200" dirty="0">
              <a:highlight>
                <a:srgbClr val="FFFF00"/>
              </a:highlight>
            </a:rPr>
            <a:t>(iii)(I) An alien who is described in subclause (II) may file a petition with the Attorney General under this clause for classification of the alien (and any child of the alien) if the alien demonstrates to the Attorney General that-
(aa) the marriage or the intent to marry the United States citizen was entered into in good faith by the alien; and
(bb) during the marriage or relationship intended by the alien to be legally a marriage, the alien or a child of the alien has been battered or has been the subject of extreme cruelty perpetrated by the alien's spouse or intended spouse.
(II) For purposes of subclause (I), an alien described in this subclause is an alien-
(aa)(AA) who is the spouse of a citizen of the United States;
(BB) who believed that he or she had married a citizen of the United States and with whom a marriage ceremony was actually performed and who otherwise meets any applicable requirements under this chapter to establish the existence of and bona fides of a marriage, but whose marriage is not legitimate solely because of the bigamy of such citizen of the United States; or
(CC) who was a bona fide spouse of a United States citizen within the past 2 years and-
(</a:t>
          </a:r>
          <a:r>
            <a:rPr lang="en-US" sz="1200" b="1" kern="1200" dirty="0" err="1">
              <a:highlight>
                <a:srgbClr val="FFFF00"/>
              </a:highlight>
            </a:rPr>
            <a:t>aaa</a:t>
          </a:r>
          <a:r>
            <a:rPr lang="en-US" sz="1200" b="1" kern="1200" dirty="0">
              <a:highlight>
                <a:srgbClr val="FFFF00"/>
              </a:highlight>
            </a:rPr>
            <a:t>) whose spouse died within the past 2 years;
(</a:t>
          </a:r>
          <a:r>
            <a:rPr lang="en-US" sz="1200" b="1" kern="1200" dirty="0" err="1">
              <a:highlight>
                <a:srgbClr val="FFFF00"/>
              </a:highlight>
            </a:rPr>
            <a:t>bbb</a:t>
          </a:r>
          <a:r>
            <a:rPr lang="en-US" sz="1200" b="1" kern="1200" dirty="0">
              <a:highlight>
                <a:srgbClr val="FFFF00"/>
              </a:highlight>
            </a:rPr>
            <a:t>) whose spouse lost or renounced citizenship status within the past 2 years related to an incident of domestic violence; or
(ccc) who demonstrates a connection between the legal termination of the marriage within the past 2 years and battering or extreme cruelty by the United States citizen spouse;
(bb) who is a person of good moral character;
(cc) who is eligible to be classified as an immediate relative under section 1151(b)(2)(A)(i) of this title or who would have been so classified but for the bigamy of the citizen of the United States that the alien intended to marry; and
(dd) who has resided with the alien's spouse or intended spouse.</a:t>
          </a:r>
        </a:p>
      </dsp:txBody>
      <dsp:txXfrm>
        <a:off x="0" y="0"/>
        <a:ext cx="9640258" cy="5617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21D8A3-82E8-984A-910F-17E13DACA7B5}">
      <dsp:nvSpPr>
        <dsp:cNvPr id="0" name=""/>
        <dsp:cNvSpPr/>
      </dsp:nvSpPr>
      <dsp:spPr>
        <a:xfrm>
          <a:off x="0" y="2886"/>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8E8B40C4-226D-3D46-A2ED-877D3E838EAF}">
      <dsp:nvSpPr>
        <dsp:cNvPr id="0" name=""/>
        <dsp:cNvSpPr/>
      </dsp:nvSpPr>
      <dsp:spPr>
        <a:xfrm>
          <a:off x="0" y="2886"/>
          <a:ext cx="12103968" cy="12442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US" sz="1800" b="0" i="0" kern="1200" dirty="0"/>
            <a:t>The self-petitioner must have a qualifying relationship to an abusive U.S. citizen or LPR relative as the:</a:t>
          </a:r>
        </a:p>
        <a:p>
          <a:pPr marL="0" lvl="0" indent="0" algn="l" defTabSz="800100">
            <a:lnSpc>
              <a:spcPct val="90000"/>
            </a:lnSpc>
            <a:spcBef>
              <a:spcPct val="0"/>
            </a:spcBef>
            <a:spcAft>
              <a:spcPct val="35000"/>
            </a:spcAft>
            <a:buFont typeface="Arial" panose="020B0604020202020204" pitchFamily="34" charset="0"/>
            <a:buNone/>
          </a:pPr>
          <a:r>
            <a:rPr lang="en-US" sz="1800" b="0" i="0" kern="1200" dirty="0"/>
            <a:t>Spouse, intended spouse, or former spouse of a U.S. citizen or LPR; Child of a U.S. citizen or LPR; or Parent of a U.S. citizen son or daughter that is 21 years of age or older.</a:t>
          </a:r>
          <a:endParaRPr lang="en-US" sz="1800" kern="1200" dirty="0"/>
        </a:p>
      </dsp:txBody>
      <dsp:txXfrm>
        <a:off x="0" y="2886"/>
        <a:ext cx="12103968" cy="1244251"/>
      </dsp:txXfrm>
    </dsp:sp>
    <dsp:sp modelId="{39839BE2-3188-A444-80DA-4ADB75C0B724}">
      <dsp:nvSpPr>
        <dsp:cNvPr id="0" name=""/>
        <dsp:cNvSpPr/>
      </dsp:nvSpPr>
      <dsp:spPr>
        <a:xfrm>
          <a:off x="0" y="1247137"/>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797DC9FF-CD75-3D49-8855-F11847EC83CC}">
      <dsp:nvSpPr>
        <dsp:cNvPr id="0" name=""/>
        <dsp:cNvSpPr/>
      </dsp:nvSpPr>
      <dsp:spPr>
        <a:xfrm>
          <a:off x="0" y="1247137"/>
          <a:ext cx="12115800" cy="63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The self-petitioner must have been married in good faith (for self-petitioning spouses only).</a:t>
          </a:r>
          <a:endParaRPr lang="en-US" sz="1800" kern="1200" dirty="0"/>
        </a:p>
      </dsp:txBody>
      <dsp:txXfrm>
        <a:off x="0" y="1247137"/>
        <a:ext cx="12115800" cy="632010"/>
      </dsp:txXfrm>
    </dsp:sp>
    <dsp:sp modelId="{29F1EDC3-6926-0C4D-9097-2FCEB76E5BBF}">
      <dsp:nvSpPr>
        <dsp:cNvPr id="0" name=""/>
        <dsp:cNvSpPr/>
      </dsp:nvSpPr>
      <dsp:spPr>
        <a:xfrm>
          <a:off x="0" y="1879147"/>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C9DEC14A-9688-7C4E-AF05-40D501752BE7}">
      <dsp:nvSpPr>
        <dsp:cNvPr id="0" name=""/>
        <dsp:cNvSpPr/>
      </dsp:nvSpPr>
      <dsp:spPr>
        <a:xfrm>
          <a:off x="0" y="1879147"/>
          <a:ext cx="12115800" cy="63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The self-petitioner is eligible for immigrant classification as an immediate relative or under a family-based preference category.</a:t>
          </a:r>
          <a:endParaRPr lang="en-US" sz="1800" kern="1200" dirty="0"/>
        </a:p>
      </dsp:txBody>
      <dsp:txXfrm>
        <a:off x="0" y="1879147"/>
        <a:ext cx="12115800" cy="632010"/>
      </dsp:txXfrm>
    </dsp:sp>
    <dsp:sp modelId="{7F61B9AA-D7FA-6C46-A753-F63F275FA990}">
      <dsp:nvSpPr>
        <dsp:cNvPr id="0" name=""/>
        <dsp:cNvSpPr/>
      </dsp:nvSpPr>
      <dsp:spPr>
        <a:xfrm>
          <a:off x="0" y="2511157"/>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2E6FE96-FC61-9340-B021-59683891E22E}">
      <dsp:nvSpPr>
        <dsp:cNvPr id="0" name=""/>
        <dsp:cNvSpPr/>
      </dsp:nvSpPr>
      <dsp:spPr>
        <a:xfrm>
          <a:off x="0" y="2511157"/>
          <a:ext cx="12115800" cy="63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The self-petitioner was subjected to battery or extreme cruelty perpetrated by the U.S. citizen or LPR during the qualifying relationship (self-petitioning spouses may also be eligible based on the battery or extreme cruelty subjected on their child).</a:t>
          </a:r>
          <a:endParaRPr lang="en-US" sz="1800" kern="1200" dirty="0"/>
        </a:p>
      </dsp:txBody>
      <dsp:txXfrm>
        <a:off x="0" y="2511157"/>
        <a:ext cx="12115800" cy="632010"/>
      </dsp:txXfrm>
    </dsp:sp>
    <dsp:sp modelId="{081C25D0-2776-DA47-98EA-B8688BD49DC9}">
      <dsp:nvSpPr>
        <dsp:cNvPr id="0" name=""/>
        <dsp:cNvSpPr/>
      </dsp:nvSpPr>
      <dsp:spPr>
        <a:xfrm>
          <a:off x="0" y="3143168"/>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17D8FB53-F939-104E-A94A-6B761E3D4D93}">
      <dsp:nvSpPr>
        <dsp:cNvPr id="0" name=""/>
        <dsp:cNvSpPr/>
      </dsp:nvSpPr>
      <dsp:spPr>
        <a:xfrm>
          <a:off x="0" y="3143168"/>
          <a:ext cx="12115800" cy="63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The self-petitioner resides or resided with the abusive U.S. citizen or LPR.</a:t>
          </a:r>
          <a:endParaRPr lang="en-US" sz="1800" kern="1200" dirty="0"/>
        </a:p>
      </dsp:txBody>
      <dsp:txXfrm>
        <a:off x="0" y="3143168"/>
        <a:ext cx="12115800" cy="632010"/>
      </dsp:txXfrm>
    </dsp:sp>
    <dsp:sp modelId="{3C1AACF2-08E6-BC4E-8363-95A11D91F6B8}">
      <dsp:nvSpPr>
        <dsp:cNvPr id="0" name=""/>
        <dsp:cNvSpPr/>
      </dsp:nvSpPr>
      <dsp:spPr>
        <a:xfrm>
          <a:off x="0" y="3775178"/>
          <a:ext cx="12115800" cy="0"/>
        </a:xfrm>
        <a:prstGeom prst="line">
          <a:avLst/>
        </a:prstGeom>
        <a:gradFill rotWithShape="0">
          <a:gsLst>
            <a:gs pos="0">
              <a:schemeClr val="accent2">
                <a:hueOff val="0"/>
                <a:satOff val="0"/>
                <a:lumOff val="0"/>
                <a:alphaOff val="0"/>
                <a:tint val="97000"/>
                <a:satMod val="100000"/>
                <a:lumMod val="102000"/>
              </a:schemeClr>
            </a:gs>
            <a:gs pos="50000">
              <a:schemeClr val="accent2">
                <a:hueOff val="0"/>
                <a:satOff val="0"/>
                <a:lumOff val="0"/>
                <a:alphaOff val="0"/>
                <a:shade val="100000"/>
                <a:satMod val="103000"/>
                <a:lumMod val="100000"/>
              </a:schemeClr>
            </a:gs>
            <a:gs pos="100000">
              <a:schemeClr val="accent2">
                <a:hueOff val="0"/>
                <a:satOff val="0"/>
                <a:lumOff val="0"/>
                <a:alphaOff val="0"/>
                <a:shade val="93000"/>
                <a:satMod val="110000"/>
                <a:lumMod val="99000"/>
              </a:schemeClr>
            </a:gs>
          </a:gsLst>
          <a:lin ang="5400000" scaled="0"/>
        </a:gradFill>
        <a:ln w="6350" cap="flat" cmpd="sng" algn="ctr">
          <a:solidFill>
            <a:schemeClr val="accent2">
              <a:hueOff val="0"/>
              <a:satOff val="0"/>
              <a:lumOff val="0"/>
              <a:alphaOff val="0"/>
            </a:schemeClr>
          </a:solidFill>
          <a:prstDash val="solid"/>
        </a:ln>
        <a:effectLst/>
      </dsp:spPr>
      <dsp:style>
        <a:lnRef idx="1">
          <a:scrgbClr r="0" g="0" b="0"/>
        </a:lnRef>
        <a:fillRef idx="3">
          <a:scrgbClr r="0" g="0" b="0"/>
        </a:fillRef>
        <a:effectRef idx="2">
          <a:scrgbClr r="0" g="0" b="0"/>
        </a:effectRef>
        <a:fontRef idx="minor">
          <a:schemeClr val="lt1"/>
        </a:fontRef>
      </dsp:style>
    </dsp:sp>
    <dsp:sp modelId="{25F3D447-844F-3E41-888F-4CF88B7D9BFC}">
      <dsp:nvSpPr>
        <dsp:cNvPr id="0" name=""/>
        <dsp:cNvSpPr/>
      </dsp:nvSpPr>
      <dsp:spPr>
        <a:xfrm>
          <a:off x="0" y="3775178"/>
          <a:ext cx="12115800" cy="632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b="0" i="0" kern="1200" dirty="0"/>
            <a:t>The self-petitioner is a person of good moral character</a:t>
          </a:r>
          <a:endParaRPr lang="en-US" sz="1800" kern="1200" dirty="0"/>
        </a:p>
      </dsp:txBody>
      <dsp:txXfrm>
        <a:off x="0" y="3775178"/>
        <a:ext cx="12115800" cy="63201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07B46B-EE09-8C4D-A5CE-ACC2391B7A04}">
      <dsp:nvSpPr>
        <dsp:cNvPr id="0" name=""/>
        <dsp:cNvSpPr/>
      </dsp:nvSpPr>
      <dsp:spPr>
        <a:xfrm rot="16200000">
          <a:off x="1274975" y="-1274975"/>
          <a:ext cx="3026004" cy="557595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u="sng" kern="1200" dirty="0">
            <a:solidFill>
              <a:schemeClr val="tx1"/>
            </a:solidFill>
          </a:endParaRPr>
        </a:p>
        <a:p>
          <a:pPr marL="0" lvl="0" indent="0" algn="ctr" defTabSz="889000">
            <a:lnSpc>
              <a:spcPct val="90000"/>
            </a:lnSpc>
            <a:spcBef>
              <a:spcPct val="0"/>
            </a:spcBef>
            <a:spcAft>
              <a:spcPct val="35000"/>
            </a:spcAft>
            <a:buNone/>
          </a:pPr>
          <a:r>
            <a:rPr lang="en-US" sz="3600" u="sng" kern="1200" dirty="0">
              <a:solidFill>
                <a:schemeClr val="tx1"/>
              </a:solidFill>
            </a:rPr>
            <a:t>USCIS Forms</a:t>
          </a:r>
        </a:p>
        <a:p>
          <a:pPr marL="0" lvl="0" indent="0" algn="ctr" defTabSz="889000">
            <a:lnSpc>
              <a:spcPct val="90000"/>
            </a:lnSpc>
            <a:spcBef>
              <a:spcPct val="0"/>
            </a:spcBef>
            <a:spcAft>
              <a:spcPct val="35000"/>
            </a:spcAft>
            <a:buNone/>
          </a:pPr>
          <a:r>
            <a:rPr lang="en-US" sz="1600" u="sng" kern="1200" dirty="0">
              <a:solidFill>
                <a:schemeClr val="tx1"/>
              </a:solidFill>
            </a:rPr>
            <a:t>Submitted on the current edition of the forms
Filed at the correct filing location; and
Properly signed</a:t>
          </a:r>
        </a:p>
      </dsp:txBody>
      <dsp:txXfrm rot="5400000">
        <a:off x="0" y="0"/>
        <a:ext cx="5575954" cy="2269503"/>
      </dsp:txXfrm>
    </dsp:sp>
    <dsp:sp modelId="{A0EB2FE0-8E8C-534C-A39A-C88B25C4529F}">
      <dsp:nvSpPr>
        <dsp:cNvPr id="0" name=""/>
        <dsp:cNvSpPr/>
      </dsp:nvSpPr>
      <dsp:spPr>
        <a:xfrm>
          <a:off x="5575954" y="0"/>
          <a:ext cx="5575954" cy="302600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endParaRPr lang="en-US" sz="3600" i="0" u="sng" kern="1200" dirty="0">
            <a:solidFill>
              <a:schemeClr val="tx1"/>
            </a:solidFill>
          </a:endParaRPr>
        </a:p>
        <a:p>
          <a:pPr marL="0" lvl="0" indent="0" algn="ctr" defTabSz="1600200">
            <a:lnSpc>
              <a:spcPct val="90000"/>
            </a:lnSpc>
            <a:spcBef>
              <a:spcPct val="0"/>
            </a:spcBef>
            <a:spcAft>
              <a:spcPct val="35000"/>
            </a:spcAft>
            <a:buNone/>
          </a:pPr>
          <a:r>
            <a:rPr lang="en-US" sz="3600" i="0" u="sng" kern="1200" dirty="0">
              <a:solidFill>
                <a:schemeClr val="tx1"/>
              </a:solidFill>
            </a:rPr>
            <a:t>CREDIBLE EVIDENCE</a:t>
          </a:r>
        </a:p>
      </dsp:txBody>
      <dsp:txXfrm>
        <a:off x="5575954" y="0"/>
        <a:ext cx="5575954" cy="2269503"/>
      </dsp:txXfrm>
    </dsp:sp>
    <dsp:sp modelId="{91E5C58F-4C75-B741-BC15-7BADED3E70D9}">
      <dsp:nvSpPr>
        <dsp:cNvPr id="0" name=""/>
        <dsp:cNvSpPr/>
      </dsp:nvSpPr>
      <dsp:spPr>
        <a:xfrm rot="10800000">
          <a:off x="0" y="3026004"/>
          <a:ext cx="5575954" cy="302600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u="sng" kern="1200" dirty="0">
              <a:solidFill>
                <a:schemeClr val="tx1"/>
              </a:solidFill>
            </a:rPr>
            <a:t>FILING FEES</a:t>
          </a:r>
        </a:p>
      </dsp:txBody>
      <dsp:txXfrm rot="10800000">
        <a:off x="0" y="3782505"/>
        <a:ext cx="5575954" cy="2269503"/>
      </dsp:txXfrm>
    </dsp:sp>
    <dsp:sp modelId="{FF5BC3C8-2BB3-E144-A881-6C87E378E5DA}">
      <dsp:nvSpPr>
        <dsp:cNvPr id="0" name=""/>
        <dsp:cNvSpPr/>
      </dsp:nvSpPr>
      <dsp:spPr>
        <a:xfrm rot="5400000">
          <a:off x="6767680" y="1751029"/>
          <a:ext cx="3026004" cy="5575954"/>
        </a:xfrm>
        <a:prstGeom prst="round1Rect">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solidFill>
            </a:rPr>
            <a:t>COVER LETTER</a:t>
          </a:r>
        </a:p>
      </dsp:txBody>
      <dsp:txXfrm rot="-5400000">
        <a:off x="5492706" y="3782505"/>
        <a:ext cx="5575954" cy="2269503"/>
      </dsp:txXfrm>
    </dsp:sp>
    <dsp:sp modelId="{783BAFF8-AF29-FB4D-8C1C-51ED75980EE8}">
      <dsp:nvSpPr>
        <dsp:cNvPr id="0" name=""/>
        <dsp:cNvSpPr/>
      </dsp:nvSpPr>
      <dsp:spPr>
        <a:xfrm>
          <a:off x="3903168" y="2269503"/>
          <a:ext cx="3345572" cy="1513002"/>
        </a:xfrm>
        <a:prstGeom prst="roundRect">
          <a:avLst/>
        </a:prstGeom>
        <a:solidFill>
          <a:schemeClr val="accent1">
            <a:tint val="6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WHAT TO FILE</a:t>
          </a:r>
        </a:p>
      </dsp:txBody>
      <dsp:txXfrm>
        <a:off x="3977027" y="2343362"/>
        <a:ext cx="3197854" cy="136528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2"/>
            <a:ext cx="2971800" cy="458788"/>
          </a:xfrm>
          <a:prstGeom prst="rect">
            <a:avLst/>
          </a:prstGeom>
        </p:spPr>
        <p:txBody>
          <a:bodyPr vert="horz" lIns="91440" tIns="45720" rIns="91440" bIns="45720" rtlCol="0"/>
          <a:lstStyle>
            <a:lvl1pPr algn="r">
              <a:defRPr sz="1200"/>
            </a:lvl1pPr>
          </a:lstStyle>
          <a:p>
            <a:fld id="{F15749FF-B599-E54B-8A93-F71B8DCDD6F9}" type="datetimeFigureOut">
              <a:rPr lang="en-US" smtClean="0"/>
              <a:t>6/22/23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446F9E-074D-AA48-BC14-72D0FFE89153}" type="slidenum">
              <a:rPr lang="en-US" smtClean="0"/>
              <a:t>‹#›</a:t>
            </a:fld>
            <a:endParaRPr lang="en-US"/>
          </a:p>
        </p:txBody>
      </p:sp>
    </p:spTree>
    <p:extLst>
      <p:ext uri="{BB962C8B-B14F-4D97-AF65-F5344CB8AC3E}">
        <p14:creationId xmlns:p14="http://schemas.microsoft.com/office/powerpoint/2010/main" val="13610098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40" tIns="45720" rIns="91440" bIns="45720" rtlCol="0"/>
          <a:lstStyle>
            <a:lvl1pPr algn="r">
              <a:defRPr sz="1200"/>
            </a:lvl1pPr>
          </a:lstStyle>
          <a:p>
            <a:fld id="{93FE5D12-399B-9745-94C3-32E71BC44010}" type="datetimeFigureOut">
              <a:rPr lang="en-US" smtClean="0"/>
              <a:t>6/22/23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67FBA7-5445-3A4C-B5C7-B929382FAA55}" type="slidenum">
              <a:rPr lang="en-US" smtClean="0"/>
              <a:t>‹#›</a:t>
            </a:fld>
            <a:endParaRPr lang="en-US"/>
          </a:p>
        </p:txBody>
      </p:sp>
    </p:spTree>
    <p:extLst>
      <p:ext uri="{BB962C8B-B14F-4D97-AF65-F5344CB8AC3E}">
        <p14:creationId xmlns:p14="http://schemas.microsoft.com/office/powerpoint/2010/main" val="207655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uscis.gov/policy-manual/volume-3-part-d-chapter-2#footnote-12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uscis.gov/policy-manual/volume-3-part-d-chapter-2#footnote-122"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uscis.gov/policy-manual/volume-3-part-d-chapter-2#footnote-12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 about Jose, Melanie,</a:t>
            </a:r>
            <a:r>
              <a:rPr lang="en-US" baseline="0" dirty="0"/>
              <a:t> what we do, our background</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a:t>
            </a:fld>
            <a:endParaRPr lang="en-US"/>
          </a:p>
        </p:txBody>
      </p:sp>
    </p:spTree>
    <p:extLst>
      <p:ext uri="{BB962C8B-B14F-4D97-AF65-F5344CB8AC3E}">
        <p14:creationId xmlns:p14="http://schemas.microsoft.com/office/powerpoint/2010/main" val="1358580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10</a:t>
            </a:fld>
            <a:endParaRPr lang="en-US"/>
          </a:p>
        </p:txBody>
      </p:sp>
    </p:spTree>
    <p:extLst>
      <p:ext uri="{BB962C8B-B14F-4D97-AF65-F5344CB8AC3E}">
        <p14:creationId xmlns:p14="http://schemas.microsoft.com/office/powerpoint/2010/main" val="652788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11</a:t>
            </a:fld>
            <a:endParaRPr lang="en-US"/>
          </a:p>
        </p:txBody>
      </p:sp>
    </p:spTree>
    <p:extLst>
      <p:ext uri="{BB962C8B-B14F-4D97-AF65-F5344CB8AC3E}">
        <p14:creationId xmlns:p14="http://schemas.microsoft.com/office/powerpoint/2010/main" val="2207479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12</a:t>
            </a:fld>
            <a:endParaRPr lang="en-US"/>
          </a:p>
        </p:txBody>
      </p:sp>
    </p:spTree>
    <p:extLst>
      <p:ext uri="{BB962C8B-B14F-4D97-AF65-F5344CB8AC3E}">
        <p14:creationId xmlns:p14="http://schemas.microsoft.com/office/powerpoint/2010/main" val="361580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13</a:t>
            </a:fld>
            <a:endParaRPr lang="en-US"/>
          </a:p>
        </p:txBody>
      </p:sp>
    </p:spTree>
    <p:extLst>
      <p:ext uri="{BB962C8B-B14F-4D97-AF65-F5344CB8AC3E}">
        <p14:creationId xmlns:p14="http://schemas.microsoft.com/office/powerpoint/2010/main" val="1044235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14</a:t>
            </a:fld>
            <a:endParaRPr lang="en-US"/>
          </a:p>
        </p:txBody>
      </p:sp>
    </p:spTree>
    <p:extLst>
      <p:ext uri="{BB962C8B-B14F-4D97-AF65-F5344CB8AC3E}">
        <p14:creationId xmlns:p14="http://schemas.microsoft.com/office/powerpoint/2010/main" val="16421547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15</a:t>
            </a:fld>
            <a:endParaRPr lang="en-US"/>
          </a:p>
        </p:txBody>
      </p:sp>
    </p:spTree>
    <p:extLst>
      <p:ext uri="{BB962C8B-B14F-4D97-AF65-F5344CB8AC3E}">
        <p14:creationId xmlns:p14="http://schemas.microsoft.com/office/powerpoint/2010/main" val="34850601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16</a:t>
            </a:fld>
            <a:endParaRPr lang="en-US"/>
          </a:p>
        </p:txBody>
      </p:sp>
    </p:spTree>
    <p:extLst>
      <p:ext uri="{BB962C8B-B14F-4D97-AF65-F5344CB8AC3E}">
        <p14:creationId xmlns:p14="http://schemas.microsoft.com/office/powerpoint/2010/main" val="396611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r>
              <a:rPr lang="en-US" b="0" i="0" dirty="0">
                <a:solidFill>
                  <a:srgbClr val="444444"/>
                </a:solidFill>
                <a:effectLst/>
                <a:latin typeface="source_sans_pro_regular"/>
              </a:rPr>
              <a:t>For self-petitioning children, there is a requirement that they resided with the abuser when the abuse occurred.</a:t>
            </a:r>
            <a:r>
              <a:rPr lang="en-US" b="1" i="0" u="sng" baseline="30000" dirty="0">
                <a:solidFill>
                  <a:srgbClr val="006699"/>
                </a:solidFill>
                <a:effectLst/>
                <a:latin typeface="source_sans_pro_regular"/>
                <a:hlinkClick r:id="rId3"/>
              </a:rPr>
              <a:t>[122]</a:t>
            </a:r>
            <a:r>
              <a:rPr lang="en-US" b="0" i="0" dirty="0">
                <a:solidFill>
                  <a:srgbClr val="444444"/>
                </a:solidFill>
                <a:effectLst/>
                <a:latin typeface="source_sans_pro_regular"/>
              </a:rPr>
              <a:t> However, residence for a child may also include any period of visitation</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17</a:t>
            </a:fld>
            <a:endParaRPr lang="en-US"/>
          </a:p>
        </p:txBody>
      </p:sp>
    </p:spTree>
    <p:extLst>
      <p:ext uri="{BB962C8B-B14F-4D97-AF65-F5344CB8AC3E}">
        <p14:creationId xmlns:p14="http://schemas.microsoft.com/office/powerpoint/2010/main" val="668761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r>
              <a:rPr lang="en-US" b="0" i="0" dirty="0">
                <a:solidFill>
                  <a:srgbClr val="444444"/>
                </a:solidFill>
                <a:effectLst/>
                <a:latin typeface="source_sans_pro_regular"/>
              </a:rPr>
              <a:t>For self-petitioning children, there is a requirement that they resided with the abuser when the abuse occurred.</a:t>
            </a:r>
            <a:r>
              <a:rPr lang="en-US" b="1" i="0" u="sng" baseline="30000" dirty="0">
                <a:solidFill>
                  <a:srgbClr val="006699"/>
                </a:solidFill>
                <a:effectLst/>
                <a:latin typeface="source_sans_pro_regular"/>
                <a:hlinkClick r:id="rId3"/>
              </a:rPr>
              <a:t>[122]</a:t>
            </a:r>
            <a:r>
              <a:rPr lang="en-US" b="0" i="0" dirty="0">
                <a:solidFill>
                  <a:srgbClr val="444444"/>
                </a:solidFill>
                <a:effectLst/>
                <a:latin typeface="source_sans_pro_regular"/>
              </a:rPr>
              <a:t> However, residence for a child may also include any period of visitation</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18</a:t>
            </a:fld>
            <a:endParaRPr lang="en-US"/>
          </a:p>
        </p:txBody>
      </p:sp>
    </p:spTree>
    <p:extLst>
      <p:ext uri="{BB962C8B-B14F-4D97-AF65-F5344CB8AC3E}">
        <p14:creationId xmlns:p14="http://schemas.microsoft.com/office/powerpoint/2010/main" val="21465527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r>
              <a:rPr lang="en-US" b="0" i="0" dirty="0">
                <a:solidFill>
                  <a:srgbClr val="444444"/>
                </a:solidFill>
                <a:effectLst/>
                <a:latin typeface="source_sans_pro_regular"/>
              </a:rPr>
              <a:t>For self-petitioning children, there is a requirement that they resided with the abuser when the abuse occurred.</a:t>
            </a:r>
            <a:r>
              <a:rPr lang="en-US" b="1" i="0" u="sng" baseline="30000" dirty="0">
                <a:solidFill>
                  <a:srgbClr val="006699"/>
                </a:solidFill>
                <a:effectLst/>
                <a:latin typeface="source_sans_pro_regular"/>
                <a:hlinkClick r:id="rId3"/>
              </a:rPr>
              <a:t>[122]</a:t>
            </a:r>
            <a:r>
              <a:rPr lang="en-US" b="0" i="0" dirty="0">
                <a:solidFill>
                  <a:srgbClr val="444444"/>
                </a:solidFill>
                <a:effectLst/>
                <a:latin typeface="source_sans_pro_regular"/>
              </a:rPr>
              <a:t> However, residence for a child may also include any period of visitation</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19</a:t>
            </a:fld>
            <a:endParaRPr lang="en-US"/>
          </a:p>
        </p:txBody>
      </p:sp>
    </p:spTree>
    <p:extLst>
      <p:ext uri="{BB962C8B-B14F-4D97-AF65-F5344CB8AC3E}">
        <p14:creationId xmlns:p14="http://schemas.microsoft.com/office/powerpoint/2010/main" val="3206075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567FBA7-5445-3A4C-B5C7-B929382FAA55}" type="slidenum">
              <a:rPr lang="en-US" smtClean="0"/>
              <a:t>2</a:t>
            </a:fld>
            <a:endParaRPr lang="en-US"/>
          </a:p>
        </p:txBody>
      </p:sp>
    </p:spTree>
    <p:extLst>
      <p:ext uri="{BB962C8B-B14F-4D97-AF65-F5344CB8AC3E}">
        <p14:creationId xmlns:p14="http://schemas.microsoft.com/office/powerpoint/2010/main" val="14524005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0567FBA7-5445-3A4C-B5C7-B929382FAA55}" type="slidenum">
              <a:rPr lang="en-US" smtClean="0"/>
              <a:t>20</a:t>
            </a:fld>
            <a:endParaRPr lang="en-US"/>
          </a:p>
        </p:txBody>
      </p:sp>
    </p:spTree>
    <p:extLst>
      <p:ext uri="{BB962C8B-B14F-4D97-AF65-F5344CB8AC3E}">
        <p14:creationId xmlns:p14="http://schemas.microsoft.com/office/powerpoint/2010/main" val="14659661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 AND MELANIE</a:t>
            </a:r>
          </a:p>
        </p:txBody>
      </p:sp>
      <p:sp>
        <p:nvSpPr>
          <p:cNvPr id="4" name="Slide Number Placeholder 3"/>
          <p:cNvSpPr>
            <a:spLocks noGrp="1"/>
          </p:cNvSpPr>
          <p:nvPr>
            <p:ph type="sldNum" sz="quarter" idx="10"/>
          </p:nvPr>
        </p:nvSpPr>
        <p:spPr/>
        <p:txBody>
          <a:bodyPr/>
          <a:lstStyle/>
          <a:p>
            <a:fld id="{0567FBA7-5445-3A4C-B5C7-B929382FAA55}" type="slidenum">
              <a:rPr lang="en-US" smtClean="0"/>
              <a:t>21</a:t>
            </a:fld>
            <a:endParaRPr lang="en-US"/>
          </a:p>
        </p:txBody>
      </p:sp>
    </p:spTree>
    <p:extLst>
      <p:ext uri="{BB962C8B-B14F-4D97-AF65-F5344CB8AC3E}">
        <p14:creationId xmlns:p14="http://schemas.microsoft.com/office/powerpoint/2010/main" val="7173861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22</a:t>
            </a:fld>
            <a:endParaRPr lang="en-US"/>
          </a:p>
        </p:txBody>
      </p:sp>
    </p:spTree>
    <p:extLst>
      <p:ext uri="{BB962C8B-B14F-4D97-AF65-F5344CB8AC3E}">
        <p14:creationId xmlns:p14="http://schemas.microsoft.com/office/powerpoint/2010/main" val="1180138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pPr algn="l"/>
            <a:r>
              <a:rPr lang="en-US" b="0" i="0" dirty="0">
                <a:solidFill>
                  <a:srgbClr val="444444"/>
                </a:solidFill>
                <a:effectLst/>
                <a:latin typeface="source_sans_pro_regular"/>
              </a:rPr>
              <a:t>Under the family-based immigration process, U.S. citizens and LPRs may petition for certain categories of relatives to immigrate to the United States. This process generally requires U.S. citizens and LPRs to first file a family-based petition with USCIS on behalf of their noncitizen family member. If USCIS approves the petition, the family member is then eligible to apply for LPR status.</a:t>
            </a:r>
          </a:p>
          <a:p>
            <a:pPr algn="l"/>
            <a:r>
              <a:rPr lang="en-US" b="0" i="0" dirty="0">
                <a:solidFill>
                  <a:srgbClr val="444444"/>
                </a:solidFill>
                <a:effectLst/>
                <a:latin typeface="source_sans_pro_regular"/>
              </a:rPr>
              <a:t>Because the family-based immigration process requires U.S. citizens and LPRs to petition for their noncitizen family member, they have control over the petitioning process. Some U.S. citizens and LPRs use their control over this process as a tool to further abuse the noncitizen, threatening to withhold or withdraw the petition in order to control, coerce, and intimidate their family members. This allows abusive U.S. citizens and LPRs to perpetuate their abuse, and their family members may be afraid to report them to law enforcement or leave the abusive situation, as they may be dependent on the U.S. citizen or LPR to obtain or maintain their immigration status.</a:t>
            </a:r>
          </a:p>
          <a:p>
            <a:pPr algn="l"/>
            <a:r>
              <a:rPr lang="en-US" b="0" i="0" dirty="0">
                <a:solidFill>
                  <a:srgbClr val="444444"/>
                </a:solidFill>
                <a:effectLst/>
                <a:latin typeface="source_sans_pro_regular"/>
              </a:rPr>
              <a:t>With the passage of VAWA, Congress created a path for victims of domestic violence and abuse to independently petition for themselves, or self-petition, for immigrant classification. The purpose of the immigration amendments in VAWA was to give noncitizens who have been abused by their U.S. citizen or LPR relative the opportunity to independently seek immigrant classification without the abuser’s participation or knowledge. Allowing victims to self-petition means that they are no longer dependent on their abusive family member to obtain immigration status, thereby removing at least one barrier to ending the abuse.</a:t>
            </a:r>
          </a:p>
        </p:txBody>
      </p:sp>
      <p:sp>
        <p:nvSpPr>
          <p:cNvPr id="4" name="Slide Number Placeholder 3"/>
          <p:cNvSpPr>
            <a:spLocks noGrp="1"/>
          </p:cNvSpPr>
          <p:nvPr>
            <p:ph type="sldNum" sz="quarter" idx="10"/>
          </p:nvPr>
        </p:nvSpPr>
        <p:spPr/>
        <p:txBody>
          <a:bodyPr/>
          <a:lstStyle/>
          <a:p>
            <a:fld id="{0567FBA7-5445-3A4C-B5C7-B929382FAA55}" type="slidenum">
              <a:rPr lang="en-US" smtClean="0"/>
              <a:t>3</a:t>
            </a:fld>
            <a:endParaRPr lang="en-US"/>
          </a:p>
        </p:txBody>
      </p:sp>
    </p:spTree>
    <p:extLst>
      <p:ext uri="{BB962C8B-B14F-4D97-AF65-F5344CB8AC3E}">
        <p14:creationId xmlns:p14="http://schemas.microsoft.com/office/powerpoint/2010/main" val="8891193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pPr marL="171450" indent="-171450">
              <a:buFont typeface="Arial" panose="020B0604020202020204" pitchFamily="34" charset="0"/>
              <a:buChar char="•"/>
            </a:pPr>
            <a:r>
              <a:rPr lang="en-US" dirty="0"/>
              <a:t>Also discuss</a:t>
            </a:r>
            <a:r>
              <a:rPr lang="en-US" baseline="0" dirty="0"/>
              <a:t> polyamory </a:t>
            </a: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4</a:t>
            </a:fld>
            <a:endParaRPr lang="en-US"/>
          </a:p>
        </p:txBody>
      </p:sp>
    </p:spTree>
    <p:extLst>
      <p:ext uri="{BB962C8B-B14F-4D97-AF65-F5344CB8AC3E}">
        <p14:creationId xmlns:p14="http://schemas.microsoft.com/office/powerpoint/2010/main" val="3583932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endParaRPr lang="en-US" baseline="0" dirty="0"/>
          </a:p>
        </p:txBody>
      </p:sp>
      <p:sp>
        <p:nvSpPr>
          <p:cNvPr id="4" name="Slide Number Placeholder 3"/>
          <p:cNvSpPr>
            <a:spLocks noGrp="1"/>
          </p:cNvSpPr>
          <p:nvPr>
            <p:ph type="sldNum" sz="quarter" idx="10"/>
          </p:nvPr>
        </p:nvSpPr>
        <p:spPr/>
        <p:txBody>
          <a:bodyPr/>
          <a:lstStyle/>
          <a:p>
            <a:fld id="{0567FBA7-5445-3A4C-B5C7-B929382FAA55}" type="slidenum">
              <a:rPr lang="en-US" smtClean="0"/>
              <a:t>5</a:t>
            </a:fld>
            <a:endParaRPr lang="en-US"/>
          </a:p>
        </p:txBody>
      </p:sp>
    </p:spTree>
    <p:extLst>
      <p:ext uri="{BB962C8B-B14F-4D97-AF65-F5344CB8AC3E}">
        <p14:creationId xmlns:p14="http://schemas.microsoft.com/office/powerpoint/2010/main" val="20306465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Arial" charset="0"/>
              <a:buAutoNum type="arabicPeriod"/>
            </a:pPr>
            <a:r>
              <a:rPr lang="en-US" b="0" i="0" dirty="0">
                <a:solidFill>
                  <a:srgbClr val="444444"/>
                </a:solidFill>
                <a:effectLst/>
                <a:latin typeface="source_sans_pro_regular"/>
              </a:rPr>
              <a:t>(The VAWA provisions of this law are known as the “Violence Against Women Act of 1994” or VAWA 1994)</a:t>
            </a:r>
          </a:p>
          <a:p>
            <a:pPr algn="l">
              <a:buFontTx/>
              <a:buNone/>
            </a:pPr>
            <a:r>
              <a:rPr lang="en-US" b="0" i="0" dirty="0">
                <a:solidFill>
                  <a:srgbClr val="444444"/>
                </a:solidFill>
                <a:effectLst/>
                <a:latin typeface="source_sans_pro_regular"/>
              </a:rPr>
              <a:t>2. </a:t>
            </a:r>
          </a:p>
          <a:p>
            <a:pPr algn="l">
              <a:buFontTx/>
              <a:buNone/>
            </a:pPr>
            <a:r>
              <a:rPr lang="en-US" b="0" i="0" dirty="0">
                <a:solidFill>
                  <a:srgbClr val="444444"/>
                </a:solidFill>
                <a:effectLst/>
                <a:latin typeface="source_sans_pro_regular"/>
              </a:rPr>
              <a:t>Removed the extreme hardship eligibility requirement</a:t>
            </a:r>
          </a:p>
          <a:p>
            <a:pPr algn="l">
              <a:buFontTx/>
              <a:buNone/>
            </a:pPr>
            <a:r>
              <a:rPr lang="en-US" b="0" i="0" dirty="0">
                <a:solidFill>
                  <a:srgbClr val="444444"/>
                </a:solidFill>
                <a:effectLst/>
                <a:latin typeface="source_sans_pro_regular"/>
              </a:rPr>
              <a:t>Removed the requirement that self-petitioners be married to the abuser at the time of filing</a:t>
            </a:r>
          </a:p>
          <a:p>
            <a:pPr algn="l">
              <a:buFontTx/>
              <a:buNone/>
            </a:pPr>
            <a:r>
              <a:rPr lang="en-US" b="0" i="0" dirty="0">
                <a:solidFill>
                  <a:srgbClr val="444444"/>
                </a:solidFill>
                <a:effectLst/>
                <a:latin typeface="source_sans_pro_regular"/>
              </a:rPr>
              <a:t>Allowed continued eligibility in certain circumstances despite the death of the U.S. citizen, termination of the marriage, or loss of the abuser’s U.S. citizenship or LPR status</a:t>
            </a:r>
          </a:p>
          <a:p>
            <a:pPr algn="l">
              <a:buFontTx/>
              <a:buNone/>
            </a:pPr>
            <a:r>
              <a:rPr lang="en-US" b="0" i="0" dirty="0">
                <a:solidFill>
                  <a:srgbClr val="444444"/>
                </a:solidFill>
                <a:effectLst/>
                <a:latin typeface="source_sans_pro_regular"/>
              </a:rPr>
              <a:t>Created a definition for “intended spouse” and added provisions for self-petitioners whose marriage was not legitimate solely due to the abuser’s bigamy</a:t>
            </a:r>
          </a:p>
          <a:p>
            <a:pPr algn="l">
              <a:buFontTx/>
              <a:buNone/>
            </a:pPr>
            <a:r>
              <a:rPr lang="en-US" b="0" i="0" dirty="0">
                <a:solidFill>
                  <a:srgbClr val="444444"/>
                </a:solidFill>
                <a:effectLst/>
                <a:latin typeface="source_sans_pro_regular"/>
              </a:rPr>
              <a:t>Allowed the filing of self-petitions from outside the United States</a:t>
            </a:r>
          </a:p>
          <a:p>
            <a:pPr algn="l">
              <a:buFontTx/>
              <a:buNone/>
            </a:pPr>
            <a:r>
              <a:rPr lang="en-US" b="0" i="0" dirty="0">
                <a:solidFill>
                  <a:srgbClr val="444444"/>
                </a:solidFill>
                <a:effectLst/>
                <a:latin typeface="source_sans_pro_regular"/>
              </a:rPr>
              <a:t>Specified the authority to consider deferred action and employment authorization for certain self-petitioners</a:t>
            </a:r>
          </a:p>
          <a:p>
            <a:pPr algn="l">
              <a:buFontTx/>
              <a:buNone/>
            </a:pPr>
            <a:r>
              <a:rPr lang="en-US" b="0" i="0" dirty="0">
                <a:solidFill>
                  <a:srgbClr val="444444"/>
                </a:solidFill>
                <a:effectLst/>
                <a:latin typeface="source_sans_pro_regular"/>
              </a:rPr>
              <a:t>Allowed certain children to remain eligible for benefits despite turning 21 years old</a:t>
            </a:r>
          </a:p>
          <a:p>
            <a:pPr algn="l">
              <a:buFontTx/>
              <a:buNone/>
            </a:pPr>
            <a:r>
              <a:rPr lang="en-US" b="0" i="0" dirty="0">
                <a:solidFill>
                  <a:srgbClr val="444444"/>
                </a:solidFill>
                <a:effectLst/>
                <a:latin typeface="source_sans_pro_regular"/>
              </a:rPr>
              <a:t>Allowed self-petitioners to adjust status within the United States</a:t>
            </a:r>
          </a:p>
          <a:p>
            <a:pPr algn="l">
              <a:buFontTx/>
              <a:buNone/>
            </a:pPr>
            <a:r>
              <a:rPr lang="en-US" b="0" i="0" dirty="0">
                <a:solidFill>
                  <a:srgbClr val="444444"/>
                </a:solidFill>
                <a:effectLst/>
                <a:latin typeface="source_sans_pro_regular"/>
              </a:rPr>
              <a:t>Added provisions allowing exemptions and waivers for certain grounds of inadmissibility</a:t>
            </a:r>
          </a:p>
          <a:p>
            <a:pPr lvl="0"/>
            <a:r>
              <a:rPr lang="en-US" b="0" i="0" dirty="0"/>
              <a:t>3.</a:t>
            </a:r>
          </a:p>
          <a:p>
            <a:pPr lvl="0"/>
            <a:r>
              <a:rPr lang="en-US" b="0" i="0" dirty="0"/>
              <a:t>Created a uniform definition for “VAWA self-petitioner”</a:t>
            </a:r>
          </a:p>
          <a:p>
            <a:pPr lvl="0"/>
            <a:r>
              <a:rPr lang="en-US" b="0" i="0" dirty="0"/>
              <a:t>Created self-petitioning provisions for abused parents of U.S. citizen sons and daughters 21 years of age or older</a:t>
            </a:r>
          </a:p>
          <a:p>
            <a:pPr lvl="0"/>
            <a:r>
              <a:rPr lang="en-US" b="0" i="0" dirty="0"/>
              <a:t>Provided work authorization to noncitizens with approved self-petitions</a:t>
            </a:r>
          </a:p>
          <a:p>
            <a:pPr lvl="0"/>
            <a:r>
              <a:rPr lang="en-US" b="0" i="0" dirty="0"/>
              <a:t>Allowed abused children to file a self-petition until age 25 in certain circumstances</a:t>
            </a:r>
          </a:p>
          <a:p>
            <a:pPr lvl="0"/>
            <a:r>
              <a:rPr lang="en-US" b="0" i="0" dirty="0"/>
              <a:t>Extended protections for children to remain eligible for benefits despite turning 21 years old</a:t>
            </a:r>
          </a:p>
          <a:p>
            <a:pPr lvl="0"/>
            <a:r>
              <a:rPr lang="en-US" b="0" i="0" dirty="0"/>
              <a:t>Removed the 2-year legal custody and joint residency requirement for abused adopted children</a:t>
            </a:r>
          </a:p>
          <a:p>
            <a:pPr lvl="0"/>
            <a:r>
              <a:rPr lang="en-US" b="0" i="0" dirty="0"/>
              <a:t>Strengthened confidentiality protections for self-petitioners</a:t>
            </a:r>
            <a:endParaRPr lang="en-US" b="0" dirty="0"/>
          </a:p>
          <a:p>
            <a:pPr algn="l">
              <a:buFont typeface="Arial" panose="020B0604020202020204" pitchFamily="34" charset="0"/>
              <a:buChar char="•"/>
            </a:pPr>
            <a:endParaRPr lang="en-US" b="0" i="0" dirty="0">
              <a:solidFill>
                <a:srgbClr val="444444"/>
              </a:solidFill>
              <a:effectLst/>
              <a:latin typeface="source_sans_pro_regular"/>
            </a:endParaRP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6</a:t>
            </a:fld>
            <a:endParaRPr lang="en-US"/>
          </a:p>
        </p:txBody>
      </p:sp>
    </p:spTree>
    <p:extLst>
      <p:ext uri="{BB962C8B-B14F-4D97-AF65-F5344CB8AC3E}">
        <p14:creationId xmlns:p14="http://schemas.microsoft.com/office/powerpoint/2010/main" val="10453843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MELANIE</a:t>
            </a:r>
          </a:p>
        </p:txBody>
      </p:sp>
      <p:sp>
        <p:nvSpPr>
          <p:cNvPr id="4" name="Slide Number Placeholder 3"/>
          <p:cNvSpPr>
            <a:spLocks noGrp="1"/>
          </p:cNvSpPr>
          <p:nvPr>
            <p:ph type="sldNum" sz="quarter" idx="10"/>
          </p:nvPr>
        </p:nvSpPr>
        <p:spPr/>
        <p:txBody>
          <a:bodyPr/>
          <a:lstStyle/>
          <a:p>
            <a:fld id="{0567FBA7-5445-3A4C-B5C7-B929382FAA55}" type="slidenum">
              <a:rPr lang="en-US" smtClean="0"/>
              <a:t>7</a:t>
            </a:fld>
            <a:endParaRPr lang="en-US"/>
          </a:p>
        </p:txBody>
      </p:sp>
    </p:spTree>
    <p:extLst>
      <p:ext uri="{BB962C8B-B14F-4D97-AF65-F5344CB8AC3E}">
        <p14:creationId xmlns:p14="http://schemas.microsoft.com/office/powerpoint/2010/main" val="91125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8</a:t>
            </a:fld>
            <a:endParaRPr lang="en-US"/>
          </a:p>
        </p:txBody>
      </p:sp>
    </p:spTree>
    <p:extLst>
      <p:ext uri="{BB962C8B-B14F-4D97-AF65-F5344CB8AC3E}">
        <p14:creationId xmlns:p14="http://schemas.microsoft.com/office/powerpoint/2010/main" val="5562287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JOSE</a:t>
            </a:r>
          </a:p>
          <a:p>
            <a:endParaRPr lang="en-US" dirty="0"/>
          </a:p>
          <a:p>
            <a:endParaRPr lang="en-US" dirty="0"/>
          </a:p>
        </p:txBody>
      </p:sp>
      <p:sp>
        <p:nvSpPr>
          <p:cNvPr id="4" name="Slide Number Placeholder 3"/>
          <p:cNvSpPr>
            <a:spLocks noGrp="1"/>
          </p:cNvSpPr>
          <p:nvPr>
            <p:ph type="sldNum" sz="quarter" idx="10"/>
          </p:nvPr>
        </p:nvSpPr>
        <p:spPr/>
        <p:txBody>
          <a:bodyPr/>
          <a:lstStyle/>
          <a:p>
            <a:fld id="{0567FBA7-5445-3A4C-B5C7-B929382FAA55}" type="slidenum">
              <a:rPr lang="en-US" smtClean="0"/>
              <a:t>9</a:t>
            </a:fld>
            <a:endParaRPr lang="en-US"/>
          </a:p>
        </p:txBody>
      </p:sp>
    </p:spTree>
    <p:extLst>
      <p:ext uri="{BB962C8B-B14F-4D97-AF65-F5344CB8AC3E}">
        <p14:creationId xmlns:p14="http://schemas.microsoft.com/office/powerpoint/2010/main" val="567254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D0A9DD1-E068-BD46-A39F-532AC8B3B189}" type="datetimeFigureOut">
              <a:rPr lang="en-US" smtClean="0"/>
              <a:t>6/22/23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9DD1-E068-BD46-A39F-532AC8B3B189}" type="datetimeFigureOut">
              <a:rPr lang="en-US" smtClean="0"/>
              <a:t>6/22/23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A9DD1-E068-BD46-A39F-532AC8B3B189}" type="datetimeFigureOut">
              <a:rPr lang="en-US" smtClean="0"/>
              <a:t>6/22/23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0A9DD1-E068-BD46-A39F-532AC8B3B189}" type="datetimeFigureOut">
              <a:rPr lang="en-US" smtClean="0"/>
              <a:t>6/22/23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4D0A9DD1-E068-BD46-A39F-532AC8B3B189}" type="datetimeFigureOut">
              <a:rPr lang="en-US" smtClean="0"/>
              <a:t>6/22/23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4D0A9DD1-E068-BD46-A39F-532AC8B3B189}" type="datetimeFigureOut">
              <a:rPr lang="en-US" smtClean="0"/>
              <a:t>6/22/23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D0A9DD1-E068-BD46-A39F-532AC8B3B189}" type="datetimeFigureOut">
              <a:rPr lang="en-US" smtClean="0"/>
              <a:t>6/22/23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7F5972-2D68-7740-A6D6-E96FCFAF305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0A9DD1-E068-BD46-A39F-532AC8B3B189}" type="datetimeFigureOut">
              <a:rPr lang="en-US" smtClean="0"/>
              <a:t>6/22/23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0A9DD1-E068-BD46-A39F-532AC8B3B189}" type="datetimeFigureOut">
              <a:rPr lang="en-US" smtClean="0"/>
              <a:t>6/22/23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4D0A9DD1-E068-BD46-A39F-532AC8B3B189}" type="datetimeFigureOut">
              <a:rPr lang="en-US" smtClean="0"/>
              <a:t>6/22/23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4D0A9DD1-E068-BD46-A39F-532AC8B3B189}" type="datetimeFigureOut">
              <a:rPr lang="en-US" smtClean="0"/>
              <a:t>6/22/23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r>
              <a:rPr lang="en-US"/>
              <a:t>
              </a:t>
            </a:r>
            <a:endParaRPr lang="en-US" dirty="0"/>
          </a:p>
        </p:txBody>
      </p:sp>
      <p:sp>
        <p:nvSpPr>
          <p:cNvPr id="10" name="Slide Number Placeholder 9"/>
          <p:cNvSpPr>
            <a:spLocks noGrp="1"/>
          </p:cNvSpPr>
          <p:nvPr>
            <p:ph type="sldNum" sz="quarter" idx="12"/>
          </p:nvPr>
        </p:nvSpPr>
        <p:spPr/>
        <p:txBody>
          <a:bodyPr/>
          <a:lstStyle/>
          <a:p>
            <a:fld id="{5B7F5972-2D68-7740-A6D6-E96FCFAF305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4D0A9DD1-E068-BD46-A39F-532AC8B3B189}" type="datetimeFigureOut">
              <a:rPr lang="en-US" smtClean="0"/>
              <a:t>6/22/23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5B7F5972-2D68-7740-A6D6-E96FCFAF3058}" type="slidenum">
              <a:rPr lang="en-US" smtClean="0"/>
              <a:t>‹#›</a:t>
            </a:fld>
            <a:endParaRPr lang="en-US"/>
          </a:p>
        </p:txBody>
      </p:sp>
    </p:spTree>
    <p:extLst>
      <p:ext uri="{BB962C8B-B14F-4D97-AF65-F5344CB8AC3E}">
        <p14:creationId xmlns:p14="http://schemas.microsoft.com/office/powerpoint/2010/main" val="150579533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uscode.house.gov/view.xhtml?req=granuleid:USC-prelim-title8-section1101&amp;num=0&amp;edition=preli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govinfo.gov/content/pkg/STATUTE-108/pdf/STATUTE-108-Pg1796.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govinfo.gov/content/pkg/STATUTE-108/pdf/STATUTE-108-Pg1796.pdf"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uscis.gov/i-130"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1030" name="Picture 6" descr="Experts study gender-based violence against women in politics - Universidad  Autónoma de Nuevo León">
            <a:extLst>
              <a:ext uri="{FF2B5EF4-FFF2-40B4-BE49-F238E27FC236}">
                <a16:creationId xmlns:a16="http://schemas.microsoft.com/office/drawing/2014/main" id="{4506E7AC-2DCE-1E57-96D3-C26ABCADAA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657" y="450253"/>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637131"/>
            <a:ext cx="9144000" cy="1318950"/>
          </a:xfrm>
        </p:spPr>
        <p:txBody>
          <a:bodyPr>
            <a:normAutofit/>
          </a:bodyPr>
          <a:lstStyle/>
          <a:p>
            <a:r>
              <a:rPr lang="en-US" dirty="0"/>
              <a:t>VIOLENCE AGAINST WOMEN ACT</a:t>
            </a:r>
          </a:p>
        </p:txBody>
      </p:sp>
      <p:sp>
        <p:nvSpPr>
          <p:cNvPr id="3" name="Subtitle 2"/>
          <p:cNvSpPr>
            <a:spLocks noGrp="1"/>
          </p:cNvSpPr>
          <p:nvPr>
            <p:ph type="subTitle" idx="1"/>
          </p:nvPr>
        </p:nvSpPr>
        <p:spPr>
          <a:xfrm>
            <a:off x="397163" y="4309466"/>
            <a:ext cx="6801612" cy="2998787"/>
          </a:xfrm>
        </p:spPr>
        <p:txBody>
          <a:bodyPr>
            <a:noAutofit/>
          </a:bodyPr>
          <a:lstStyle/>
          <a:p>
            <a:pPr>
              <a:spcBef>
                <a:spcPts val="0"/>
              </a:spcBef>
            </a:pPr>
            <a:r>
              <a:rPr lang="en-US" dirty="0">
                <a:solidFill>
                  <a:schemeClr val="tx1"/>
                </a:solidFill>
              </a:rPr>
              <a:t>Jose Marin Law, Inc.</a:t>
            </a:r>
          </a:p>
          <a:p>
            <a:pPr>
              <a:spcBef>
                <a:spcPts val="0"/>
              </a:spcBef>
            </a:pPr>
            <a:r>
              <a:rPr lang="en-US" dirty="0">
                <a:solidFill>
                  <a:schemeClr val="tx1"/>
                </a:solidFill>
              </a:rPr>
              <a:t>An Immigration Law Firm</a:t>
            </a:r>
          </a:p>
          <a:p>
            <a:pPr>
              <a:spcBef>
                <a:spcPts val="0"/>
              </a:spcBef>
            </a:pPr>
            <a:endParaRPr lang="en-US" dirty="0">
              <a:solidFill>
                <a:schemeClr val="tx1"/>
              </a:solidFill>
            </a:endParaRPr>
          </a:p>
          <a:p>
            <a:pPr>
              <a:spcBef>
                <a:spcPts val="0"/>
              </a:spcBef>
            </a:pPr>
            <a:r>
              <a:rPr lang="en-US" dirty="0">
                <a:solidFill>
                  <a:schemeClr val="tx1"/>
                </a:solidFill>
              </a:rPr>
              <a:t>44 Page Street, Suite 600</a:t>
            </a:r>
          </a:p>
          <a:p>
            <a:pPr>
              <a:spcBef>
                <a:spcPts val="0"/>
              </a:spcBef>
            </a:pPr>
            <a:r>
              <a:rPr lang="en-US" dirty="0">
                <a:solidFill>
                  <a:schemeClr val="tx1"/>
                </a:solidFill>
              </a:rPr>
              <a:t>San Francisco, CA 94102</a:t>
            </a:r>
          </a:p>
          <a:p>
            <a:pPr>
              <a:spcBef>
                <a:spcPts val="0"/>
              </a:spcBef>
            </a:pPr>
            <a:r>
              <a:rPr lang="en-US" dirty="0">
                <a:solidFill>
                  <a:schemeClr val="tx1"/>
                </a:solidFill>
              </a:rPr>
              <a:t>Phone: 415-753-3538</a:t>
            </a:r>
          </a:p>
          <a:p>
            <a:pPr>
              <a:spcBef>
                <a:spcPts val="0"/>
              </a:spcBef>
            </a:pPr>
            <a:endParaRPr lang="en-US" dirty="0">
              <a:solidFill>
                <a:schemeClr val="tx1"/>
              </a:solidFill>
            </a:endParaRPr>
          </a:p>
          <a:p>
            <a:pPr>
              <a:spcBef>
                <a:spcPts val="0"/>
              </a:spcBef>
            </a:pPr>
            <a:r>
              <a:rPr lang="en-US" dirty="0">
                <a:solidFill>
                  <a:schemeClr val="tx1"/>
                </a:solidFill>
              </a:rPr>
              <a:t>Presenters: Jose Z. Marin Esq.</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149" y="4502877"/>
            <a:ext cx="1178915" cy="1305982"/>
          </a:xfrm>
          <a:prstGeom prst="rect">
            <a:avLst/>
          </a:prstGeom>
          <a:ln>
            <a:solidFill>
              <a:schemeClr val="bg1"/>
            </a:solidFill>
          </a:ln>
        </p:spPr>
      </p:pic>
    </p:spTree>
    <p:extLst>
      <p:ext uri="{BB962C8B-B14F-4D97-AF65-F5344CB8AC3E}">
        <p14:creationId xmlns:p14="http://schemas.microsoft.com/office/powerpoint/2010/main" val="78729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sp>
        <p:nvSpPr>
          <p:cNvPr id="5" name="TextBox 4">
            <a:extLst>
              <a:ext uri="{FF2B5EF4-FFF2-40B4-BE49-F238E27FC236}">
                <a16:creationId xmlns:a16="http://schemas.microsoft.com/office/drawing/2014/main" id="{84545CF9-AED0-35A8-811F-AB17AC37C7BC}"/>
              </a:ext>
            </a:extLst>
          </p:cNvPr>
          <p:cNvSpPr txBox="1"/>
          <p:nvPr/>
        </p:nvSpPr>
        <p:spPr>
          <a:xfrm>
            <a:off x="2328773" y="2352428"/>
            <a:ext cx="7729728" cy="2585323"/>
          </a:xfrm>
          <a:prstGeom prst="rect">
            <a:avLst/>
          </a:prstGeom>
          <a:noFill/>
        </p:spPr>
        <p:txBody>
          <a:bodyPr wrap="square" rtlCol="0">
            <a:spAutoFit/>
          </a:bodyPr>
          <a:lstStyle/>
          <a:p>
            <a:pPr marL="285750" indent="-285750">
              <a:buFont typeface="Arial" panose="020B0604020202020204" pitchFamily="34" charset="0"/>
              <a:buChar char="•"/>
            </a:pPr>
            <a:r>
              <a:rPr lang="en-US" b="0" i="0" dirty="0">
                <a:solidFill>
                  <a:srgbClr val="444444"/>
                </a:solidFill>
                <a:effectLst/>
                <a:latin typeface="source_sans_pro_regular"/>
              </a:rPr>
              <a:t>Self-petitioners must demonstrate that their U.S. citizen or LPR relative battered or subjected them to extreme cruelty during the qualifying relationship.</a:t>
            </a:r>
            <a:endParaRPr lang="en-US" b="1" u="sng" baseline="30000" dirty="0">
              <a:solidFill>
                <a:srgbClr val="006699"/>
              </a:solidFill>
              <a:latin typeface="source_sans_pro_regular"/>
            </a:endParaRPr>
          </a:p>
          <a:p>
            <a:pPr marL="285750" indent="-285750">
              <a:buFont typeface="Arial" panose="020B0604020202020204" pitchFamily="34" charset="0"/>
              <a:buChar char="•"/>
            </a:pPr>
            <a:r>
              <a:rPr lang="en-US" b="0" i="0" dirty="0">
                <a:solidFill>
                  <a:srgbClr val="444444"/>
                </a:solidFill>
                <a:effectLst/>
                <a:latin typeface="source_sans_pro_regular"/>
              </a:rPr>
              <a:t>Note that for abused adopted children, the battery or extreme cruelty may be committed by an adoptive parent or a family member of an adoptive parent residing in the same household. </a:t>
            </a:r>
          </a:p>
          <a:p>
            <a:pPr marL="285750" indent="-285750">
              <a:buFont typeface="Arial" panose="020B0604020202020204" pitchFamily="34" charset="0"/>
              <a:buChar char="•"/>
            </a:pPr>
            <a:r>
              <a:rPr lang="en-US" b="0" i="0" dirty="0">
                <a:solidFill>
                  <a:srgbClr val="444444"/>
                </a:solidFill>
                <a:effectLst/>
                <a:latin typeface="source_sans_pro_regular"/>
              </a:rPr>
              <a:t>For all other self-petitioners, battery or extreme cruelty committed by a third party may constitute abuse where the U.S. citizen or LPR acquiesced to, condoned, or participated in the abusive act(s).</a:t>
            </a:r>
            <a:endParaRPr lang="es-ES_tradnl" dirty="0"/>
          </a:p>
        </p:txBody>
      </p:sp>
    </p:spTree>
    <p:extLst>
      <p:ext uri="{BB962C8B-B14F-4D97-AF65-F5344CB8AC3E}">
        <p14:creationId xmlns:p14="http://schemas.microsoft.com/office/powerpoint/2010/main" val="2968279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graphicFrame>
        <p:nvGraphicFramePr>
          <p:cNvPr id="3" name="Table 2">
            <a:extLst>
              <a:ext uri="{FF2B5EF4-FFF2-40B4-BE49-F238E27FC236}">
                <a16:creationId xmlns:a16="http://schemas.microsoft.com/office/drawing/2014/main" id="{B65C9A3C-2F42-7DCC-46BD-0DF9BF22AF44}"/>
              </a:ext>
            </a:extLst>
          </p:cNvPr>
          <p:cNvGraphicFramePr>
            <a:graphicFrameLocks noGrp="1"/>
          </p:cNvGraphicFramePr>
          <p:nvPr>
            <p:extLst>
              <p:ext uri="{D42A27DB-BD31-4B8C-83A1-F6EECF244321}">
                <p14:modId xmlns:p14="http://schemas.microsoft.com/office/powerpoint/2010/main" val="370348164"/>
              </p:ext>
            </p:extLst>
          </p:nvPr>
        </p:nvGraphicFramePr>
        <p:xfrm>
          <a:off x="2493433" y="2315260"/>
          <a:ext cx="7205134" cy="3101974"/>
        </p:xfrm>
        <a:graphic>
          <a:graphicData uri="http://schemas.openxmlformats.org/drawingml/2006/table">
            <a:tbl>
              <a:tblPr/>
              <a:tblGrid>
                <a:gridCol w="3602567">
                  <a:extLst>
                    <a:ext uri="{9D8B030D-6E8A-4147-A177-3AD203B41FA5}">
                      <a16:colId xmlns:a16="http://schemas.microsoft.com/office/drawing/2014/main" val="1903612083"/>
                    </a:ext>
                  </a:extLst>
                </a:gridCol>
                <a:gridCol w="3602567">
                  <a:extLst>
                    <a:ext uri="{9D8B030D-6E8A-4147-A177-3AD203B41FA5}">
                      <a16:colId xmlns:a16="http://schemas.microsoft.com/office/drawing/2014/main" val="757511677"/>
                    </a:ext>
                  </a:extLst>
                </a:gridCol>
              </a:tblGrid>
              <a:tr h="272327">
                <a:tc gridSpan="2">
                  <a:txBody>
                    <a:bodyPr/>
                    <a:lstStyle/>
                    <a:p>
                      <a:r>
                        <a:rPr lang="en-US" sz="1300"/>
                        <a:t>Period of Battery or Extreme Cruelty</a:t>
                      </a:r>
                    </a:p>
                  </a:txBody>
                  <a:tcPr marL="68082" marR="68082" marT="34041" marB="34041" anchor="ctr">
                    <a:solidFill>
                      <a:srgbClr val="FFFFFF"/>
                    </a:solidFill>
                  </a:tcPr>
                </a:tc>
                <a:tc hMerge="1">
                  <a:txBody>
                    <a:bodyPr/>
                    <a:lstStyle/>
                    <a:p>
                      <a:endParaRPr lang="es-ES_tradnl"/>
                    </a:p>
                  </a:txBody>
                  <a:tcPr/>
                </a:tc>
                <a:extLst>
                  <a:ext uri="{0D108BD9-81ED-4DB2-BD59-A6C34878D82A}">
                    <a16:rowId xmlns:a16="http://schemas.microsoft.com/office/drawing/2014/main" val="802415540"/>
                  </a:ext>
                </a:extLst>
              </a:tr>
              <a:tr h="599970">
                <a:tc>
                  <a:txBody>
                    <a:bodyPr/>
                    <a:lstStyle/>
                    <a:p>
                      <a:pPr algn="l"/>
                      <a:r>
                        <a:rPr lang="en-US" sz="1300" b="1">
                          <a:effectLst/>
                          <a:latin typeface="source_sans_pro_semibold"/>
                        </a:rPr>
                        <a:t>Self-Petitioner</a:t>
                      </a:r>
                    </a:p>
                  </a:txBody>
                  <a:tcPr marL="113470" marR="113470" marT="99286" marB="921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B w="9525" cap="flat" cmpd="sng" algn="ctr">
                      <a:solidFill>
                        <a:srgbClr val="CCCCCC"/>
                      </a:solidFill>
                      <a:prstDash val="solid"/>
                      <a:round/>
                      <a:headEnd type="none" w="med" len="med"/>
                      <a:tailEnd type="none" w="med" len="med"/>
                    </a:lnB>
                    <a:solidFill>
                      <a:srgbClr val="FFFFFF"/>
                    </a:solidFill>
                  </a:tcPr>
                </a:tc>
                <a:tc>
                  <a:txBody>
                    <a:bodyPr/>
                    <a:lstStyle/>
                    <a:p>
                      <a:pPr algn="l"/>
                      <a:r>
                        <a:rPr lang="en-US" sz="1300" b="1">
                          <a:effectLst/>
                          <a:latin typeface="source_sans_pro_semibold"/>
                        </a:rPr>
                        <a:t>When the battery or extreme cruelty must have taken place</a:t>
                      </a:r>
                    </a:p>
                  </a:txBody>
                  <a:tcPr marL="113470" marR="113470" marT="99286" marB="92194"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768994944"/>
                  </a:ext>
                </a:extLst>
              </a:tr>
              <a:tr h="402817">
                <a:tc>
                  <a:txBody>
                    <a:bodyPr/>
                    <a:lstStyle/>
                    <a:p>
                      <a:r>
                        <a:rPr lang="en-US" sz="1300">
                          <a:effectLst/>
                        </a:rPr>
                        <a:t>Spouse</a:t>
                      </a:r>
                    </a:p>
                  </a:txBody>
                  <a:tcPr marL="113470" marR="113470" marT="99286" marB="9928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a:effectLst/>
                        </a:rPr>
                        <a:t>During the qualifying marriage</a:t>
                      </a:r>
                    </a:p>
                  </a:txBody>
                  <a:tcPr marL="113470" marR="113470" marT="99286" marB="9928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54472910"/>
                  </a:ext>
                </a:extLst>
              </a:tr>
              <a:tr h="1015553">
                <a:tc>
                  <a:txBody>
                    <a:bodyPr/>
                    <a:lstStyle/>
                    <a:p>
                      <a:r>
                        <a:rPr lang="en-US" sz="1300" dirty="0">
                          <a:effectLst/>
                        </a:rPr>
                        <a:t>Child</a:t>
                      </a:r>
                    </a:p>
                  </a:txBody>
                  <a:tcPr marL="113470" marR="113470" marT="99286" marB="9928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dirty="0">
                          <a:effectLst/>
                        </a:rPr>
                        <a:t>During the claimed relationship while the child was under 21 years old and while the child was residing with or visiting the parent</a:t>
                      </a:r>
                    </a:p>
                  </a:txBody>
                  <a:tcPr marL="113470" marR="113470" marT="99286" marB="9928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264039677"/>
                  </a:ext>
                </a:extLst>
              </a:tr>
              <a:tr h="811307">
                <a:tc>
                  <a:txBody>
                    <a:bodyPr/>
                    <a:lstStyle/>
                    <a:p>
                      <a:r>
                        <a:rPr lang="en-US" sz="1300" dirty="0">
                          <a:effectLst/>
                        </a:rPr>
                        <a:t>Parent</a:t>
                      </a:r>
                    </a:p>
                  </a:txBody>
                  <a:tcPr marL="113470" marR="113470" marT="99286" marB="9928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r>
                        <a:rPr lang="en-US" sz="1300" dirty="0">
                          <a:effectLst/>
                        </a:rPr>
                        <a:t>During the claimed relationship and while the son or daughter was 21 years old or older</a:t>
                      </a:r>
                    </a:p>
                  </a:txBody>
                  <a:tcPr marL="113470" marR="113470" marT="99286" marB="99286"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extLst>
                  <a:ext uri="{0D108BD9-81ED-4DB2-BD59-A6C34878D82A}">
                    <a16:rowId xmlns:a16="http://schemas.microsoft.com/office/drawing/2014/main" val="143948809"/>
                  </a:ext>
                </a:extLst>
              </a:tr>
            </a:tbl>
          </a:graphicData>
        </a:graphic>
      </p:graphicFrame>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80184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3970318"/>
          </a:xfrm>
          <a:prstGeom prst="rect">
            <a:avLst/>
          </a:prstGeom>
          <a:noFill/>
        </p:spPr>
        <p:txBody>
          <a:bodyPr wrap="square" rtlCol="0">
            <a:spAutoFit/>
          </a:bodyPr>
          <a:lstStyle/>
          <a:p>
            <a:r>
              <a:rPr lang="en-US" b="0" i="0" dirty="0">
                <a:solidFill>
                  <a:srgbClr val="444444"/>
                </a:solidFill>
                <a:effectLst/>
                <a:latin typeface="source_sans_pro_regular"/>
              </a:rPr>
              <a:t>The definitions for battery and extreme cruelty are flexible and broad.</a:t>
            </a:r>
          </a:p>
          <a:p>
            <a:endParaRPr lang="en-US" dirty="0">
              <a:solidFill>
                <a:srgbClr val="444444"/>
              </a:solidFill>
              <a:latin typeface="source_sans_pro_regular"/>
            </a:endParaRPr>
          </a:p>
          <a:p>
            <a:r>
              <a:rPr lang="en-US" dirty="0">
                <a:solidFill>
                  <a:srgbClr val="444444"/>
                </a:solidFill>
                <a:latin typeface="source_sans_pro_regular"/>
              </a:rPr>
              <a:t>Battery generally includes any offensive touching or use of force on a person without the person’s consent. Some examples include, but are not limited to, punching, slapping, spitting, biting, kicking, choking, kidnapping, rape, molestation, forced prostitution, sexual abuse, and sexual exploitation. Other abusive actions may also be physical acts of violence and, under certain circumstances, include acts that in and of themselves may not initially appear violent but that are part of an overall pattern of violence.</a:t>
            </a:r>
          </a:p>
          <a:p>
            <a:endParaRPr lang="en-US" dirty="0">
              <a:solidFill>
                <a:srgbClr val="444444"/>
              </a:solidFill>
              <a:latin typeface="source_sans_pro_regular"/>
            </a:endParaRPr>
          </a:p>
          <a:p>
            <a:r>
              <a:rPr lang="en-US" b="0" i="0" dirty="0">
                <a:solidFill>
                  <a:srgbClr val="444444"/>
                </a:solidFill>
                <a:effectLst/>
                <a:latin typeface="source_sans_pro_regular"/>
              </a:rPr>
              <a:t>Extreme cruelty is a non-physical act of violence or threat of violence demonstrating a pattern or intent on the part of the U.S. citizen or LPR to attain compliance from or control over the self-petitioner.</a:t>
            </a:r>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1343011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5078313"/>
          </a:xfrm>
          <a:prstGeom prst="rect">
            <a:avLst/>
          </a:prstGeom>
          <a:noFill/>
        </p:spPr>
        <p:txBody>
          <a:bodyPr wrap="square" rtlCol="0">
            <a:spAutoFit/>
          </a:bodyPr>
          <a:lstStyle/>
          <a:p>
            <a:r>
              <a:rPr lang="en-US" b="0" i="0" dirty="0">
                <a:solidFill>
                  <a:srgbClr val="444444"/>
                </a:solidFill>
                <a:effectLst/>
                <a:latin typeface="source_sans_pro_regular"/>
              </a:rPr>
              <a:t>Extreme cruelty is a non-physical act of violence or threat of violence demonstrating a pattern or intent on the part of the U.S. citizen or LPR to attain compliance from or control over the self-petitioner.</a:t>
            </a:r>
            <a:endParaRPr lang="en-US" dirty="0">
              <a:solidFill>
                <a:srgbClr val="444444"/>
              </a:solidFill>
              <a:latin typeface="source_sans_pro_regular"/>
            </a:endParaRPr>
          </a:p>
          <a:p>
            <a:pPr algn="l"/>
            <a:r>
              <a:rPr lang="en-US" b="0" i="0" dirty="0">
                <a:solidFill>
                  <a:srgbClr val="444444"/>
                </a:solidFill>
                <a:effectLst/>
                <a:latin typeface="source_sans_pro_regular"/>
              </a:rPr>
              <a:t>Acts of extreme cruelty may include but are not limited to:</a:t>
            </a:r>
          </a:p>
          <a:p>
            <a:pPr algn="l">
              <a:buFont typeface="Arial" panose="020B0604020202020204" pitchFamily="34" charset="0"/>
              <a:buChar char="•"/>
            </a:pPr>
            <a:r>
              <a:rPr lang="en-US" b="0" i="0" dirty="0">
                <a:solidFill>
                  <a:srgbClr val="444444"/>
                </a:solidFill>
                <a:effectLst/>
                <a:latin typeface="source_sans_pro_regular"/>
              </a:rPr>
              <a:t>Isolation;</a:t>
            </a:r>
          </a:p>
          <a:p>
            <a:pPr algn="l">
              <a:buFont typeface="Arial" panose="020B0604020202020204" pitchFamily="34" charset="0"/>
              <a:buChar char="•"/>
            </a:pPr>
            <a:r>
              <a:rPr lang="en-US" b="0" i="0" dirty="0">
                <a:solidFill>
                  <a:srgbClr val="444444"/>
                </a:solidFill>
                <a:effectLst/>
                <a:latin typeface="source_sans_pro_regular"/>
              </a:rPr>
              <a:t>Humiliation;</a:t>
            </a:r>
          </a:p>
          <a:p>
            <a:pPr algn="l">
              <a:buFont typeface="Arial" panose="020B0604020202020204" pitchFamily="34" charset="0"/>
              <a:buChar char="•"/>
            </a:pPr>
            <a:r>
              <a:rPr lang="en-US" b="0" i="0" dirty="0">
                <a:solidFill>
                  <a:srgbClr val="444444"/>
                </a:solidFill>
                <a:effectLst/>
                <a:latin typeface="source_sans_pro_regular"/>
              </a:rPr>
              <a:t>Degradation, use of guilt, minimizing, or blaming;</a:t>
            </a:r>
          </a:p>
          <a:p>
            <a:pPr algn="l">
              <a:buFont typeface="Arial" panose="020B0604020202020204" pitchFamily="34" charset="0"/>
              <a:buChar char="•"/>
            </a:pPr>
            <a:r>
              <a:rPr lang="en-US" b="0" i="0" dirty="0">
                <a:solidFill>
                  <a:srgbClr val="444444"/>
                </a:solidFill>
                <a:effectLst/>
                <a:latin typeface="source_sans_pro_regular"/>
              </a:rPr>
              <a:t>Economic control;</a:t>
            </a:r>
          </a:p>
          <a:p>
            <a:pPr algn="l">
              <a:buFont typeface="Arial" panose="020B0604020202020204" pitchFamily="34" charset="0"/>
              <a:buChar char="•"/>
            </a:pPr>
            <a:r>
              <a:rPr lang="en-US" b="0" i="0" dirty="0">
                <a:solidFill>
                  <a:srgbClr val="444444"/>
                </a:solidFill>
                <a:effectLst/>
                <a:latin typeface="source_sans_pro_regular"/>
              </a:rPr>
              <a:t>Coercion;</a:t>
            </a:r>
          </a:p>
          <a:p>
            <a:pPr algn="l">
              <a:buFont typeface="Arial" panose="020B0604020202020204" pitchFamily="34" charset="0"/>
              <a:buChar char="•"/>
            </a:pPr>
            <a:r>
              <a:rPr lang="en-US" b="0" i="0" dirty="0">
                <a:solidFill>
                  <a:srgbClr val="444444"/>
                </a:solidFill>
                <a:effectLst/>
                <a:latin typeface="source_sans_pro_regular"/>
              </a:rPr>
              <a:t>Threatening to commit a violent act toward the self-petitioner (or the self-petitioner’s children);</a:t>
            </a:r>
          </a:p>
          <a:p>
            <a:pPr algn="l">
              <a:buFont typeface="Arial" panose="020B0604020202020204" pitchFamily="34" charset="0"/>
              <a:buChar char="•"/>
            </a:pPr>
            <a:r>
              <a:rPr lang="en-US" b="0" i="0" dirty="0">
                <a:solidFill>
                  <a:srgbClr val="444444"/>
                </a:solidFill>
                <a:effectLst/>
                <a:latin typeface="source_sans_pro_regular"/>
              </a:rPr>
              <a:t>Acts intended to create fear, compliance, or submission by the self-petitioner;</a:t>
            </a:r>
          </a:p>
          <a:p>
            <a:pPr algn="l">
              <a:buFont typeface="Arial" panose="020B0604020202020204" pitchFamily="34" charset="0"/>
              <a:buChar char="•"/>
            </a:pPr>
            <a:r>
              <a:rPr lang="en-US" b="0" i="0" dirty="0">
                <a:solidFill>
                  <a:srgbClr val="444444"/>
                </a:solidFill>
                <a:effectLst/>
                <a:latin typeface="source_sans_pro_regular"/>
              </a:rPr>
              <a:t>Controlling what self-petitioners do and who they see and talk to;</a:t>
            </a:r>
          </a:p>
          <a:p>
            <a:pPr algn="l">
              <a:buFont typeface="Arial" panose="020B0604020202020204" pitchFamily="34" charset="0"/>
              <a:buChar char="•"/>
            </a:pPr>
            <a:r>
              <a:rPr lang="en-US" b="0" i="0" dirty="0">
                <a:solidFill>
                  <a:srgbClr val="444444"/>
                </a:solidFill>
                <a:effectLst/>
                <a:latin typeface="source_sans_pro_regular"/>
              </a:rPr>
              <a:t>Denying access to food, family, or medical treatment;</a:t>
            </a:r>
          </a:p>
          <a:p>
            <a:pPr algn="l">
              <a:buFont typeface="Arial" panose="020B0604020202020204" pitchFamily="34" charset="0"/>
              <a:buChar char="•"/>
            </a:pPr>
            <a:r>
              <a:rPr lang="en-US" b="0" i="0" dirty="0">
                <a:solidFill>
                  <a:srgbClr val="444444"/>
                </a:solidFill>
                <a:effectLst/>
                <a:latin typeface="source_sans_pro_regular"/>
              </a:rPr>
              <a:t>Threats of deportation; and</a:t>
            </a:r>
          </a:p>
          <a:p>
            <a:pPr algn="l">
              <a:buFont typeface="Arial" panose="020B0604020202020204" pitchFamily="34" charset="0"/>
              <a:buChar char="•"/>
            </a:pPr>
            <a:r>
              <a:rPr lang="en-US" b="0" i="0" dirty="0">
                <a:solidFill>
                  <a:srgbClr val="444444"/>
                </a:solidFill>
                <a:effectLst/>
                <a:latin typeface="source_sans_pro_regular"/>
              </a:rPr>
              <a:t>Threats to remove a child from the self-petitioner’s custody.</a:t>
            </a:r>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1369538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4247317"/>
          </a:xfrm>
          <a:prstGeom prst="rect">
            <a:avLst/>
          </a:prstGeom>
          <a:noFill/>
        </p:spPr>
        <p:txBody>
          <a:bodyPr wrap="square" rtlCol="0">
            <a:spAutoFit/>
          </a:bodyPr>
          <a:lstStyle/>
          <a:p>
            <a:pPr algn="l"/>
            <a:r>
              <a:rPr lang="en-US" b="0" i="0" dirty="0">
                <a:solidFill>
                  <a:srgbClr val="444444"/>
                </a:solidFill>
                <a:effectLst/>
                <a:latin typeface="source_sans_pro_regular"/>
              </a:rPr>
              <a:t>Battery or extreme cruelty may also include:</a:t>
            </a:r>
          </a:p>
          <a:p>
            <a:pPr algn="l">
              <a:buFont typeface="Arial" panose="020B0604020202020204" pitchFamily="34" charset="0"/>
              <a:buChar char="•"/>
            </a:pPr>
            <a:r>
              <a:rPr lang="en-US" b="0" i="0" dirty="0">
                <a:solidFill>
                  <a:srgbClr val="444444"/>
                </a:solidFill>
                <a:effectLst/>
                <a:latin typeface="source_sans_pro_regular"/>
              </a:rPr>
              <a:t>Any act or threatened act of violence, including forced detention, which results or threatens to result in physical or mental injury;</a:t>
            </a:r>
          </a:p>
          <a:p>
            <a:pPr algn="l">
              <a:buFont typeface="Arial" panose="020B0604020202020204" pitchFamily="34" charset="0"/>
              <a:buChar char="•"/>
            </a:pPr>
            <a:r>
              <a:rPr lang="en-US" b="0" i="0" dirty="0">
                <a:solidFill>
                  <a:srgbClr val="444444"/>
                </a:solidFill>
                <a:effectLst/>
                <a:latin typeface="source_sans_pro_regular"/>
              </a:rPr>
              <a:t>Psychological or sexual abuse or exploitation, including rape, molestation, incest, or forced prostitution;</a:t>
            </a:r>
          </a:p>
          <a:p>
            <a:pPr algn="l">
              <a:buFont typeface="Arial" panose="020B0604020202020204" pitchFamily="34" charset="0"/>
              <a:buChar char="•"/>
            </a:pPr>
            <a:r>
              <a:rPr lang="en-US" b="0" i="0" dirty="0">
                <a:solidFill>
                  <a:srgbClr val="444444"/>
                </a:solidFill>
                <a:effectLst/>
                <a:latin typeface="source_sans_pro_regular"/>
              </a:rPr>
              <a:t>Acts that may not initially appear violent but are a part of an overall pattern of violence;</a:t>
            </a:r>
          </a:p>
          <a:p>
            <a:pPr algn="l">
              <a:buFont typeface="Arial" panose="020B0604020202020204" pitchFamily="34" charset="0"/>
              <a:buChar char="•"/>
            </a:pPr>
            <a:r>
              <a:rPr lang="en-US" b="0" i="0" dirty="0">
                <a:solidFill>
                  <a:srgbClr val="444444"/>
                </a:solidFill>
                <a:effectLst/>
                <a:latin typeface="source_sans_pro_regular"/>
              </a:rPr>
              <a:t>Acts aimed at some other person or thing may be considered abuse if the acts were deliberately used to perpetrate extreme cruelty against the self-petitioner or the self-petitioner’s child;</a:t>
            </a:r>
          </a:p>
          <a:p>
            <a:pPr algn="l">
              <a:buFont typeface="Arial" panose="020B0604020202020204" pitchFamily="34" charset="0"/>
              <a:buChar char="•"/>
            </a:pPr>
            <a:r>
              <a:rPr lang="en-US" b="0" i="0" dirty="0">
                <a:solidFill>
                  <a:srgbClr val="444444"/>
                </a:solidFill>
                <a:effectLst/>
                <a:latin typeface="source_sans_pro_regular"/>
              </a:rPr>
              <a:t>Acts by a third party when the abusive U.S. citizen or LPR acquiesced to, condoned, or participated in the abuse; and</a:t>
            </a:r>
          </a:p>
          <a:p>
            <a:pPr algn="l">
              <a:buFont typeface="Arial" panose="020B0604020202020204" pitchFamily="34" charset="0"/>
              <a:buChar char="•"/>
            </a:pPr>
            <a:r>
              <a:rPr lang="en-US" b="0" i="0" dirty="0">
                <a:solidFill>
                  <a:srgbClr val="444444"/>
                </a:solidFill>
                <a:effectLst/>
                <a:latin typeface="source_sans_pro_regular"/>
              </a:rPr>
              <a:t>Spousal abuse, if witnessed by the child of the victim, may be used as the basis for a self-petition by that child</a:t>
            </a:r>
          </a:p>
          <a:p>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1210408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4247317"/>
          </a:xfrm>
          <a:prstGeom prst="rect">
            <a:avLst/>
          </a:prstGeom>
          <a:noFill/>
        </p:spPr>
        <p:txBody>
          <a:bodyPr wrap="square" rtlCol="0">
            <a:spAutoFit/>
          </a:bodyPr>
          <a:lstStyle/>
          <a:p>
            <a:pPr algn="l"/>
            <a:r>
              <a:rPr lang="en-US" b="0" i="0" dirty="0">
                <a:solidFill>
                  <a:srgbClr val="444444"/>
                </a:solidFill>
                <a:effectLst/>
                <a:latin typeface="source_sans_pro_regular"/>
              </a:rPr>
              <a:t>Battery or extreme cruelty may also include:</a:t>
            </a:r>
          </a:p>
          <a:p>
            <a:pPr algn="l">
              <a:buFont typeface="Arial" panose="020B0604020202020204" pitchFamily="34" charset="0"/>
              <a:buChar char="•"/>
            </a:pPr>
            <a:r>
              <a:rPr lang="en-US" b="0" i="0" dirty="0">
                <a:solidFill>
                  <a:srgbClr val="444444"/>
                </a:solidFill>
                <a:effectLst/>
                <a:latin typeface="source_sans_pro_regular"/>
              </a:rPr>
              <a:t>Any act or threatened act of violence, including forced detention, which results or threatens to result in physical or mental injury;</a:t>
            </a:r>
          </a:p>
          <a:p>
            <a:pPr algn="l">
              <a:buFont typeface="Arial" panose="020B0604020202020204" pitchFamily="34" charset="0"/>
              <a:buChar char="•"/>
            </a:pPr>
            <a:r>
              <a:rPr lang="en-US" b="0" i="0" dirty="0">
                <a:solidFill>
                  <a:srgbClr val="444444"/>
                </a:solidFill>
                <a:effectLst/>
                <a:latin typeface="source_sans_pro_regular"/>
              </a:rPr>
              <a:t>Psychological or sexual abuse or exploitation, including rape, molestation, incest, or forced prostitution;</a:t>
            </a:r>
          </a:p>
          <a:p>
            <a:pPr algn="l">
              <a:buFont typeface="Arial" panose="020B0604020202020204" pitchFamily="34" charset="0"/>
              <a:buChar char="•"/>
            </a:pPr>
            <a:r>
              <a:rPr lang="en-US" b="0" i="0" dirty="0">
                <a:solidFill>
                  <a:srgbClr val="444444"/>
                </a:solidFill>
                <a:effectLst/>
                <a:latin typeface="source_sans_pro_regular"/>
              </a:rPr>
              <a:t>Acts that may not initially appear violent but are a part of an overall pattern of violence;</a:t>
            </a:r>
          </a:p>
          <a:p>
            <a:pPr algn="l">
              <a:buFont typeface="Arial" panose="020B0604020202020204" pitchFamily="34" charset="0"/>
              <a:buChar char="•"/>
            </a:pPr>
            <a:r>
              <a:rPr lang="en-US" b="0" i="0" dirty="0">
                <a:solidFill>
                  <a:srgbClr val="444444"/>
                </a:solidFill>
                <a:effectLst/>
                <a:latin typeface="source_sans_pro_regular"/>
              </a:rPr>
              <a:t>Acts aimed at some other person or thing may be considered abuse if the acts were deliberately used to perpetrate extreme cruelty against the self-petitioner or the self-petitioner’s child;</a:t>
            </a:r>
          </a:p>
          <a:p>
            <a:pPr algn="l">
              <a:buFont typeface="Arial" panose="020B0604020202020204" pitchFamily="34" charset="0"/>
              <a:buChar char="•"/>
            </a:pPr>
            <a:r>
              <a:rPr lang="en-US" b="0" i="0" dirty="0">
                <a:solidFill>
                  <a:srgbClr val="444444"/>
                </a:solidFill>
                <a:effectLst/>
                <a:latin typeface="source_sans_pro_regular"/>
              </a:rPr>
              <a:t>Acts by a third party when the abusive U.S. citizen or LPR acquiesced to, condoned, or participated in the abuse; and</a:t>
            </a:r>
          </a:p>
          <a:p>
            <a:pPr algn="l">
              <a:buFont typeface="Arial" panose="020B0604020202020204" pitchFamily="34" charset="0"/>
              <a:buChar char="•"/>
            </a:pPr>
            <a:r>
              <a:rPr lang="en-US" b="0" i="0" dirty="0">
                <a:solidFill>
                  <a:srgbClr val="444444"/>
                </a:solidFill>
                <a:effectLst/>
                <a:latin typeface="source_sans_pro_regular"/>
              </a:rPr>
              <a:t>Spousal abuse, if witnessed by the child of the victim, may be used as the basis for a self-petition by that child</a:t>
            </a:r>
          </a:p>
          <a:p>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21462482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SUBJECTED TO BATTERY OR EXTREME CRUELTY</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5355312"/>
          </a:xfrm>
          <a:prstGeom prst="rect">
            <a:avLst/>
          </a:prstGeom>
          <a:noFill/>
        </p:spPr>
        <p:txBody>
          <a:bodyPr wrap="square" rtlCol="0">
            <a:spAutoFit/>
          </a:bodyPr>
          <a:lstStyle/>
          <a:p>
            <a:pPr algn="l"/>
            <a:r>
              <a:rPr lang="en-US" b="0" i="0" dirty="0">
                <a:solidFill>
                  <a:srgbClr val="444444"/>
                </a:solidFill>
                <a:effectLst/>
                <a:latin typeface="source_sans_pro_regular"/>
              </a:rPr>
              <a:t>Examples of evidence to demonstrate battery or extreme cruelty occurred include but are not limited to:</a:t>
            </a:r>
          </a:p>
          <a:p>
            <a:pPr algn="l">
              <a:buFont typeface="Arial" panose="020B0604020202020204" pitchFamily="34" charset="0"/>
              <a:buChar char="•"/>
            </a:pPr>
            <a:r>
              <a:rPr lang="en-US" b="0" i="0" dirty="0">
                <a:solidFill>
                  <a:srgbClr val="444444"/>
                </a:solidFill>
                <a:effectLst/>
                <a:latin typeface="source_sans_pro_regular"/>
              </a:rPr>
              <a:t>Reports and affidavits from police, judges, or other court officials;</a:t>
            </a:r>
          </a:p>
          <a:p>
            <a:pPr algn="l">
              <a:buFont typeface="Arial" panose="020B0604020202020204" pitchFamily="34" charset="0"/>
              <a:buChar char="•"/>
            </a:pPr>
            <a:r>
              <a:rPr lang="en-US" b="0" i="0" dirty="0">
                <a:solidFill>
                  <a:srgbClr val="444444"/>
                </a:solidFill>
                <a:effectLst/>
                <a:latin typeface="source_sans_pro_regular"/>
              </a:rPr>
              <a:t>Court records;</a:t>
            </a:r>
          </a:p>
          <a:p>
            <a:pPr algn="l">
              <a:buFont typeface="Arial" panose="020B0604020202020204" pitchFamily="34" charset="0"/>
              <a:buChar char="•"/>
            </a:pPr>
            <a:r>
              <a:rPr lang="en-US" b="0" i="0" dirty="0">
                <a:solidFill>
                  <a:srgbClr val="444444"/>
                </a:solidFill>
                <a:effectLst/>
                <a:latin typeface="source_sans_pro_regular"/>
              </a:rPr>
              <a:t>Reports and affidavits from medical personnel;</a:t>
            </a:r>
          </a:p>
          <a:p>
            <a:pPr algn="l">
              <a:buFont typeface="Arial" panose="020B0604020202020204" pitchFamily="34" charset="0"/>
              <a:buChar char="•"/>
            </a:pPr>
            <a:r>
              <a:rPr lang="en-US" b="0" i="0" dirty="0">
                <a:solidFill>
                  <a:srgbClr val="444444"/>
                </a:solidFill>
                <a:effectLst/>
                <a:latin typeface="source_sans_pro_regular"/>
              </a:rPr>
              <a:t>Medical records;</a:t>
            </a:r>
          </a:p>
          <a:p>
            <a:pPr algn="l">
              <a:buFont typeface="Arial" panose="020B0604020202020204" pitchFamily="34" charset="0"/>
              <a:buChar char="•"/>
            </a:pPr>
            <a:r>
              <a:rPr lang="en-US" b="0" i="0" dirty="0">
                <a:solidFill>
                  <a:srgbClr val="444444"/>
                </a:solidFill>
                <a:effectLst/>
                <a:latin typeface="source_sans_pro_regular"/>
              </a:rPr>
              <a:t>Reports and affidavits from school officials;</a:t>
            </a:r>
          </a:p>
          <a:p>
            <a:pPr algn="l">
              <a:buFont typeface="Arial" panose="020B0604020202020204" pitchFamily="34" charset="0"/>
              <a:buChar char="•"/>
            </a:pPr>
            <a:r>
              <a:rPr lang="en-US" b="0" i="0" dirty="0">
                <a:solidFill>
                  <a:srgbClr val="444444"/>
                </a:solidFill>
                <a:effectLst/>
                <a:latin typeface="source_sans_pro_regular"/>
              </a:rPr>
              <a:t>Affidavits from a member of a religious authority;</a:t>
            </a:r>
          </a:p>
          <a:p>
            <a:pPr algn="l">
              <a:buFont typeface="Arial" panose="020B0604020202020204" pitchFamily="34" charset="0"/>
              <a:buChar char="•"/>
            </a:pPr>
            <a:r>
              <a:rPr lang="en-US" b="0" i="0" dirty="0">
                <a:solidFill>
                  <a:srgbClr val="444444"/>
                </a:solidFill>
                <a:effectLst/>
                <a:latin typeface="source_sans_pro_regular"/>
              </a:rPr>
              <a:t>Reports and affidavits from social workers or other social service agency personnel;</a:t>
            </a:r>
          </a:p>
          <a:p>
            <a:pPr algn="l">
              <a:buFont typeface="Arial" panose="020B0604020202020204" pitchFamily="34" charset="0"/>
              <a:buChar char="•"/>
            </a:pPr>
            <a:r>
              <a:rPr lang="en-US" b="0" i="0" dirty="0">
                <a:solidFill>
                  <a:srgbClr val="444444"/>
                </a:solidFill>
                <a:effectLst/>
                <a:latin typeface="source_sans_pro_regular"/>
              </a:rPr>
              <a:t>Documentation showing the self-petitioner sought safe-haven or services from a domestic violence shelter or other service provider;</a:t>
            </a:r>
          </a:p>
          <a:p>
            <a:pPr algn="l">
              <a:buFont typeface="Arial" panose="020B0604020202020204" pitchFamily="34" charset="0"/>
              <a:buChar char="•"/>
            </a:pPr>
            <a:r>
              <a:rPr lang="en-US" b="0" i="0" dirty="0">
                <a:solidFill>
                  <a:srgbClr val="444444"/>
                </a:solidFill>
                <a:effectLst/>
                <a:latin typeface="source_sans_pro_regular"/>
              </a:rPr>
              <a:t>Protection orders;</a:t>
            </a:r>
          </a:p>
          <a:p>
            <a:pPr algn="l">
              <a:buFont typeface="Arial" panose="020B0604020202020204" pitchFamily="34" charset="0"/>
              <a:buChar char="•"/>
            </a:pPr>
            <a:r>
              <a:rPr lang="en-US" b="0" i="0" dirty="0">
                <a:solidFill>
                  <a:srgbClr val="444444"/>
                </a:solidFill>
                <a:effectLst/>
                <a:latin typeface="source_sans_pro_regular"/>
              </a:rPr>
              <a:t>Photographs of injuries;</a:t>
            </a:r>
          </a:p>
          <a:p>
            <a:pPr algn="l">
              <a:buFont typeface="Arial" panose="020B0604020202020204" pitchFamily="34" charset="0"/>
              <a:buChar char="•"/>
            </a:pPr>
            <a:r>
              <a:rPr lang="en-US" b="0" i="0" dirty="0">
                <a:solidFill>
                  <a:srgbClr val="444444"/>
                </a:solidFill>
                <a:effectLst/>
                <a:latin typeface="source_sans_pro_regular"/>
              </a:rPr>
              <a:t>Psychological evaluations; or</a:t>
            </a:r>
          </a:p>
          <a:p>
            <a:pPr algn="l">
              <a:buFont typeface="Arial" panose="020B0604020202020204" pitchFamily="34" charset="0"/>
              <a:buChar char="•"/>
            </a:pPr>
            <a:r>
              <a:rPr lang="en-US" b="0" i="0" dirty="0">
                <a:solidFill>
                  <a:srgbClr val="444444"/>
                </a:solidFill>
                <a:effectLst/>
                <a:latin typeface="source_sans_pro_regular"/>
              </a:rPr>
              <a:t>Any other credible evidence of battery or extreme cruelty</a:t>
            </a:r>
          </a:p>
          <a:p>
            <a:endParaRPr lang="en-US" dirty="0">
              <a:solidFill>
                <a:srgbClr val="444444"/>
              </a:solidFill>
              <a:latin typeface="source_sans_pro_regular"/>
            </a:endParaRPr>
          </a:p>
          <a:p>
            <a:endParaRPr lang="en-US" dirty="0">
              <a:solidFill>
                <a:srgbClr val="444444"/>
              </a:solidFill>
              <a:latin typeface="source_sans_pro_regular"/>
            </a:endParaRPr>
          </a:p>
          <a:p>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4019243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RESIDENCE WITH THE ABUSIVE RELATIVE</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4247317"/>
          </a:xfrm>
          <a:prstGeom prst="rect">
            <a:avLst/>
          </a:prstGeom>
          <a:noFill/>
        </p:spPr>
        <p:txBody>
          <a:bodyPr wrap="square" rtlCol="0">
            <a:spAutoFit/>
          </a:bodyPr>
          <a:lstStyle/>
          <a:p>
            <a:pPr algn="l"/>
            <a:r>
              <a:rPr lang="en-US" b="0" i="0" dirty="0">
                <a:solidFill>
                  <a:srgbClr val="444444"/>
                </a:solidFill>
                <a:effectLst/>
                <a:latin typeface="source_sans_pro_regular"/>
              </a:rPr>
              <a:t>The self-petitioner must reside or have resided with the abuser in the past to be eligible for the self-petition. USCIS no longer requires the self-petitioner to have resided with the abuser during the qualifying relationship</a:t>
            </a:r>
          </a:p>
          <a:p>
            <a:pPr algn="l"/>
            <a:endParaRPr lang="en-US" dirty="0">
              <a:solidFill>
                <a:srgbClr val="444444"/>
              </a:solidFill>
              <a:latin typeface="source_sans_pro_regular"/>
            </a:endParaRPr>
          </a:p>
          <a:p>
            <a:pPr algn="l"/>
            <a:r>
              <a:rPr lang="en-US" b="0" i="0" dirty="0">
                <a:solidFill>
                  <a:srgbClr val="444444"/>
                </a:solidFill>
                <a:effectLst/>
                <a:latin typeface="source_sans_pro_regular"/>
              </a:rPr>
              <a:t>Self-petitioners must have resided with the abuser at any point prior to filing the self-petition or reside with the abuser when they file the self-petition. </a:t>
            </a:r>
          </a:p>
          <a:p>
            <a:pPr algn="l"/>
            <a:endParaRPr lang="en-US" dirty="0">
              <a:solidFill>
                <a:srgbClr val="444444"/>
              </a:solidFill>
              <a:latin typeface="source_sans_pro_regular"/>
            </a:endParaRPr>
          </a:p>
          <a:p>
            <a:pPr algn="l"/>
            <a:r>
              <a:rPr lang="en-US" b="0" i="0" dirty="0">
                <a:solidFill>
                  <a:srgbClr val="444444"/>
                </a:solidFill>
                <a:effectLst/>
                <a:latin typeface="source_sans_pro_regular"/>
              </a:rPr>
              <a:t>The self-petitioner is not required, however, to have resided with the abuser for any specific length of time, to have resided with the abuser in the United States, or to have resided with the abuser during the qualifying relationship.</a:t>
            </a:r>
          </a:p>
          <a:p>
            <a:pPr algn="l"/>
            <a:endParaRPr lang="en-US" dirty="0">
              <a:solidFill>
                <a:srgbClr val="444444"/>
              </a:solidFill>
              <a:latin typeface="source_sans_pro_regular"/>
            </a:endParaRPr>
          </a:p>
          <a:p>
            <a:pPr algn="l"/>
            <a:r>
              <a:rPr lang="en-US" b="0" i="0" dirty="0">
                <a:solidFill>
                  <a:srgbClr val="444444"/>
                </a:solidFill>
                <a:effectLst/>
                <a:latin typeface="source_sans_pro_regular"/>
              </a:rPr>
              <a:t>There is also no requirement for self-petitioners to be living with the abuser at the time they file the self-petition or, for self-petitioning spouses and parents, when the abuse occurred.</a:t>
            </a:r>
            <a:endParaRPr lang="en-US" dirty="0">
              <a:solidFill>
                <a:srgbClr val="444444"/>
              </a:solidFill>
              <a:latin typeface="source_sans_pro_regular"/>
            </a:endParaRPr>
          </a:p>
          <a:p>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1637390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RESIDENCE WITH THE ABUSIVE RELATIVE</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5355312"/>
          </a:xfrm>
          <a:prstGeom prst="rect">
            <a:avLst/>
          </a:prstGeom>
          <a:noFill/>
        </p:spPr>
        <p:txBody>
          <a:bodyPr wrap="square" rtlCol="0">
            <a:spAutoFit/>
          </a:bodyPr>
          <a:lstStyle/>
          <a:p>
            <a:pPr algn="l"/>
            <a:r>
              <a:rPr lang="en-US" b="0" i="0" dirty="0">
                <a:solidFill>
                  <a:srgbClr val="444444"/>
                </a:solidFill>
                <a:effectLst/>
                <a:latin typeface="source_sans_pro_regular"/>
              </a:rPr>
              <a:t>For self-petitioning children, there is a requirement that they resided with the abuser when the abuse occurred. However, residence for a child may also include any period of visitation.</a:t>
            </a:r>
            <a:r>
              <a:rPr lang="en-US" dirty="0">
                <a:solidFill>
                  <a:srgbClr val="444444"/>
                </a:solidFill>
                <a:latin typeface="source_sans_pro_regular"/>
              </a:rPr>
              <a:t> </a:t>
            </a:r>
            <a:r>
              <a:rPr lang="en-US" b="0" i="0" dirty="0">
                <a:solidFill>
                  <a:srgbClr val="444444"/>
                </a:solidFill>
                <a:effectLst/>
                <a:latin typeface="source_sans_pro_regular"/>
              </a:rPr>
              <a:t>If self-petitioners are in the United States at the time they file the self-petition, the shared residence can have occurred either in or outside the United States.</a:t>
            </a:r>
            <a:endParaRPr lang="en-US" dirty="0">
              <a:solidFill>
                <a:srgbClr val="444444"/>
              </a:solidFill>
              <a:latin typeface="source_sans_pro_regular"/>
            </a:endParaRPr>
          </a:p>
          <a:p>
            <a:pPr algn="l"/>
            <a:r>
              <a:rPr lang="en-US" b="0" i="0" dirty="0">
                <a:solidFill>
                  <a:srgbClr val="444444"/>
                </a:solidFill>
                <a:effectLst/>
                <a:latin typeface="source_sans_pro_regular"/>
              </a:rPr>
              <a:t>Examples of evidence demonstrating shared residence with the abusive U.S. citizen or LPR may include but are not limited to:</a:t>
            </a:r>
          </a:p>
          <a:p>
            <a:pPr algn="l">
              <a:buFont typeface="Arial" panose="020B0604020202020204" pitchFamily="34" charset="0"/>
              <a:buChar char="•"/>
            </a:pPr>
            <a:r>
              <a:rPr lang="en-US" b="0" i="0" dirty="0">
                <a:solidFill>
                  <a:srgbClr val="444444"/>
                </a:solidFill>
                <a:effectLst/>
                <a:latin typeface="source_sans_pro_regular"/>
              </a:rPr>
              <a:t>Leases, deeds, mortgages, or rental agreements listing the self-petitioner and the U.S. citizen or LPR as occupants or owners; Insurance policies listing a common address for the self-petitioner and U.S. citizen or LPR; Utility invoices listing a common address for the self-petitioner and U.S. citizen or LPR;</a:t>
            </a:r>
          </a:p>
          <a:p>
            <a:pPr algn="l">
              <a:buFont typeface="Arial" panose="020B0604020202020204" pitchFamily="34" charset="0"/>
              <a:buChar char="•"/>
            </a:pPr>
            <a:r>
              <a:rPr lang="en-US" b="0" i="0" dirty="0">
                <a:solidFill>
                  <a:srgbClr val="444444"/>
                </a:solidFill>
                <a:effectLst/>
                <a:latin typeface="source_sans_pro_regular"/>
              </a:rPr>
              <a:t>Bank statements or financial documents listing a common address for the self-petitioner and U.S. citizen or LPR; Photocopies of income tax filings listing the self-petitioner and the U.S. citizen or LPR; School records listing the parent and address of record; Medical records or a statement from the self-petitioner’s physician; Affidavits of friends and family who can verify that the self-petitioner and the U.S. citizen or LPR resided together during the marriage; or Any other credible evidence of shared residence. </a:t>
            </a:r>
          </a:p>
          <a:p>
            <a:pPr algn="l"/>
            <a:endParaRPr lang="en-US" b="0" i="0" dirty="0">
              <a:solidFill>
                <a:srgbClr val="444444"/>
              </a:solidFill>
              <a:effectLst/>
              <a:latin typeface="source_sans_pro_regular"/>
            </a:endParaRPr>
          </a:p>
          <a:p>
            <a:pPr algn="l"/>
            <a:endParaRPr lang="en-US" dirty="0">
              <a:solidFill>
                <a:srgbClr val="444444"/>
              </a:solidFill>
              <a:latin typeface="source_sans_pro_regular"/>
            </a:endParaRPr>
          </a:p>
          <a:p>
            <a:pPr algn="l"/>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2703539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 MORAL CHARACTER</a:t>
            </a:r>
          </a:p>
        </p:txBody>
      </p:sp>
      <p:sp>
        <p:nvSpPr>
          <p:cNvPr id="4" name="Rectangle 1">
            <a:extLst>
              <a:ext uri="{FF2B5EF4-FFF2-40B4-BE49-F238E27FC236}">
                <a16:creationId xmlns:a16="http://schemas.microsoft.com/office/drawing/2014/main" id="{64BD96EA-D17C-B76D-67DD-125A6B9F0C78}"/>
              </a:ext>
            </a:extLst>
          </p:cNvPr>
          <p:cNvSpPr>
            <a:spLocks noChangeArrowheads="1"/>
          </p:cNvSpPr>
          <p:nvPr/>
        </p:nvSpPr>
        <p:spPr bwMode="auto">
          <a:xfrm>
            <a:off x="1398377" y="2315260"/>
            <a:ext cx="162342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78ED92B7-AF5A-E246-9918-F413093DC08E}"/>
              </a:ext>
            </a:extLst>
          </p:cNvPr>
          <p:cNvSpPr txBox="1"/>
          <p:nvPr/>
        </p:nvSpPr>
        <p:spPr>
          <a:xfrm>
            <a:off x="914400" y="2453759"/>
            <a:ext cx="9879223" cy="3231654"/>
          </a:xfrm>
          <a:prstGeom prst="rect">
            <a:avLst/>
          </a:prstGeom>
          <a:noFill/>
        </p:spPr>
        <p:txBody>
          <a:bodyPr wrap="square" rtlCol="0">
            <a:spAutoFit/>
          </a:bodyPr>
          <a:lstStyle/>
          <a:p>
            <a:pPr algn="l"/>
            <a:r>
              <a:rPr lang="en-US" b="0" i="0" dirty="0">
                <a:solidFill>
                  <a:srgbClr val="444444"/>
                </a:solidFill>
                <a:effectLst/>
                <a:latin typeface="source_sans_pro_regular"/>
              </a:rPr>
              <a:t>Self-petitioners must demonstrate that they are persons of good moral character in order to be eligible for a VAWA self-petition.</a:t>
            </a:r>
            <a:endParaRPr lang="en-US" b="1" u="sng" baseline="30000" dirty="0">
              <a:solidFill>
                <a:srgbClr val="006699"/>
              </a:solidFill>
              <a:latin typeface="source_sans_pro_regular"/>
            </a:endParaRPr>
          </a:p>
          <a:p>
            <a:pPr algn="l"/>
            <a:endParaRPr lang="en-US" b="1" i="0" u="sng" baseline="30000" dirty="0">
              <a:solidFill>
                <a:srgbClr val="006699"/>
              </a:solidFill>
              <a:effectLst/>
              <a:latin typeface="source_sans_pro_regular"/>
            </a:endParaRPr>
          </a:p>
          <a:p>
            <a:pPr algn="l"/>
            <a:r>
              <a:rPr lang="en-US" b="0" i="0" dirty="0">
                <a:solidFill>
                  <a:srgbClr val="444444"/>
                </a:solidFill>
                <a:effectLst/>
                <a:latin typeface="source_sans_pro_regular"/>
              </a:rPr>
              <a:t>USCIS generally looks at the 3-year period immediately preceding the date the self-petition is filed, and the self-petitioner’s conduct is evaluated on a case-by-case basis taking into account the provisions regarding good moral character in </a:t>
            </a:r>
            <a:r>
              <a:rPr lang="en-US" b="0" i="0" u="sng" dirty="0">
                <a:solidFill>
                  <a:srgbClr val="006699"/>
                </a:solidFill>
                <a:effectLst/>
                <a:latin typeface="source_sans_pro_regular"/>
                <a:hlinkClick r:id="rId3"/>
              </a:rPr>
              <a:t>INA 101(f)</a:t>
            </a:r>
            <a:r>
              <a:rPr lang="en-US" b="0" i="0" dirty="0">
                <a:solidFill>
                  <a:srgbClr val="444444"/>
                </a:solidFill>
                <a:effectLst/>
                <a:latin typeface="source_sans_pro_regular"/>
              </a:rPr>
              <a:t> and the standards of the average citizen in the community.</a:t>
            </a:r>
            <a:endParaRPr lang="en-US" b="1" u="sng" baseline="30000" dirty="0">
              <a:solidFill>
                <a:srgbClr val="006699"/>
              </a:solidFill>
              <a:latin typeface="source_sans_pro_regular"/>
            </a:endParaRPr>
          </a:p>
          <a:p>
            <a:pPr algn="l"/>
            <a:endParaRPr lang="en-US" b="1" i="0" u="sng" baseline="30000" dirty="0">
              <a:solidFill>
                <a:srgbClr val="006699"/>
              </a:solidFill>
              <a:effectLst/>
              <a:latin typeface="source_sans_pro_regular"/>
            </a:endParaRPr>
          </a:p>
          <a:p>
            <a:pPr algn="l"/>
            <a:r>
              <a:rPr lang="en-US" b="0" i="0" dirty="0">
                <a:solidFill>
                  <a:srgbClr val="444444"/>
                </a:solidFill>
                <a:effectLst/>
                <a:latin typeface="source_sans_pro_regular"/>
              </a:rPr>
              <a:t>A self-petitioning child who is under 14 years old is presumed to be a person of good moral character and is not required to submit evidence of good moral character with the self-petition.</a:t>
            </a:r>
          </a:p>
          <a:p>
            <a:pPr algn="l"/>
            <a:endParaRPr lang="en-US" dirty="0">
              <a:solidFill>
                <a:srgbClr val="444444"/>
              </a:solidFill>
              <a:latin typeface="source_sans_pro_regular"/>
            </a:endParaRPr>
          </a:p>
          <a:p>
            <a:pPr algn="l"/>
            <a:endParaRPr lang="en-US" dirty="0">
              <a:solidFill>
                <a:srgbClr val="444444"/>
              </a:solidFill>
              <a:latin typeface="source_sans_pro_regular"/>
            </a:endParaRPr>
          </a:p>
          <a:p>
            <a:endParaRPr lang="es-ES_tradnl" dirty="0"/>
          </a:p>
        </p:txBody>
      </p:sp>
    </p:spTree>
    <p:extLst>
      <p:ext uri="{BB962C8B-B14F-4D97-AF65-F5344CB8AC3E}">
        <p14:creationId xmlns:p14="http://schemas.microsoft.com/office/powerpoint/2010/main" val="84590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Disclaimer	</a:t>
            </a:r>
          </a:p>
        </p:txBody>
      </p:sp>
      <p:sp>
        <p:nvSpPr>
          <p:cNvPr id="3" name="Content Placeholder 2"/>
          <p:cNvSpPr>
            <a:spLocks noGrp="1"/>
          </p:cNvSpPr>
          <p:nvPr>
            <p:ph idx="1"/>
          </p:nvPr>
        </p:nvSpPr>
        <p:spPr/>
        <p:txBody>
          <a:bodyPr/>
          <a:lstStyle/>
          <a:p>
            <a:r>
              <a:rPr lang="en-US" i="1" dirty="0"/>
              <a:t>Please note that this presentation is provided for general informational purposes only. Information presented does </a:t>
            </a:r>
            <a:r>
              <a:rPr lang="en-US" i="1" u="sng" dirty="0"/>
              <a:t>not</a:t>
            </a:r>
            <a:r>
              <a:rPr lang="en-US" i="1" dirty="0"/>
              <a:t> constitute legal advice.  Although we strive to keep our information current, it may not be up-to-date and is subject to change without notice. Attorneys should conduct their own independent research and analyses to ensure current and situation-specific legal assessments; individuals without an attorney should consult with one.</a:t>
            </a:r>
            <a:endParaRPr lang="en-US" dirty="0"/>
          </a:p>
        </p:txBody>
      </p:sp>
    </p:spTree>
    <p:extLst>
      <p:ext uri="{BB962C8B-B14F-4D97-AF65-F5344CB8AC3E}">
        <p14:creationId xmlns:p14="http://schemas.microsoft.com/office/powerpoint/2010/main" val="1132534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238191825"/>
              </p:ext>
            </p:extLst>
          </p:nvPr>
        </p:nvGraphicFramePr>
        <p:xfrm>
          <a:off x="603315" y="339364"/>
          <a:ext cx="11151909" cy="6052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1079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18274" y="555674"/>
            <a:ext cx="4355451" cy="893472"/>
          </a:xfrm>
        </p:spPr>
        <p:style>
          <a:lnRef idx="2">
            <a:schemeClr val="accent1"/>
          </a:lnRef>
          <a:fillRef idx="1">
            <a:schemeClr val="lt1"/>
          </a:fillRef>
          <a:effectRef idx="0">
            <a:schemeClr val="accent1"/>
          </a:effectRef>
          <a:fontRef idx="minor">
            <a:schemeClr val="dk1"/>
          </a:fontRef>
        </p:style>
        <p:txBody>
          <a:bodyPr>
            <a:normAutofit/>
          </a:bodyPr>
          <a:lstStyle/>
          <a:p>
            <a:r>
              <a:rPr lang="en-US" sz="1800" dirty="0"/>
              <a:t>Possible evidence</a:t>
            </a:r>
          </a:p>
          <a:p>
            <a:endParaRPr lang="en-US" sz="1800" dirty="0"/>
          </a:p>
        </p:txBody>
      </p:sp>
      <p:sp>
        <p:nvSpPr>
          <p:cNvPr id="3" name="Content Placeholder 2"/>
          <p:cNvSpPr>
            <a:spLocks noGrp="1"/>
          </p:cNvSpPr>
          <p:nvPr>
            <p:ph sz="half" idx="2"/>
          </p:nvPr>
        </p:nvSpPr>
        <p:spPr>
          <a:xfrm>
            <a:off x="1583435" y="1593669"/>
            <a:ext cx="4355451" cy="4844837"/>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a:t>Passports (OR ID DOC) and Passport Style Photos</a:t>
            </a:r>
          </a:p>
          <a:p>
            <a:r>
              <a:rPr lang="en-US" dirty="0"/>
              <a:t>All Marriage Certificates (with translation)</a:t>
            </a:r>
          </a:p>
          <a:p>
            <a:r>
              <a:rPr lang="en-US" dirty="0"/>
              <a:t>Birth Certificates (with translation)</a:t>
            </a:r>
          </a:p>
          <a:p>
            <a:r>
              <a:rPr lang="en-US" dirty="0"/>
              <a:t>Proof of U.S. Citizenship or LPR Status of the Abuser (A number if known)</a:t>
            </a:r>
          </a:p>
          <a:p>
            <a:r>
              <a:rPr lang="en-US" dirty="0"/>
              <a:t>I-797C Notice of Action for I-130, if any</a:t>
            </a:r>
          </a:p>
          <a:p>
            <a:r>
              <a:rPr lang="en-US" dirty="0"/>
              <a:t>Divorce Decrees (or evidence of marriage dissolution for all marriages)</a:t>
            </a:r>
          </a:p>
          <a:p>
            <a:r>
              <a:rPr lang="en-US" dirty="0"/>
              <a:t>Photos of Wedding</a:t>
            </a:r>
          </a:p>
          <a:p>
            <a:r>
              <a:rPr lang="en-US" dirty="0"/>
              <a:t>Driver License with their address</a:t>
            </a:r>
          </a:p>
          <a:p>
            <a:r>
              <a:rPr lang="en-US" dirty="0"/>
              <a:t>Utility bills with their address</a:t>
            </a:r>
          </a:p>
          <a:p>
            <a:r>
              <a:rPr lang="en-US" dirty="0"/>
              <a:t>Evidence of Common Law Marriage</a:t>
            </a:r>
          </a:p>
          <a:p>
            <a:r>
              <a:rPr lang="en-US" dirty="0"/>
              <a:t>Birth Certificates of children in common</a:t>
            </a:r>
          </a:p>
          <a:p>
            <a:r>
              <a:rPr lang="en-US" dirty="0"/>
              <a:t>Any other evidence of marriage or parent child relationship.</a:t>
            </a:r>
          </a:p>
        </p:txBody>
      </p:sp>
      <p:sp>
        <p:nvSpPr>
          <p:cNvPr id="4" name="Content Placeholder 3"/>
          <p:cNvSpPr>
            <a:spLocks noGrp="1"/>
          </p:cNvSpPr>
          <p:nvPr>
            <p:ph sz="quarter" idx="4"/>
          </p:nvPr>
        </p:nvSpPr>
        <p:spPr>
          <a:xfrm>
            <a:off x="6338315" y="1593669"/>
            <a:ext cx="4338353" cy="4844837"/>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r>
              <a:rPr lang="en-US" dirty="0"/>
              <a:t>Medical records of injuries, or related to battery or extreme cruelty</a:t>
            </a:r>
          </a:p>
          <a:p>
            <a:r>
              <a:rPr lang="en-US" dirty="0"/>
              <a:t>Photos of injuries</a:t>
            </a:r>
          </a:p>
          <a:p>
            <a:r>
              <a:rPr lang="en-US" dirty="0"/>
              <a:t>Text messages, emails, letters showing abuse</a:t>
            </a:r>
          </a:p>
          <a:p>
            <a:r>
              <a:rPr lang="en-US" dirty="0"/>
              <a:t>Police reports</a:t>
            </a:r>
          </a:p>
          <a:p>
            <a:r>
              <a:rPr lang="en-US" dirty="0"/>
              <a:t>Restraining Orders</a:t>
            </a:r>
          </a:p>
          <a:p>
            <a:r>
              <a:rPr lang="en-US" dirty="0"/>
              <a:t>Psychological Evaluations</a:t>
            </a:r>
          </a:p>
          <a:p>
            <a:r>
              <a:rPr lang="en-US" dirty="0"/>
              <a:t>Declaration</a:t>
            </a:r>
          </a:p>
          <a:p>
            <a:r>
              <a:rPr lang="en-US" dirty="0"/>
              <a:t>Letters of Support from schools, religious organizations, family, friends, employer</a:t>
            </a:r>
          </a:p>
          <a:p>
            <a:pPr lvl="1"/>
            <a:r>
              <a:rPr lang="en-US" dirty="0"/>
              <a:t>(working without EAD is not not a problem)</a:t>
            </a:r>
          </a:p>
          <a:p>
            <a:r>
              <a:rPr lang="en-US" dirty="0"/>
              <a:t>Tax returns or Medical for Fee Waiver</a:t>
            </a:r>
          </a:p>
          <a:p>
            <a:r>
              <a:rPr lang="en-US" dirty="0"/>
              <a:t>Any charitable work</a:t>
            </a:r>
          </a:p>
          <a:p>
            <a:r>
              <a:rPr lang="en-US" dirty="0"/>
              <a:t>Education, learning English</a:t>
            </a:r>
          </a:p>
          <a:p>
            <a:r>
              <a:rPr lang="en-US" dirty="0"/>
              <a:t>Criminal Records, if any</a:t>
            </a:r>
          </a:p>
          <a:p>
            <a:r>
              <a:rPr lang="en-US" dirty="0"/>
              <a:t>Expungements/Certificate of Completion</a:t>
            </a:r>
          </a:p>
          <a:p>
            <a:r>
              <a:rPr lang="en-US" dirty="0"/>
              <a:t>Any other credible evidence</a:t>
            </a:r>
          </a:p>
          <a:p>
            <a:pPr marL="0" indent="0">
              <a:buNone/>
            </a:pPr>
            <a:endParaRPr lang="en-US" dirty="0"/>
          </a:p>
        </p:txBody>
      </p:sp>
    </p:spTree>
    <p:extLst>
      <p:ext uri="{BB962C8B-B14F-4D97-AF65-F5344CB8AC3E}">
        <p14:creationId xmlns:p14="http://schemas.microsoft.com/office/powerpoint/2010/main" val="10427692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pic>
        <p:nvPicPr>
          <p:cNvPr id="4" name="Picture 3"/>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normAutofit/>
          </a:bodyPr>
          <a:lstStyle/>
          <a:p>
            <a:pPr algn="ctr"/>
            <a:r>
              <a:rPr lang="en-US" dirty="0"/>
              <a:t>Questions?</a:t>
            </a:r>
          </a:p>
        </p:txBody>
      </p:sp>
    </p:spTree>
    <p:extLst>
      <p:ext uri="{BB962C8B-B14F-4D97-AF65-F5344CB8AC3E}">
        <p14:creationId xmlns:p14="http://schemas.microsoft.com/office/powerpoint/2010/main" val="38023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6" y="983742"/>
            <a:ext cx="7729728" cy="1188720"/>
          </a:xfrm>
        </p:spPr>
        <p:txBody>
          <a:bodyPr>
            <a:normAutofit/>
          </a:bodyPr>
          <a:lstStyle/>
          <a:p>
            <a:r>
              <a:rPr lang="en-US" dirty="0"/>
              <a:t>INTRODUCTION</a:t>
            </a:r>
          </a:p>
        </p:txBody>
      </p:sp>
      <p:sp>
        <p:nvSpPr>
          <p:cNvPr id="3" name="TextBox 2">
            <a:extLst>
              <a:ext uri="{FF2B5EF4-FFF2-40B4-BE49-F238E27FC236}">
                <a16:creationId xmlns:a16="http://schemas.microsoft.com/office/drawing/2014/main" id="{1A69793C-DA24-32B6-C587-30FDA5B3ACF7}"/>
              </a:ext>
            </a:extLst>
          </p:cNvPr>
          <p:cNvSpPr txBox="1"/>
          <p:nvPr/>
        </p:nvSpPr>
        <p:spPr>
          <a:xfrm>
            <a:off x="640412" y="2172462"/>
            <a:ext cx="10911175" cy="3970318"/>
          </a:xfrm>
          <a:prstGeom prst="rect">
            <a:avLst/>
          </a:prstGeom>
          <a:noFill/>
        </p:spPr>
        <p:txBody>
          <a:bodyPr wrap="square" rtlCol="0">
            <a:spAutoFit/>
          </a:bodyPr>
          <a:lstStyle/>
          <a:p>
            <a:endParaRPr lang="en-US" dirty="0"/>
          </a:p>
          <a:p>
            <a:r>
              <a:rPr lang="en-US" dirty="0">
                <a:effectLst/>
              </a:rPr>
              <a:t>Violence against women is a pervasive problem in our society, and it's an issue that affects every community. </a:t>
            </a:r>
          </a:p>
          <a:p>
            <a:endParaRPr lang="en-US" dirty="0">
              <a:effectLst/>
            </a:endParaRPr>
          </a:p>
          <a:p>
            <a:r>
              <a:rPr lang="en-US" dirty="0"/>
              <a:t>I</a:t>
            </a:r>
            <a:r>
              <a:rPr lang="en-US" dirty="0">
                <a:effectLst/>
              </a:rPr>
              <a:t>mmigrant women are sometimes particularly vulnerable because of their immigration status and lack of resources.</a:t>
            </a:r>
          </a:p>
          <a:p>
            <a:endParaRPr lang="en-US" dirty="0"/>
          </a:p>
          <a:p>
            <a:r>
              <a:rPr lang="en-US" dirty="0">
                <a:effectLst/>
              </a:rPr>
              <a:t>The Violence Against Women Act of 1994 (VAWA) amended the nation’s immigration laws and included a broad range of criminal, civil, and health-related provisions.</a:t>
            </a:r>
            <a:r>
              <a:rPr lang="en-US" baseline="30000" dirty="0"/>
              <a:t>1</a:t>
            </a:r>
            <a:endParaRPr lang="en-US" dirty="0">
              <a:effectLst/>
            </a:endParaRPr>
          </a:p>
          <a:p>
            <a:endParaRPr lang="en-US" dirty="0">
              <a:effectLst/>
            </a:endParaRPr>
          </a:p>
          <a:p>
            <a:r>
              <a:rPr lang="en-US" dirty="0">
                <a:effectLst/>
              </a:rPr>
              <a:t>VAWA provides crucial protections for immigrant women who have been victims of domestic violence.</a:t>
            </a:r>
          </a:p>
          <a:p>
            <a:endParaRPr lang="en-US" dirty="0">
              <a:effectLst/>
            </a:endParaRPr>
          </a:p>
          <a:p>
            <a:r>
              <a:rPr lang="en-US" dirty="0">
                <a:effectLst/>
              </a:rPr>
              <a:t>These protections include:</a:t>
            </a:r>
          </a:p>
          <a:p>
            <a:pPr marL="285750" indent="-285750">
              <a:buFont typeface="Arial" panose="020B0604020202020204" pitchFamily="34" charset="0"/>
              <a:buChar char="•"/>
            </a:pPr>
            <a:r>
              <a:rPr lang="en-US" dirty="0"/>
              <a:t>T</a:t>
            </a:r>
            <a:r>
              <a:rPr lang="en-US" dirty="0">
                <a:effectLst/>
              </a:rPr>
              <a:t>he ability to self-petition for immigration status, </a:t>
            </a:r>
          </a:p>
          <a:p>
            <a:pPr marL="285750" indent="-285750">
              <a:buFont typeface="Arial" panose="020B0604020202020204" pitchFamily="34" charset="0"/>
              <a:buChar char="•"/>
            </a:pPr>
            <a:r>
              <a:rPr lang="en-US" dirty="0"/>
              <a:t>A</a:t>
            </a:r>
            <a:r>
              <a:rPr lang="en-US" dirty="0">
                <a:effectLst/>
              </a:rPr>
              <a:t>ccess to certain public benefits, </a:t>
            </a:r>
          </a:p>
          <a:p>
            <a:pPr marL="285750" indent="-285750">
              <a:buFont typeface="Arial" panose="020B0604020202020204" pitchFamily="34" charset="0"/>
              <a:buChar char="•"/>
            </a:pPr>
            <a:r>
              <a:rPr lang="en-US" dirty="0">
                <a:effectLst/>
              </a:rPr>
              <a:t>and protection from deportation. </a:t>
            </a:r>
            <a:endParaRPr lang="en-US" dirty="0"/>
          </a:p>
        </p:txBody>
      </p:sp>
      <p:sp>
        <p:nvSpPr>
          <p:cNvPr id="5" name="Footer Placeholder 4">
            <a:extLst>
              <a:ext uri="{FF2B5EF4-FFF2-40B4-BE49-F238E27FC236}">
                <a16:creationId xmlns:a16="http://schemas.microsoft.com/office/drawing/2014/main" id="{D2E1708D-C577-6CFE-CAF2-711D64556A2A}"/>
              </a:ext>
            </a:extLst>
          </p:cNvPr>
          <p:cNvSpPr>
            <a:spLocks noGrp="1"/>
          </p:cNvSpPr>
          <p:nvPr>
            <p:ph type="ftr" sz="quarter" idx="11"/>
          </p:nvPr>
        </p:nvSpPr>
        <p:spPr>
          <a:xfrm>
            <a:off x="640412" y="6142780"/>
            <a:ext cx="5901189" cy="320040"/>
          </a:xfrm>
        </p:spPr>
        <p:txBody>
          <a:bodyPr/>
          <a:lstStyle/>
          <a:p>
            <a:r>
              <a:rPr lang="en-US" b="0" i="0" dirty="0">
                <a:solidFill>
                  <a:srgbClr val="444444"/>
                </a:solidFill>
                <a:effectLst/>
                <a:latin typeface="source_sans_pro_regular"/>
              </a:rPr>
              <a:t>1. See Title IV of the Violent Crime Control and Law Enforcement Act of 1994, </a:t>
            </a:r>
            <a:r>
              <a:rPr lang="en-US" b="0" i="0" u="sng" dirty="0">
                <a:solidFill>
                  <a:srgbClr val="006699"/>
                </a:solidFill>
                <a:effectLst/>
                <a:latin typeface="source_sans_pro_regular"/>
                <a:hlinkClick r:id="rId3"/>
              </a:rPr>
              <a:t>Pub. L. 103-322 (PDF)</a:t>
            </a:r>
            <a:r>
              <a:rPr lang="en-US" b="0" i="0" dirty="0">
                <a:solidFill>
                  <a:srgbClr val="444444"/>
                </a:solidFill>
                <a:effectLst/>
                <a:latin typeface="source_sans_pro_regular"/>
              </a:rPr>
              <a:t>, 108 Stat. 1796, 1902 (September 13, 1994)</a:t>
            </a:r>
            <a:endParaRPr lang="en-US" dirty="0"/>
          </a:p>
        </p:txBody>
      </p:sp>
    </p:spTree>
    <p:extLst>
      <p:ext uri="{BB962C8B-B14F-4D97-AF65-F5344CB8AC3E}">
        <p14:creationId xmlns:p14="http://schemas.microsoft.com/office/powerpoint/2010/main" val="1618568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1136" y="983742"/>
            <a:ext cx="7729728" cy="1188720"/>
          </a:xfrm>
        </p:spPr>
        <p:txBody>
          <a:bodyPr>
            <a:normAutofit/>
          </a:bodyPr>
          <a:lstStyle/>
          <a:p>
            <a:r>
              <a:rPr lang="en-US" dirty="0"/>
              <a:t>WHO QUALIFIES FOR VAWA IMMIGRATION BENEFITS</a:t>
            </a:r>
          </a:p>
        </p:txBody>
      </p:sp>
      <p:sp>
        <p:nvSpPr>
          <p:cNvPr id="3" name="TextBox 2">
            <a:extLst>
              <a:ext uri="{FF2B5EF4-FFF2-40B4-BE49-F238E27FC236}">
                <a16:creationId xmlns:a16="http://schemas.microsoft.com/office/drawing/2014/main" id="{1A69793C-DA24-32B6-C587-30FDA5B3ACF7}"/>
              </a:ext>
            </a:extLst>
          </p:cNvPr>
          <p:cNvSpPr txBox="1"/>
          <p:nvPr/>
        </p:nvSpPr>
        <p:spPr>
          <a:xfrm>
            <a:off x="640412" y="2172462"/>
            <a:ext cx="5196175" cy="5509200"/>
          </a:xfrm>
          <a:prstGeom prst="rect">
            <a:avLst/>
          </a:prstGeom>
          <a:noFill/>
        </p:spPr>
        <p:txBody>
          <a:bodyPr wrap="square" rtlCol="0">
            <a:spAutoFit/>
          </a:bodyPr>
          <a:lstStyle/>
          <a:p>
            <a:pPr marL="285750" indent="-285750">
              <a:buFont typeface="Arial" panose="020B0604020202020204" pitchFamily="34" charset="0"/>
              <a:buChar char="•"/>
            </a:pPr>
            <a:r>
              <a:rPr lang="en-US" sz="1600" b="0" i="0" dirty="0">
                <a:solidFill>
                  <a:srgbClr val="444444"/>
                </a:solidFill>
                <a:effectLst/>
                <a:latin typeface="source_sans_pro_regular"/>
              </a:rPr>
              <a:t>Family members of abusive U.S. citizens and lawful permanent residents (LPRs) are granted the ability to self-petition for immigrant classification without the abuser’s knowledge, consent, or participation in the immigration process. </a:t>
            </a:r>
          </a:p>
          <a:p>
            <a:endParaRPr lang="en-US" sz="1600" dirty="0">
              <a:solidFill>
                <a:srgbClr val="444444"/>
              </a:solidFill>
              <a:latin typeface="source_sans_pro_regular"/>
            </a:endParaRPr>
          </a:p>
          <a:p>
            <a:pPr marL="285750" indent="-285750">
              <a:buFont typeface="Arial" panose="020B0604020202020204" pitchFamily="34" charset="0"/>
              <a:buChar char="•"/>
            </a:pPr>
            <a:r>
              <a:rPr lang="en-US" sz="1600" b="0" i="0" dirty="0">
                <a:solidFill>
                  <a:srgbClr val="444444"/>
                </a:solidFill>
                <a:effectLst/>
                <a:latin typeface="source_sans_pro_regular"/>
              </a:rPr>
              <a:t>This allows victims to seek both safety and independence from their abuser.</a:t>
            </a: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r>
              <a:rPr lang="en-US" sz="1600" b="0" i="0" dirty="0">
                <a:solidFill>
                  <a:srgbClr val="444444"/>
                </a:solidFill>
                <a:effectLst/>
                <a:latin typeface="source_sans_pro_regular"/>
              </a:rPr>
              <a:t>A noncitizen filing the self-petition is generally known as a VAWA self-petitioner.</a:t>
            </a: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r>
              <a:rPr lang="en-US" sz="1600" b="0" i="0" dirty="0">
                <a:solidFill>
                  <a:srgbClr val="444444"/>
                </a:solidFill>
                <a:effectLst/>
                <a:latin typeface="source_sans_pro_regular"/>
              </a:rPr>
              <a:t>If USCIS approves the self-petition, VAWA self-petitioners may then seek an immigrant visa from outside the United States or apply for adjustment of status inside the United States.</a:t>
            </a:r>
            <a:endParaRPr lang="en-US" sz="1600" dirty="0">
              <a:solidFill>
                <a:srgbClr val="444444"/>
              </a:solidFill>
              <a:latin typeface="source_sans_pro_regular"/>
            </a:endParaRP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endParaRPr lang="en-US" sz="1600" dirty="0">
              <a:solidFill>
                <a:srgbClr val="444444"/>
              </a:solidFill>
              <a:latin typeface="source_sans_pro_regular"/>
            </a:endParaRPr>
          </a:p>
          <a:p>
            <a:pPr marL="285750" indent="-285750">
              <a:buFont typeface="Arial" panose="020B0604020202020204" pitchFamily="34" charset="0"/>
              <a:buChar char="•"/>
            </a:pPr>
            <a:endParaRPr lang="en-US" sz="1600" dirty="0"/>
          </a:p>
        </p:txBody>
      </p:sp>
      <p:sp>
        <p:nvSpPr>
          <p:cNvPr id="5" name="Footer Placeholder 4">
            <a:extLst>
              <a:ext uri="{FF2B5EF4-FFF2-40B4-BE49-F238E27FC236}">
                <a16:creationId xmlns:a16="http://schemas.microsoft.com/office/drawing/2014/main" id="{D2E1708D-C577-6CFE-CAF2-711D64556A2A}"/>
              </a:ext>
            </a:extLst>
          </p:cNvPr>
          <p:cNvSpPr>
            <a:spLocks noGrp="1"/>
          </p:cNvSpPr>
          <p:nvPr>
            <p:ph type="ftr" sz="quarter" idx="11"/>
          </p:nvPr>
        </p:nvSpPr>
        <p:spPr>
          <a:xfrm>
            <a:off x="640412" y="6142780"/>
            <a:ext cx="5901189" cy="320040"/>
          </a:xfrm>
        </p:spPr>
        <p:txBody>
          <a:bodyPr/>
          <a:lstStyle/>
          <a:p>
            <a:r>
              <a:rPr lang="en-US" b="0" i="0" dirty="0">
                <a:solidFill>
                  <a:srgbClr val="444444"/>
                </a:solidFill>
                <a:effectLst/>
                <a:latin typeface="source_sans_pro_regular"/>
              </a:rPr>
              <a:t>1. See Title IV of the Violent Crime Control and Law Enforcement Act of 1994, </a:t>
            </a:r>
            <a:r>
              <a:rPr lang="en-US" b="0" i="0" u="sng" dirty="0">
                <a:solidFill>
                  <a:srgbClr val="006699"/>
                </a:solidFill>
                <a:effectLst/>
                <a:latin typeface="source_sans_pro_regular"/>
                <a:hlinkClick r:id="rId3"/>
              </a:rPr>
              <a:t>Pub. L. 103-322 (PDF)</a:t>
            </a:r>
            <a:r>
              <a:rPr lang="en-US" b="0" i="0" dirty="0">
                <a:solidFill>
                  <a:srgbClr val="444444"/>
                </a:solidFill>
                <a:effectLst/>
                <a:latin typeface="source_sans_pro_regular"/>
              </a:rPr>
              <a:t>, 108 Stat. 1796, 1902 (September 13, 1994)</a:t>
            </a:r>
            <a:endParaRPr lang="en-US" dirty="0"/>
          </a:p>
        </p:txBody>
      </p:sp>
      <p:pic>
        <p:nvPicPr>
          <p:cNvPr id="2050" name="Picture 2" descr="VAWA Green Card | Immigration Lawyer Chicago | Cipolla Law Group">
            <a:extLst>
              <a:ext uri="{FF2B5EF4-FFF2-40B4-BE49-F238E27FC236}">
                <a16:creationId xmlns:a16="http://schemas.microsoft.com/office/drawing/2014/main" id="{7582C78A-87CC-3212-0F73-9733D0D60B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586" y="2430417"/>
            <a:ext cx="5964827" cy="2651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350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IMPORTANT FORMS AND REQUESTS</a:t>
            </a:r>
          </a:p>
        </p:txBody>
      </p:sp>
      <p:graphicFrame>
        <p:nvGraphicFramePr>
          <p:cNvPr id="2" name="Diagram 1"/>
          <p:cNvGraphicFramePr/>
          <p:nvPr>
            <p:extLst>
              <p:ext uri="{D42A27DB-BD31-4B8C-83A1-F6EECF244321}">
                <p14:modId xmlns:p14="http://schemas.microsoft.com/office/powerpoint/2010/main" val="3599174852"/>
              </p:ext>
            </p:extLst>
          </p:nvPr>
        </p:nvGraphicFramePr>
        <p:xfrm>
          <a:off x="216816" y="2200546"/>
          <a:ext cx="11745798" cy="44170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3175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73836" y="783717"/>
            <a:ext cx="4493514" cy="1188720"/>
          </a:xfrm>
        </p:spPr>
        <p:txBody>
          <a:bodyPr/>
          <a:lstStyle/>
          <a:p>
            <a:r>
              <a:rPr lang="en-US" dirty="0"/>
              <a:t>common sources of LAW</a:t>
            </a:r>
          </a:p>
        </p:txBody>
      </p:sp>
      <p:graphicFrame>
        <p:nvGraphicFramePr>
          <p:cNvPr id="6" name="Diagram 5"/>
          <p:cNvGraphicFramePr/>
          <p:nvPr>
            <p:extLst>
              <p:ext uri="{D42A27DB-BD31-4B8C-83A1-F6EECF244321}">
                <p14:modId xmlns:p14="http://schemas.microsoft.com/office/powerpoint/2010/main" val="2685650690"/>
              </p:ext>
            </p:extLst>
          </p:nvPr>
        </p:nvGraphicFramePr>
        <p:xfrm>
          <a:off x="5705476" y="783716"/>
          <a:ext cx="6391274" cy="5636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Green Cards for VAWA Self-Petitioners | Austin Immigration Attorney">
            <a:extLst>
              <a:ext uri="{FF2B5EF4-FFF2-40B4-BE49-F238E27FC236}">
                <a16:creationId xmlns:a16="http://schemas.microsoft.com/office/drawing/2014/main" id="{4C167DA4-62F2-E8C6-DC55-5C61B6FB65C9}"/>
              </a:ext>
            </a:extLst>
          </p:cNvPr>
          <p:cNvPicPr>
            <a:picLocks noGrp="1" noChangeAspect="1" noChangeArrowheads="1"/>
          </p:cNvPicPr>
          <p:nvPr>
            <p:ph sz="half" idx="1"/>
          </p:nvPr>
        </p:nvPicPr>
        <p:blipFill>
          <a:blip r:embed="rId8">
            <a:extLst>
              <a:ext uri="{28A0092B-C50C-407E-A947-70E740481C1C}">
                <a14:useLocalDpi xmlns:a14="http://schemas.microsoft.com/office/drawing/2010/main" val="0"/>
              </a:ext>
            </a:extLst>
          </a:blip>
          <a:srcRect/>
          <a:stretch>
            <a:fillRect/>
          </a:stretch>
        </p:blipFill>
        <p:spPr bwMode="auto">
          <a:xfrm>
            <a:off x="1084611" y="2308796"/>
            <a:ext cx="4271963" cy="37654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972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31135" y="352425"/>
            <a:ext cx="7729728" cy="431346"/>
          </a:xfrm>
        </p:spPr>
        <p:txBody>
          <a:bodyPr>
            <a:normAutofit fontScale="90000"/>
          </a:bodyPr>
          <a:lstStyle/>
          <a:p>
            <a:pPr lvl="0"/>
            <a:r>
              <a:rPr lang="en-US" dirty="0"/>
              <a:t>THE LAW</a:t>
            </a:r>
          </a:p>
        </p:txBody>
      </p:sp>
      <p:graphicFrame>
        <p:nvGraphicFramePr>
          <p:cNvPr id="3" name="Diagram 2"/>
          <p:cNvGraphicFramePr/>
          <p:nvPr>
            <p:extLst>
              <p:ext uri="{D42A27DB-BD31-4B8C-83A1-F6EECF244321}">
                <p14:modId xmlns:p14="http://schemas.microsoft.com/office/powerpoint/2010/main" val="1609759597"/>
              </p:ext>
            </p:extLst>
          </p:nvPr>
        </p:nvGraphicFramePr>
        <p:xfrm>
          <a:off x="1180147" y="783772"/>
          <a:ext cx="9648825" cy="561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401514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alpha val="49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VAWA ELIGIBILITY</a:t>
            </a:r>
          </a:p>
        </p:txBody>
      </p:sp>
      <p:graphicFrame>
        <p:nvGraphicFramePr>
          <p:cNvPr id="7" name="Diagram 6"/>
          <p:cNvGraphicFramePr/>
          <p:nvPr>
            <p:extLst>
              <p:ext uri="{D42A27DB-BD31-4B8C-83A1-F6EECF244321}">
                <p14:modId xmlns:p14="http://schemas.microsoft.com/office/powerpoint/2010/main" val="2603806393"/>
              </p:ext>
            </p:extLst>
          </p:nvPr>
        </p:nvGraphicFramePr>
        <p:xfrm>
          <a:off x="76200" y="2447924"/>
          <a:ext cx="12115800" cy="44100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481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QUALIFYING RELATIONSHIP</a:t>
            </a:r>
          </a:p>
        </p:txBody>
      </p:sp>
      <p:sp>
        <p:nvSpPr>
          <p:cNvPr id="3" name="TextBox 2">
            <a:extLst>
              <a:ext uri="{FF2B5EF4-FFF2-40B4-BE49-F238E27FC236}">
                <a16:creationId xmlns:a16="http://schemas.microsoft.com/office/drawing/2014/main" id="{5C63E239-653B-DCE7-69D5-A2B766E98310}"/>
              </a:ext>
            </a:extLst>
          </p:cNvPr>
          <p:cNvSpPr txBox="1"/>
          <p:nvPr/>
        </p:nvSpPr>
        <p:spPr>
          <a:xfrm>
            <a:off x="900958" y="2389445"/>
            <a:ext cx="10390083" cy="2308324"/>
          </a:xfrm>
          <a:prstGeom prst="rect">
            <a:avLst/>
          </a:prstGeom>
          <a:noFill/>
        </p:spPr>
        <p:txBody>
          <a:bodyPr wrap="square" rtlCol="0">
            <a:spAutoFit/>
          </a:bodyPr>
          <a:lstStyle/>
          <a:p>
            <a:pPr algn="l">
              <a:buFont typeface="Arial" panose="020B0604020202020204" pitchFamily="34" charset="0"/>
              <a:buChar char="•"/>
            </a:pPr>
            <a:r>
              <a:rPr lang="en-US" b="0" i="0" dirty="0">
                <a:solidFill>
                  <a:srgbClr val="444444"/>
                </a:solidFill>
                <a:effectLst/>
                <a:latin typeface="source_sans_pro_regular"/>
              </a:rPr>
              <a:t>An abused spouse (or intended spouse) of a U.S. citizen or LPR or a spouse of a U.S. citizen or LPR whose child was abused by the U.S. citizen or LPR (self-petitioning spouse);</a:t>
            </a:r>
          </a:p>
          <a:p>
            <a:pPr algn="l">
              <a:buFont typeface="Arial" panose="020B0604020202020204" pitchFamily="34" charset="0"/>
              <a:buChar char="•"/>
            </a:pPr>
            <a:r>
              <a:rPr lang="en-US" b="0" i="0" dirty="0">
                <a:solidFill>
                  <a:srgbClr val="444444"/>
                </a:solidFill>
                <a:effectLst/>
                <a:latin typeface="source_sans_pro_regular"/>
              </a:rPr>
              <a:t>An abused child (stepchild, adopted child) of a U.S. citizen or LPR (self-petitioning child); or</a:t>
            </a:r>
          </a:p>
          <a:p>
            <a:pPr algn="l">
              <a:buFont typeface="Arial" panose="020B0604020202020204" pitchFamily="34" charset="0"/>
              <a:buChar char="•"/>
            </a:pPr>
            <a:r>
              <a:rPr lang="en-US" b="0" i="0" dirty="0">
                <a:solidFill>
                  <a:srgbClr val="444444"/>
                </a:solidFill>
                <a:effectLst/>
                <a:latin typeface="source_sans_pro_regular"/>
              </a:rPr>
              <a:t>An abused parent (ste</a:t>
            </a:r>
            <a:r>
              <a:rPr lang="en-US" dirty="0">
                <a:solidFill>
                  <a:srgbClr val="444444"/>
                </a:solidFill>
                <a:latin typeface="source_sans_pro_regular"/>
              </a:rPr>
              <a:t>p</a:t>
            </a:r>
            <a:r>
              <a:rPr lang="en-US" b="0" i="0" dirty="0">
                <a:solidFill>
                  <a:srgbClr val="444444"/>
                </a:solidFill>
                <a:effectLst/>
                <a:latin typeface="source_sans_pro_regular"/>
              </a:rPr>
              <a:t>parent, adoptive parent),  of a U.S. citizen son or daughter 21 years of age or older (self-petitioning parent).</a:t>
            </a:r>
          </a:p>
          <a:p>
            <a:pPr algn="l"/>
            <a:endParaRPr lang="en-US" b="0" i="0" dirty="0">
              <a:solidFill>
                <a:srgbClr val="444444"/>
              </a:solidFill>
              <a:effectLst/>
              <a:latin typeface="source_sans_pro_regular"/>
            </a:endParaRPr>
          </a:p>
          <a:p>
            <a:br>
              <a:rPr lang="en-US" dirty="0"/>
            </a:br>
            <a:endParaRPr lang="es-ES_tradnl" dirty="0"/>
          </a:p>
        </p:txBody>
      </p:sp>
      <p:sp>
        <p:nvSpPr>
          <p:cNvPr id="4" name="TextBox 3">
            <a:extLst>
              <a:ext uri="{FF2B5EF4-FFF2-40B4-BE49-F238E27FC236}">
                <a16:creationId xmlns:a16="http://schemas.microsoft.com/office/drawing/2014/main" id="{BDF36B55-4C1A-24AA-621F-2630929FB3E8}"/>
              </a:ext>
            </a:extLst>
          </p:cNvPr>
          <p:cNvSpPr txBox="1"/>
          <p:nvPr/>
        </p:nvSpPr>
        <p:spPr>
          <a:xfrm>
            <a:off x="988542" y="3571103"/>
            <a:ext cx="9947188" cy="4062651"/>
          </a:xfrm>
          <a:prstGeom prst="rect">
            <a:avLst/>
          </a:prstGeom>
          <a:noFill/>
        </p:spPr>
        <p:txBody>
          <a:bodyPr wrap="square" rtlCol="0">
            <a:spAutoFit/>
          </a:bodyPr>
          <a:lstStyle/>
          <a:p>
            <a:pPr algn="ctr"/>
            <a:r>
              <a:rPr lang="es-ES_tradnl" dirty="0"/>
              <a:t>ABUSER’S U.S. CITIZENSHIP OR LPR STATUS</a:t>
            </a:r>
          </a:p>
          <a:p>
            <a:pPr algn="ctr"/>
            <a:r>
              <a:rPr lang="en-US" b="0" i="0" dirty="0">
                <a:solidFill>
                  <a:srgbClr val="444444"/>
                </a:solidFill>
                <a:effectLst/>
                <a:latin typeface="source_sans_pro_regular"/>
              </a:rPr>
              <a:t>The self-petitioner’s abusive qualifying family member must </a:t>
            </a:r>
            <a:r>
              <a:rPr lang="en-US" b="0" i="0" u="sng" dirty="0">
                <a:solidFill>
                  <a:srgbClr val="444444"/>
                </a:solidFill>
                <a:effectLst/>
                <a:latin typeface="source_sans_pro_regular"/>
              </a:rPr>
              <a:t>generally</a:t>
            </a:r>
            <a:r>
              <a:rPr lang="en-US" b="0" i="0" dirty="0">
                <a:solidFill>
                  <a:srgbClr val="444444"/>
                </a:solidFill>
                <a:effectLst/>
                <a:latin typeface="source_sans_pro_regular"/>
              </a:rPr>
              <a:t> be a U.S. citizen or LPR when the self-petition is filed.</a:t>
            </a:r>
          </a:p>
          <a:p>
            <a:pPr algn="ctr"/>
            <a:r>
              <a:rPr lang="en-US" dirty="0">
                <a:solidFill>
                  <a:srgbClr val="444444"/>
                </a:solidFill>
                <a:latin typeface="source_sans_pro_regular"/>
              </a:rPr>
              <a:t>Evidence of U.S. Citizenship:</a:t>
            </a:r>
          </a:p>
          <a:p>
            <a:pPr algn="l"/>
            <a:r>
              <a:rPr lang="en-US" sz="1200" b="0" i="0" dirty="0">
                <a:solidFill>
                  <a:srgbClr val="444444"/>
                </a:solidFill>
                <a:effectLst/>
                <a:latin typeface="source_sans_pro_regular"/>
              </a:rPr>
              <a:t>A birth certificate (or legible photocopy) that establishes the abuser’s birth in the United States; A copy of an unexpired U.S.; A statement executed by a U.S. consular officer certifying the abuser to be a U.S. citizen and the bearer of a currently valid U.S. passport; The abuser’s Certificate of Naturalization or Certificate of Citizenship or a copy of either document; or The abuser’s Report of Birth Abroad of a Citizen of the United States (Department of State Form FS-240). Other examples of evidence to establish the U.S. citizenship of the abuser may include a receipt or approval notice of a Petition for Alien Relative (</a:t>
            </a:r>
            <a:r>
              <a:rPr lang="en-US" sz="1200" b="0" i="0" u="sng" dirty="0">
                <a:solidFill>
                  <a:srgbClr val="006699"/>
                </a:solidFill>
                <a:effectLst/>
                <a:latin typeface="source_sans_pro_regular"/>
                <a:hlinkClick r:id="rId3"/>
              </a:rPr>
              <a:t>Form I-130</a:t>
            </a:r>
            <a:r>
              <a:rPr lang="en-US" sz="1200" b="0" i="0" dirty="0">
                <a:solidFill>
                  <a:srgbClr val="444444"/>
                </a:solidFill>
                <a:effectLst/>
                <a:latin typeface="source_sans_pro_regular"/>
              </a:rPr>
              <a:t>) filed by the abuser for an immediate relative category, the abuser’s A-Number with evidence of naturalization, or information on a marriage license or certificate showing the abuser’s birth in the United States. Primary evidence to demonstrate the abuser’s LPR status is a copy of the abuser’s Permanent Resident Card (Form I-551) or other proof from the DHS reflecting LPR </a:t>
            </a:r>
            <a:r>
              <a:rPr lang="en-US" sz="1200" b="0" i="0" dirty="0" err="1">
                <a:solidFill>
                  <a:srgbClr val="444444"/>
                </a:solidFill>
                <a:effectLst/>
                <a:latin typeface="source_sans_pro_regular"/>
              </a:rPr>
              <a:t>status.Other</a:t>
            </a:r>
            <a:r>
              <a:rPr lang="en-US" sz="1200" b="0" i="0" dirty="0">
                <a:solidFill>
                  <a:srgbClr val="444444"/>
                </a:solidFill>
                <a:effectLst/>
                <a:latin typeface="source_sans_pro_regular"/>
              </a:rPr>
              <a:t> examples of evidence to establish the abuser’s LPR status include but are not limited to: A copy of the pages of the abuser’s passport with visas and entry stamps showing name and immigration status; or The abuser's A-Number with verification of status.</a:t>
            </a:r>
          </a:p>
          <a:p>
            <a:pPr algn="l"/>
            <a:endParaRPr lang="en-US" sz="1200" b="0" i="0" dirty="0">
              <a:solidFill>
                <a:srgbClr val="444444"/>
              </a:solidFill>
              <a:effectLst/>
              <a:latin typeface="source_sans_pro_regular"/>
            </a:endParaRPr>
          </a:p>
          <a:p>
            <a:pPr algn="l">
              <a:buFont typeface="Arial" panose="020B0604020202020204" pitchFamily="34" charset="0"/>
              <a:buChar char="•"/>
            </a:pPr>
            <a:endParaRPr lang="en-US" sz="1200" b="0" i="0" dirty="0">
              <a:solidFill>
                <a:srgbClr val="444444"/>
              </a:solidFill>
              <a:effectLst/>
              <a:latin typeface="source_sans_pro_regular"/>
            </a:endParaRPr>
          </a:p>
          <a:p>
            <a:pPr algn="ctr"/>
            <a:endParaRPr lang="es-ES_tradnl" dirty="0"/>
          </a:p>
          <a:p>
            <a:endParaRPr lang="es-ES_tradnl" dirty="0"/>
          </a:p>
          <a:p>
            <a:endParaRPr lang="es-ES_tradnl" dirty="0"/>
          </a:p>
        </p:txBody>
      </p:sp>
    </p:spTree>
    <p:extLst>
      <p:ext uri="{BB962C8B-B14F-4D97-AF65-F5344CB8AC3E}">
        <p14:creationId xmlns:p14="http://schemas.microsoft.com/office/powerpoint/2010/main" val="2829280671"/>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465317A424BC744832D3315430BDE60" ma:contentTypeVersion="18" ma:contentTypeDescription="Create a new document." ma:contentTypeScope="" ma:versionID="8a402a29c1894841b05057125fd2a4e6">
  <xsd:schema xmlns:xsd="http://www.w3.org/2001/XMLSchema" xmlns:xs="http://www.w3.org/2001/XMLSchema" xmlns:p="http://schemas.microsoft.com/office/2006/metadata/properties" xmlns:ns2="4151a0e2-b116-4d44-8f0f-ebd86b2b7a89" xmlns:ns3="4b986d0a-767e-4dbb-a5fc-0d55529e3ec2" targetNamespace="http://schemas.microsoft.com/office/2006/metadata/properties" ma:root="true" ma:fieldsID="6f2fe813f567f1006269a4203efb0206" ns2:_="" ns3:_="">
    <xsd:import namespace="4151a0e2-b116-4d44-8f0f-ebd86b2b7a89"/>
    <xsd:import namespace="4b986d0a-767e-4dbb-a5fc-0d55529e3ec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Date"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51a0e2-b116-4d44-8f0f-ebd86b2b7a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Date" ma:index="20" nillable="true" ma:displayName="Date" ma:format="DateOnly" ma:internalName="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6a7156a-0ae4-477c-9a61-d289f7b5374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b986d0a-767e-4dbb-a5fc-0d55529e3ec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713fd637-2c6d-44ec-a2b1-55c9845fc983}" ma:internalName="TaxCatchAll" ma:showField="CatchAllData" ma:web="4b986d0a-767e-4dbb-a5fc-0d55529e3e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 xmlns="4151a0e2-b116-4d44-8f0f-ebd86b2b7a89" xsi:nil="true"/>
    <lcf76f155ced4ddcb4097134ff3c332f xmlns="4151a0e2-b116-4d44-8f0f-ebd86b2b7a89">
      <Terms xmlns="http://schemas.microsoft.com/office/infopath/2007/PartnerControls"/>
    </lcf76f155ced4ddcb4097134ff3c332f>
    <TaxCatchAll xmlns="4b986d0a-767e-4dbb-a5fc-0d55529e3ec2" xsi:nil="true"/>
  </documentManagement>
</p:properties>
</file>

<file path=customXml/itemProps1.xml><?xml version="1.0" encoding="utf-8"?>
<ds:datastoreItem xmlns:ds="http://schemas.openxmlformats.org/officeDocument/2006/customXml" ds:itemID="{98B09E4A-8310-419B-A71F-4E9623F8F4FD}"/>
</file>

<file path=customXml/itemProps2.xml><?xml version="1.0" encoding="utf-8"?>
<ds:datastoreItem xmlns:ds="http://schemas.openxmlformats.org/officeDocument/2006/customXml" ds:itemID="{3D452D1A-1508-45F4-9A54-4C889CA34244}"/>
</file>

<file path=customXml/itemProps3.xml><?xml version="1.0" encoding="utf-8"?>
<ds:datastoreItem xmlns:ds="http://schemas.openxmlformats.org/officeDocument/2006/customXml" ds:itemID="{DD309299-428E-41D3-9209-4F8B25DC65E1}"/>
</file>

<file path=docProps/app.xml><?xml version="1.0" encoding="utf-8"?>
<Properties xmlns="http://schemas.openxmlformats.org/officeDocument/2006/extended-properties" xmlns:vt="http://schemas.openxmlformats.org/officeDocument/2006/docPropsVTypes">
  <Template>Parcel</Template>
  <TotalTime>1837</TotalTime>
  <Words>3883</Words>
  <Application>Microsoft Macintosh PowerPoint</Application>
  <PresentationFormat>Widescreen</PresentationFormat>
  <Paragraphs>296</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Gill Sans MT</vt:lpstr>
      <vt:lpstr>source_sans_pro_regular</vt:lpstr>
      <vt:lpstr>source_sans_pro_semibold</vt:lpstr>
      <vt:lpstr>Parcel</vt:lpstr>
      <vt:lpstr>VIOLENCE AGAINST WOMEN ACT</vt:lpstr>
      <vt:lpstr>   Disclaimer </vt:lpstr>
      <vt:lpstr>INTRODUCTION</vt:lpstr>
      <vt:lpstr>WHO QUALIFIES FOR VAWA IMMIGRATION BENEFITS</vt:lpstr>
      <vt:lpstr>IMPORTANT FORMS AND REQUESTS</vt:lpstr>
      <vt:lpstr>common sources of LAW</vt:lpstr>
      <vt:lpstr>THE LAW</vt:lpstr>
      <vt:lpstr>general VAWA ELIGIBILITY</vt:lpstr>
      <vt:lpstr>QUALIFYING RELATIONSHIP</vt:lpstr>
      <vt:lpstr>SUBJECTED TO BATTERY OR EXTREME CRUELTY</vt:lpstr>
      <vt:lpstr>SUBJECTED TO BATTERY OR EXTREME CRUELTY</vt:lpstr>
      <vt:lpstr>SUBJECTED TO BATTERY OR EXTREME CRUELTY</vt:lpstr>
      <vt:lpstr>SUBJECTED TO BATTERY OR EXTREME CRUELTY</vt:lpstr>
      <vt:lpstr>SUBJECTED TO BATTERY OR EXTREME CRUELTY</vt:lpstr>
      <vt:lpstr>SUBJECTED TO BATTERY OR EXTREME CRUELTY</vt:lpstr>
      <vt:lpstr>SUBJECTED TO BATTERY OR EXTREME CRUELTY</vt:lpstr>
      <vt:lpstr>RESIDENCE WITH THE ABUSIVE RELATIVE</vt:lpstr>
      <vt:lpstr>RESIDENCE WITH THE ABUSIVE RELATIVE</vt:lpstr>
      <vt:lpstr>GOOD MORAL CHARACTER</vt:lpstr>
      <vt:lpstr>PowerPoint Presentation</vt:lpstr>
      <vt:lpstr>PowerPoint Presentation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LGBTQI (PLUS) and HIV RELATED ASYLUM CLAIMS</dc:title>
  <dc:creator>Jeff Weinstein</dc:creator>
  <cp:lastModifiedBy>Jose Marin</cp:lastModifiedBy>
  <cp:revision>163</cp:revision>
  <cp:lastPrinted>2018-03-29T22:31:45Z</cp:lastPrinted>
  <dcterms:created xsi:type="dcterms:W3CDTF">2017-12-11T04:18:38Z</dcterms:created>
  <dcterms:modified xsi:type="dcterms:W3CDTF">2023-06-23T18:41:53Z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0x0101009465317A424BC744832D3315430BDE60</vt:lpwstr>
  </property>
</Properties>
</file>