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76" r:id="rId5"/>
    <p:sldId id="262" r:id="rId6"/>
    <p:sldId id="274" r:id="rId7"/>
    <p:sldId id="279" r:id="rId8"/>
    <p:sldId id="288" r:id="rId9"/>
    <p:sldId id="290" r:id="rId10"/>
    <p:sldId id="277" r:id="rId11"/>
    <p:sldId id="259" r:id="rId12"/>
    <p:sldId id="261" r:id="rId13"/>
    <p:sldId id="267" r:id="rId14"/>
    <p:sldId id="271" r:id="rId15"/>
    <p:sldId id="268" r:id="rId16"/>
    <p:sldId id="292" r:id="rId17"/>
    <p:sldId id="293" r:id="rId18"/>
    <p:sldId id="264" r:id="rId19"/>
    <p:sldId id="275" r:id="rId20"/>
    <p:sldId id="278" r:id="rId21"/>
    <p:sldId id="291" r:id="rId22"/>
    <p:sldId id="286" r:id="rId23"/>
    <p:sldId id="282" r:id="rId24"/>
    <p:sldId id="285"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6FBF"/>
    <a:srgbClr val="349063"/>
    <a:srgbClr val="27B060"/>
    <a:srgbClr val="537FC5"/>
    <a:srgbClr val="6475C0"/>
    <a:srgbClr val="FF7300"/>
    <a:srgbClr val="EE9C31"/>
    <a:srgbClr val="DB292F"/>
    <a:srgbClr val="237E45"/>
    <a:srgbClr val="F3D4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2"/>
    <p:restoredTop sz="77360"/>
  </p:normalViewPr>
  <p:slideViewPr>
    <p:cSldViewPr snapToGrid="0" snapToObjects="1">
      <p:cViewPr varScale="1">
        <p:scale>
          <a:sx n="82" d="100"/>
          <a:sy n="82" d="100"/>
        </p:scale>
        <p:origin x="432" y="160"/>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A74A6-F10E-074B-BE1F-BBD12059D266}" type="datetimeFigureOut">
              <a:rPr lang="en-US" smtClean="0"/>
              <a:t>3/19/24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07D7B-439A-9745-93FC-E1297E72D731}" type="slidenum">
              <a:rPr lang="en-US" smtClean="0"/>
              <a:t>‹#›</a:t>
            </a:fld>
            <a:endParaRPr lang="en-US"/>
          </a:p>
        </p:txBody>
      </p:sp>
    </p:spTree>
    <p:extLst>
      <p:ext uri="{BB962C8B-B14F-4D97-AF65-F5344CB8AC3E}">
        <p14:creationId xmlns:p14="http://schemas.microsoft.com/office/powerpoint/2010/main" val="91391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law.cornell.edu/cfr/text/8/208.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aw.cornell.edu/cfr/text/8/208.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aw.cornell.edu/cfr/text/8/208.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estlaw.com/Document/I9a84bd9db21611e0bff4854fb99771ed/View/FullText.html?transitionType=Default&amp;contextData=(sc.Default)&amp;VR=3.0&amp;RS=da3.0&amp;fragmentIdentifier=co_pp_sp_506_1234%2c+1238"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westlaw.com/Document/I573dfbc4543611dd9876f446780b7bdc/View/FullText.html?transitionType=Default&amp;contextData=(sc.Default)&amp;VR=3.0&amp;RS=da3.0&amp;fragmentIdentifier=co_pp_sp_506_1049" TargetMode="External"/><Relationship Id="rId4" Type="http://schemas.openxmlformats.org/officeDocument/2006/relationships/hyperlink" Target="https://www.westlaw.com/Document/I29b5b7d2958811dfbd1deb0d18fe7234/View/FullText.html?transitionType=Default&amp;contextData=(sc.Default)&amp;VR=3.0&amp;RS=da3.0&amp;fragmentIdentifier=co_pp_sp_506_109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See, e.g., </a:t>
            </a:r>
            <a:r>
              <a:rPr lang="en-US" dirty="0"/>
              <a:t>statement of former Senator Alan Simpson, one of the sponsors of the deadline, explaining that it was meant to address migrants coming from “a country that is your leading source of illegal immigration‖ who are ―pick[</a:t>
            </a:r>
            <a:r>
              <a:rPr lang="en-US" dirty="0" err="1"/>
              <a:t>ed</a:t>
            </a:r>
            <a:r>
              <a:rPr lang="en-US" dirty="0"/>
              <a:t>] up‖ and claim asylum defensively only to delay their deportation: ―We are not after the person from Iraq, or the Kurd, or those people. We are after the people gimmicking the system.” 142 Cong. Rec. S4468 daily ed. (May 1, 1996); </a:t>
            </a:r>
            <a:r>
              <a:rPr lang="en-US" i="1" dirty="0"/>
              <a:t>see also </a:t>
            </a:r>
            <a:r>
              <a:rPr lang="en-US" dirty="0"/>
              <a:t>statement of Senator Orrin Hatch that “…[</a:t>
            </a:r>
            <a:r>
              <a:rPr lang="en-US" dirty="0" err="1"/>
              <a:t>i</a:t>
            </a:r>
            <a:r>
              <a:rPr lang="en-US" dirty="0"/>
              <a:t>]f the time limit is not implemented fairly or cannot be implemented fairly I will be prepared to revisit this issue in a later Congress.” </a:t>
            </a:r>
            <a:r>
              <a:rPr lang="en-US" i="1" dirty="0"/>
              <a:t>See</a:t>
            </a:r>
            <a:r>
              <a:rPr lang="en-US" dirty="0"/>
              <a:t> 142 Cong. Rec. S11840 (daily ed. September 30, 1996), cited in Leena </a:t>
            </a:r>
            <a:r>
              <a:rPr lang="en-US" dirty="0" err="1"/>
              <a:t>Khandwala</a:t>
            </a:r>
            <a:r>
              <a:rPr lang="en-US" dirty="0"/>
              <a:t>, Karen </a:t>
            </a:r>
            <a:r>
              <a:rPr lang="en-US" dirty="0" err="1"/>
              <a:t>Musalo</a:t>
            </a:r>
            <a:r>
              <a:rPr lang="en-US" dirty="0"/>
              <a:t>, Stephen Knight, and Maria Anna K. Hreshchyshyn, The One-Year Bar: Denying Protection to Bona Fide Refugees, Contrary to Congressional Intent and Violative of International Law, 05-08 </a:t>
            </a:r>
            <a:r>
              <a:rPr lang="en-US" dirty="0" err="1"/>
              <a:t>Immigr</a:t>
            </a:r>
            <a:r>
              <a:rPr lang="en-US" dirty="0"/>
              <a:t>. Briefings 1, 5 (2005).</a:t>
            </a:r>
          </a:p>
        </p:txBody>
      </p:sp>
      <p:sp>
        <p:nvSpPr>
          <p:cNvPr id="4" name="Slide Number Placeholder 3"/>
          <p:cNvSpPr>
            <a:spLocks noGrp="1"/>
          </p:cNvSpPr>
          <p:nvPr>
            <p:ph type="sldNum" sz="quarter" idx="5"/>
          </p:nvPr>
        </p:nvSpPr>
        <p:spPr/>
        <p:txBody>
          <a:bodyPr/>
          <a:lstStyle/>
          <a:p>
            <a:fld id="{D9B07D7B-439A-9745-93FC-E1297E72D731}" type="slidenum">
              <a:rPr lang="en-US" smtClean="0"/>
              <a:t>2</a:t>
            </a:fld>
            <a:endParaRPr lang="en-US"/>
          </a:p>
        </p:txBody>
      </p:sp>
    </p:spTree>
    <p:extLst>
      <p:ext uri="{BB962C8B-B14F-4D97-AF65-F5344CB8AC3E}">
        <p14:creationId xmlns:p14="http://schemas.microsoft.com/office/powerpoint/2010/main" val="3579752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Legal disability </a:t>
            </a:r>
            <a:r>
              <a:rPr lang="en-US" dirty="0"/>
              <a:t>– minors and mental impairment</a:t>
            </a:r>
          </a:p>
          <a:p>
            <a:endParaRPr lang="en-US" b="1" dirty="0"/>
          </a:p>
          <a:p>
            <a:r>
              <a:rPr lang="en-US" b="1" dirty="0"/>
              <a:t>Lawful status or parole</a:t>
            </a:r>
            <a:r>
              <a:rPr lang="en-US" dirty="0"/>
              <a:t>: </a:t>
            </a:r>
            <a:r>
              <a:rPr lang="en-US" sz="1200" b="0" i="0" kern="1200" dirty="0">
                <a:solidFill>
                  <a:schemeClr val="tx1"/>
                </a:solidFill>
                <a:effectLst/>
                <a:latin typeface="+mn-lt"/>
                <a:ea typeface="+mn-ea"/>
                <a:cs typeface="+mn-cs"/>
              </a:rPr>
              <a:t>(iv) The applicant maintained Temporary Protected Status, lawful immigrant or nonimmigrant status, or was given parole, until a reasonable period before the filing of the asylum application;</a:t>
            </a:r>
          </a:p>
          <a:p>
            <a:r>
              <a:rPr lang="en-US" sz="1200" b="0" i="0" kern="1200" dirty="0">
                <a:solidFill>
                  <a:schemeClr val="tx1"/>
                </a:solidFill>
                <a:effectLst/>
                <a:latin typeface="+mn-lt"/>
                <a:ea typeface="+mn-ea"/>
                <a:cs typeface="+mn-cs"/>
              </a:rPr>
              <a:t>The BIA has an unpublished disposition holding DACA qualifies as an extraordinary circumstance, H-M-C-J- (BIA Mar. 1, 2018) (unpublished).  The BIA acknowledged that DACA was not listed in the regulations but emphasized that the regulatory list of exceptions was non-exhaustive. The BIA agreed with the IJ’s finding that “the receipt of DACA benefits reasonably disincentivized the respondent from filing for asylum within the filing deadline such that it qualifies as an extraordinary circumstance.” However, DHS argued against DACA constituting an extraordinary circumstance in H-M-C-J-, and the BIA was deferring to a factual finding of the IJ under the circumstances of this particular case, so this issue may continue to be contested until there is binding authority.</a:t>
            </a:r>
          </a:p>
          <a:p>
            <a:r>
              <a:rPr lang="en-US" sz="1200" dirty="0"/>
              <a:t>Note - The USCIS DACA FAQs specify that DACA “does NOT confer any lawful status” and (like parole) the “period of stay is authorized by the Department of Homeland Security.”</a:t>
            </a:r>
          </a:p>
          <a:p>
            <a:endParaRPr lang="en-US" sz="1200" b="0" i="0" kern="1200" dirty="0">
              <a:solidFill>
                <a:schemeClr val="tx1"/>
              </a:solidFill>
              <a:effectLst/>
              <a:latin typeface="+mn-lt"/>
              <a:ea typeface="+mn-ea"/>
              <a:cs typeface="+mn-cs"/>
            </a:endParaRPr>
          </a:p>
          <a:p>
            <a:r>
              <a:rPr lang="en-US" b="1" dirty="0"/>
              <a:t>IAC:</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(iii)</a:t>
            </a:r>
            <a:r>
              <a:rPr lang="en-US" sz="1200" b="0" i="0" kern="1200" dirty="0">
                <a:solidFill>
                  <a:schemeClr val="tx1"/>
                </a:solidFill>
                <a:effectLst/>
                <a:latin typeface="+mn-lt"/>
                <a:ea typeface="+mn-ea"/>
                <a:cs typeface="+mn-cs"/>
              </a:rPr>
              <a:t> Ineffective assistance of counsel, provided that:</a:t>
            </a:r>
          </a:p>
          <a:p>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The </a:t>
            </a:r>
            <a:r>
              <a:rPr lang="en-US" sz="1200" b="0" i="0" u="sng" kern="1200" dirty="0">
                <a:solidFill>
                  <a:schemeClr val="tx1"/>
                </a:solidFill>
                <a:effectLst/>
                <a:latin typeface="+mn-lt"/>
                <a:ea typeface="+mn-ea"/>
                <a:cs typeface="+mn-cs"/>
                <a:hlinkClick r:id="rId3"/>
              </a:rPr>
              <a:t>alien</a:t>
            </a:r>
            <a:r>
              <a:rPr lang="en-US" sz="1200" b="0" i="0" kern="1200" dirty="0">
                <a:solidFill>
                  <a:schemeClr val="tx1"/>
                </a:solidFill>
                <a:effectLst/>
                <a:latin typeface="+mn-lt"/>
                <a:ea typeface="+mn-ea"/>
                <a:cs typeface="+mn-cs"/>
              </a:rPr>
              <a:t> files an affidavit setting forth in detail the agreement that was entered into with counsel with respect to the actions to be taken and what </a:t>
            </a:r>
            <a:r>
              <a:rPr lang="en-US" sz="1200" b="0" i="0" u="sng" kern="1200" dirty="0">
                <a:solidFill>
                  <a:schemeClr val="tx1"/>
                </a:solidFill>
                <a:effectLst/>
                <a:latin typeface="+mn-lt"/>
                <a:ea typeface="+mn-ea"/>
                <a:cs typeface="+mn-cs"/>
                <a:hlinkClick r:id="rId3"/>
              </a:rPr>
              <a:t>representations</a:t>
            </a:r>
            <a:r>
              <a:rPr lang="en-US" sz="1200" b="0" i="0" kern="1200" dirty="0">
                <a:solidFill>
                  <a:schemeClr val="tx1"/>
                </a:solidFill>
                <a:effectLst/>
                <a:latin typeface="+mn-lt"/>
                <a:ea typeface="+mn-ea"/>
                <a:cs typeface="+mn-cs"/>
              </a:rPr>
              <a:t> counsel did or did not make to the </a:t>
            </a:r>
            <a:r>
              <a:rPr lang="en-US" sz="1200" b="0" i="0" u="sng" kern="1200" dirty="0">
                <a:solidFill>
                  <a:schemeClr val="tx1"/>
                </a:solidFill>
                <a:effectLst/>
                <a:latin typeface="+mn-lt"/>
                <a:ea typeface="+mn-ea"/>
                <a:cs typeface="+mn-cs"/>
                <a:hlinkClick r:id="rId3"/>
              </a:rPr>
              <a:t>respondent</a:t>
            </a:r>
            <a:r>
              <a:rPr lang="en-US" sz="1200" b="0" i="0" kern="1200" dirty="0">
                <a:solidFill>
                  <a:schemeClr val="tx1"/>
                </a:solidFill>
                <a:effectLst/>
                <a:latin typeface="+mn-lt"/>
                <a:ea typeface="+mn-ea"/>
                <a:cs typeface="+mn-cs"/>
              </a:rPr>
              <a:t> in this regard;</a:t>
            </a:r>
          </a:p>
          <a:p>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The counsel whose integrity or competence is being impugned has been informed of the allegations leveled against him or her and given an opportunity to respond; and</a:t>
            </a:r>
          </a:p>
          <a:p>
            <a:r>
              <a:rPr lang="en-US" sz="1200" b="1" i="0" kern="12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 The </a:t>
            </a:r>
            <a:r>
              <a:rPr lang="en-US" sz="1200" b="0" i="0" u="sng" kern="1200" dirty="0">
                <a:solidFill>
                  <a:schemeClr val="tx1"/>
                </a:solidFill>
                <a:effectLst/>
                <a:latin typeface="+mn-lt"/>
                <a:ea typeface="+mn-ea"/>
                <a:cs typeface="+mn-cs"/>
                <a:hlinkClick r:id="rId3"/>
              </a:rPr>
              <a:t>alien</a:t>
            </a:r>
            <a:r>
              <a:rPr lang="en-US" sz="1200" b="0" i="0" kern="1200" dirty="0">
                <a:solidFill>
                  <a:schemeClr val="tx1"/>
                </a:solidFill>
                <a:effectLst/>
                <a:latin typeface="+mn-lt"/>
                <a:ea typeface="+mn-ea"/>
                <a:cs typeface="+mn-cs"/>
              </a:rPr>
              <a:t> indicates whether a complaint has been filed with appropriate disciplinary authorities with respect to any violation of counsel's ethical or legal responsibilities, and if not, why not;</a:t>
            </a:r>
          </a:p>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11</a:t>
            </a:fld>
            <a:endParaRPr lang="en-US"/>
          </a:p>
        </p:txBody>
      </p:sp>
    </p:spTree>
    <p:extLst>
      <p:ext uri="{BB962C8B-B14F-4D97-AF65-F5344CB8AC3E}">
        <p14:creationId xmlns:p14="http://schemas.microsoft.com/office/powerpoint/2010/main" val="52338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venir" panose="02000503020000020003" pitchFamily="2" charset="0"/>
            </a:endParaRPr>
          </a:p>
          <a:p>
            <a:endParaRPr lang="en-US" sz="1200" dirty="0">
              <a:latin typeface="Avenir" panose="02000503020000020003" pitchFamily="2" charset="0"/>
            </a:endParaRPr>
          </a:p>
          <a:p>
            <a:endParaRPr lang="en-US" sz="1200" dirty="0">
              <a:latin typeface="Avenir" panose="02000503020000020003" pitchFamily="2" charset="0"/>
            </a:endParaRPr>
          </a:p>
          <a:p>
            <a:r>
              <a:rPr lang="en-US" sz="1200" u="sng" dirty="0">
                <a:latin typeface="Avenir" panose="02000503020000020003" pitchFamily="2" charset="0"/>
              </a:rPr>
              <a:t>Present in first year</a:t>
            </a:r>
            <a:r>
              <a:rPr lang="en-US" sz="1200" dirty="0">
                <a:latin typeface="Avenir" panose="02000503020000020003" pitchFamily="2" charset="0"/>
              </a:rPr>
              <a:t>: Was the condition caused by the harm that the client experienced before US entry?</a:t>
            </a:r>
          </a:p>
          <a:p>
            <a:r>
              <a:rPr lang="en-US" sz="1200" u="sng" dirty="0">
                <a:latin typeface="Avenir" panose="02000503020000020003" pitchFamily="2" charset="0"/>
              </a:rPr>
              <a:t>Directly related</a:t>
            </a:r>
            <a:r>
              <a:rPr lang="en-US" sz="1200" dirty="0">
                <a:latin typeface="Avenir" panose="02000503020000020003" pitchFamily="2" charset="0"/>
              </a:rPr>
              <a:t>: Did client’s condition make it harder to tell their story? Did client experience heightened symptoms when seeking help? E.g. nightmares, panic attacks, tremors, etc. Did abuse prevent client from seeking help? Other evidence of avoidance or learned helplessness (trauma caused applicant to be </a:t>
            </a:r>
            <a:r>
              <a:rPr lang="en-US" dirty="0"/>
              <a:t>demoralized and degraded by the fact that they cannot predict or control the violence, such that they sink into a state of psychological paralysis and become unable to take any action at all to improve or alter the situation)</a:t>
            </a:r>
            <a:r>
              <a:rPr lang="en-US" sz="1200" dirty="0">
                <a:latin typeface="Avenir" panose="02000503020000020003" pitchFamily="2" charset="0"/>
              </a:rPr>
              <a:t>?</a:t>
            </a:r>
          </a:p>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12</a:t>
            </a:fld>
            <a:endParaRPr lang="en-US"/>
          </a:p>
        </p:txBody>
      </p:sp>
    </p:spTree>
    <p:extLst>
      <p:ext uri="{BB962C8B-B14F-4D97-AF65-F5344CB8AC3E}">
        <p14:creationId xmlns:p14="http://schemas.microsoft.com/office/powerpoint/2010/main" val="6383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b="1" dirty="0">
                <a:latin typeface="Avenir" panose="02000503020000020003" pitchFamily="2" charset="0"/>
              </a:rPr>
              <a:t>Torture:</a:t>
            </a:r>
            <a:endParaRPr lang="en-US" sz="1200" dirty="0">
              <a:latin typeface="Avenir" panose="02000503020000020003" pitchFamily="2" charset="0"/>
            </a:endParaRPr>
          </a:p>
          <a:p>
            <a:pPr marL="0" indent="0">
              <a:lnSpc>
                <a:spcPct val="100000"/>
              </a:lnSpc>
              <a:buNone/>
            </a:pPr>
            <a:r>
              <a:rPr lang="en-US" sz="1200" dirty="0">
                <a:latin typeface="Avenir" panose="02000503020000020003" pitchFamily="2" charset="0"/>
              </a:rPr>
              <a:t>“Torture may result in serious illness or mental or physical disability” AOBTG OYFD pp14</a:t>
            </a:r>
          </a:p>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13</a:t>
            </a:fld>
            <a:endParaRPr lang="en-US"/>
          </a:p>
        </p:txBody>
      </p:sp>
    </p:spTree>
    <p:extLst>
      <p:ext uri="{BB962C8B-B14F-4D97-AF65-F5344CB8AC3E}">
        <p14:creationId xmlns:p14="http://schemas.microsoft.com/office/powerpoint/2010/main" val="713884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b="1" dirty="0">
                <a:latin typeface="Avenir" panose="02000503020000020003" pitchFamily="2" charset="0"/>
              </a:rPr>
              <a:t>Incapacity:</a:t>
            </a:r>
            <a:endParaRPr lang="en-US" sz="1200" dirty="0">
              <a:latin typeface="Avenir" panose="02000503020000020003" pitchFamily="2" charset="0"/>
            </a:endParaRPr>
          </a:p>
          <a:p>
            <a:pPr marL="0" indent="0">
              <a:lnSpc>
                <a:spcPct val="100000"/>
              </a:lnSpc>
              <a:buNone/>
            </a:pPr>
            <a:r>
              <a:rPr lang="en-US" sz="1200" dirty="0">
                <a:latin typeface="Avenir" panose="02000503020000020003" pitchFamily="2" charset="0"/>
              </a:rPr>
              <a:t>“…best described as an incapacity for the full enjoyment of ordinary legal rights; it includes </a:t>
            </a:r>
            <a:r>
              <a:rPr lang="en-US" sz="1200" b="1" dirty="0">
                <a:latin typeface="Avenir" panose="02000503020000020003" pitchFamily="2" charset="0"/>
              </a:rPr>
              <a:t>minors</a:t>
            </a:r>
            <a:r>
              <a:rPr lang="en-US" sz="1200" dirty="0">
                <a:latin typeface="Avenir" panose="02000503020000020003" pitchFamily="2" charset="0"/>
              </a:rPr>
              <a:t> and </a:t>
            </a:r>
            <a:r>
              <a:rPr lang="en-US" sz="1200" b="1" dirty="0">
                <a:latin typeface="Avenir" panose="02000503020000020003" pitchFamily="2" charset="0"/>
              </a:rPr>
              <a:t>mental impairment</a:t>
            </a:r>
            <a:r>
              <a:rPr lang="en-US" sz="1200" dirty="0">
                <a:latin typeface="Avenir" panose="02000503020000020003" pitchFamily="2" charset="0"/>
              </a:rPr>
              <a:t>” AOBTG OYFD pp14</a:t>
            </a:r>
          </a:p>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14</a:t>
            </a:fld>
            <a:endParaRPr lang="en-US"/>
          </a:p>
        </p:txBody>
      </p:sp>
    </p:spTree>
    <p:extLst>
      <p:ext uri="{BB962C8B-B14F-4D97-AF65-F5344CB8AC3E}">
        <p14:creationId xmlns:p14="http://schemas.microsoft.com/office/powerpoint/2010/main" val="20851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15</a:t>
            </a:fld>
            <a:endParaRPr lang="en-US"/>
          </a:p>
        </p:txBody>
      </p:sp>
    </p:spTree>
    <p:extLst>
      <p:ext uri="{BB962C8B-B14F-4D97-AF65-F5344CB8AC3E}">
        <p14:creationId xmlns:p14="http://schemas.microsoft.com/office/powerpoint/2010/main" val="2436782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Viridiana v. Holder</a:t>
            </a:r>
            <a:r>
              <a:rPr lang="en-US" dirty="0"/>
              <a:t>, 646 F.3d 1230, 1234, 1238 (9th Cir. 2011) (concluding that fraudulent deceit by non-attorney immigration consultant may amount to an extraordinary circumstance for the delay in filing; agency erred by analyzing claim as IAC and applying IAC regulatory req’s and Lozada/</a:t>
            </a:r>
            <a:r>
              <a:rPr lang="en-US" i="1" dirty="0"/>
              <a:t>Varela</a:t>
            </a:r>
            <a:r>
              <a:rPr lang="en-US" dirty="0"/>
              <a:t> requirement that the non-attorney held himself out as an attorney)</a:t>
            </a:r>
          </a:p>
          <a:p>
            <a:endParaRPr lang="en-US" dirty="0"/>
          </a:p>
          <a:p>
            <a:r>
              <a:rPr lang="en-US" sz="1200" b="1" i="0" kern="1200" dirty="0">
                <a:solidFill>
                  <a:schemeClr val="tx1"/>
                </a:solidFill>
                <a:effectLst/>
                <a:latin typeface="+mn-lt"/>
                <a:ea typeface="+mn-ea"/>
                <a:cs typeface="+mn-cs"/>
              </a:rPr>
              <a:t>(iii)</a:t>
            </a:r>
            <a:r>
              <a:rPr lang="en-US" sz="1200" b="0" i="0" kern="1200" dirty="0">
                <a:solidFill>
                  <a:schemeClr val="tx1"/>
                </a:solidFill>
                <a:effectLst/>
                <a:latin typeface="+mn-lt"/>
                <a:ea typeface="+mn-ea"/>
                <a:cs typeface="+mn-cs"/>
              </a:rPr>
              <a:t> Ineffective assistance of counsel, provided that:</a:t>
            </a:r>
          </a:p>
          <a:p>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The </a:t>
            </a:r>
            <a:r>
              <a:rPr lang="en-US" sz="1200" b="0" i="0" u="sng" kern="1200" dirty="0">
                <a:solidFill>
                  <a:schemeClr val="tx1"/>
                </a:solidFill>
                <a:effectLst/>
                <a:latin typeface="+mn-lt"/>
                <a:ea typeface="+mn-ea"/>
                <a:cs typeface="+mn-cs"/>
                <a:hlinkClick r:id="rId3"/>
              </a:rPr>
              <a:t>alien</a:t>
            </a:r>
            <a:r>
              <a:rPr lang="en-US" sz="1200" b="0" i="0" kern="1200" dirty="0">
                <a:solidFill>
                  <a:schemeClr val="tx1"/>
                </a:solidFill>
                <a:effectLst/>
                <a:latin typeface="+mn-lt"/>
                <a:ea typeface="+mn-ea"/>
                <a:cs typeface="+mn-cs"/>
              </a:rPr>
              <a:t> files an affidavit setting forth in detail the agreement that was entered into with counsel with respect to the actions to be taken and what </a:t>
            </a:r>
            <a:r>
              <a:rPr lang="en-US" sz="1200" b="0" i="0" u="sng" kern="1200" dirty="0">
                <a:solidFill>
                  <a:schemeClr val="tx1"/>
                </a:solidFill>
                <a:effectLst/>
                <a:latin typeface="+mn-lt"/>
                <a:ea typeface="+mn-ea"/>
                <a:cs typeface="+mn-cs"/>
                <a:hlinkClick r:id="rId3"/>
              </a:rPr>
              <a:t>representations</a:t>
            </a:r>
            <a:r>
              <a:rPr lang="en-US" sz="1200" b="0" i="0" kern="1200" dirty="0">
                <a:solidFill>
                  <a:schemeClr val="tx1"/>
                </a:solidFill>
                <a:effectLst/>
                <a:latin typeface="+mn-lt"/>
                <a:ea typeface="+mn-ea"/>
                <a:cs typeface="+mn-cs"/>
              </a:rPr>
              <a:t> counsel did or did not make to the </a:t>
            </a:r>
            <a:r>
              <a:rPr lang="en-US" sz="1200" b="0" i="0" u="sng" kern="1200" dirty="0">
                <a:solidFill>
                  <a:schemeClr val="tx1"/>
                </a:solidFill>
                <a:effectLst/>
                <a:latin typeface="+mn-lt"/>
                <a:ea typeface="+mn-ea"/>
                <a:cs typeface="+mn-cs"/>
                <a:hlinkClick r:id="rId3"/>
              </a:rPr>
              <a:t>respondent</a:t>
            </a:r>
            <a:r>
              <a:rPr lang="en-US" sz="1200" b="0" i="0" kern="1200" dirty="0">
                <a:solidFill>
                  <a:schemeClr val="tx1"/>
                </a:solidFill>
                <a:effectLst/>
                <a:latin typeface="+mn-lt"/>
                <a:ea typeface="+mn-ea"/>
                <a:cs typeface="+mn-cs"/>
              </a:rPr>
              <a:t> in this regard;</a:t>
            </a:r>
          </a:p>
          <a:p>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The counsel whose integrity or competence is being impugned has been informed of the allegations leveled against him or her and given an opportunity to respond; and</a:t>
            </a:r>
          </a:p>
          <a:p>
            <a:r>
              <a:rPr lang="en-US" sz="1200" b="1" i="0" kern="12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 The </a:t>
            </a:r>
            <a:r>
              <a:rPr lang="en-US" sz="1200" b="0" i="0" u="sng" kern="1200" dirty="0">
                <a:solidFill>
                  <a:schemeClr val="tx1"/>
                </a:solidFill>
                <a:effectLst/>
                <a:latin typeface="+mn-lt"/>
                <a:ea typeface="+mn-ea"/>
                <a:cs typeface="+mn-cs"/>
                <a:hlinkClick r:id="rId3"/>
              </a:rPr>
              <a:t>alien</a:t>
            </a:r>
            <a:r>
              <a:rPr lang="en-US" sz="1200" b="0" i="0" kern="1200" dirty="0">
                <a:solidFill>
                  <a:schemeClr val="tx1"/>
                </a:solidFill>
                <a:effectLst/>
                <a:latin typeface="+mn-lt"/>
                <a:ea typeface="+mn-ea"/>
                <a:cs typeface="+mn-cs"/>
              </a:rPr>
              <a:t> indicates whether a complaint has been filed with appropriate disciplinary authorities with respect to any violation of counsel's ethical or legal responsibilities, and if not, why not;</a:t>
            </a:r>
          </a:p>
          <a:p>
            <a:r>
              <a:rPr lang="en-US" sz="1200" b="0" i="0" kern="1200" dirty="0">
                <a:solidFill>
                  <a:schemeClr val="tx1"/>
                </a:solidFill>
                <a:effectLst/>
                <a:latin typeface="+mn-lt"/>
                <a:ea typeface="+mn-ea"/>
                <a:cs typeface="+mn-cs"/>
              </a:rPr>
              <a:t>Matter of Lozada, 19 I&amp;N Dec. 637 (B.I.A. 1988)</a:t>
            </a:r>
            <a:endParaRPr lang="en-US" dirty="0"/>
          </a:p>
          <a:p>
            <a:endParaRPr lang="en-US" dirty="0"/>
          </a:p>
          <a:p>
            <a:r>
              <a:rPr lang="en-US" i="1" dirty="0">
                <a:effectLst/>
              </a:rPr>
              <a:t>Tamang v. Holder</a:t>
            </a:r>
            <a:r>
              <a:rPr lang="en-US" dirty="0">
                <a:effectLst/>
              </a:rPr>
              <a:t>, 598 F.3d 1083 (9th Cir. 2010)</a:t>
            </a:r>
          </a:p>
          <a:p>
            <a:pPr marL="171450" indent="-171450">
              <a:buFont typeface="Arial" panose="020B0604020202020204" pitchFamily="34" charset="0"/>
              <a:buChar char="•"/>
            </a:pPr>
            <a:r>
              <a:rPr lang="en-US" dirty="0"/>
              <a:t>To qualify for this exception, a petitioner must (1) provide an affidavit detailing the agreement with counsel and any representations counsel did or did not make regarding the agreement; (2) inform counsel of the allegation of ineffectiveness and provide an opportunity to respond; and (3) file a complaint with the appropriate disciplinary authorities, or if no such complaint was filed, explain why. 8 C.F.R. § 1208.4(a)(5)(iii)(A)-(C). Additionally, a petitioner must file his or her untimely *1090 application within a reasonable period given the circumstances. Id. §§ 208.4(a)(5) and 1208.4(a)(5). </a:t>
            </a:r>
            <a:r>
              <a:rPr lang="en-US" i="1" dirty="0"/>
              <a:t>Tamang v. Holder</a:t>
            </a:r>
            <a:r>
              <a:rPr lang="en-US" dirty="0"/>
              <a:t>, 598 F.3d 1083, 1089-90 (9th Cir. 2010).</a:t>
            </a:r>
          </a:p>
          <a:p>
            <a:pPr marL="171450" indent="-171450">
              <a:buFont typeface="Arial" panose="020B0604020202020204" pitchFamily="34" charset="0"/>
              <a:buChar char="•"/>
            </a:pPr>
            <a:r>
              <a:rPr lang="en-US" dirty="0"/>
              <a:t>These elements are a codification of earlier common law based on Matter of Lozada, 19 I. &amp; N. Dec. 637 (BIA 1988) and followed by this Circuit, as well as several sister circuits. See, e.g., Zheng v. U.S. Dep't of Justice, 409 F.3d 43, 46 (2nd Cir.2005); Hamid v. Ashcroft, 336 F.3d 465, 469 (6th Cir.2003); Lopez v. INS, 184 F.3d 1097, 1100 (9th Cir.1999).</a:t>
            </a:r>
          </a:p>
          <a:p>
            <a:pPr marL="171450" indent="-171450">
              <a:buFont typeface="Arial" panose="020B0604020202020204" pitchFamily="34" charset="0"/>
              <a:buChar char="•"/>
            </a:pPr>
            <a:r>
              <a:rPr lang="en-US" dirty="0"/>
              <a:t>Petitioner argued that strict compliance was not necessary citing cases where IAC was plain on its face, and conceded he did not comply with any of the Lozada req's either timely or untimely, unlike his cited cases. Without any compliance there is no objective basis to determine if his IAC claim is legitimate and meritorious. Id. 1090-91.</a:t>
            </a:r>
          </a:p>
          <a:p>
            <a:pPr marL="171450" indent="-171450">
              <a:buFont typeface="Arial" panose="020B0604020202020204" pitchFamily="34" charset="0"/>
              <a:buChar char="•"/>
            </a:pPr>
            <a:r>
              <a:rPr lang="en-US" dirty="0"/>
              <a:t>Even if "extraordinary circumstances" were found, Tamang failed to file his Application within a reasonable period after being on notice of his purported former counsel's error. Substantial evidence on the record supports the IJ's finding that Tamang was on notice of the need to file his Application in at least 2000 or 2001 and was a relatively well-educated individual such that one could expect Tamang to seek other advice. This is especially true if, as Tamang claims, he had a great fear of returning to his home country.  Id at 1091.</a:t>
            </a:r>
          </a:p>
          <a:p>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16</a:t>
            </a:fld>
            <a:endParaRPr lang="en-US"/>
          </a:p>
        </p:txBody>
      </p:sp>
    </p:spTree>
    <p:extLst>
      <p:ext uri="{BB962C8B-B14F-4D97-AF65-F5344CB8AC3E}">
        <p14:creationId xmlns:p14="http://schemas.microsoft.com/office/powerpoint/2010/main" val="63833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AO Training Guide:</a:t>
            </a:r>
          </a:p>
          <a:p>
            <a:r>
              <a:rPr lang="en-US" dirty="0"/>
              <a:t>An alien with a pending application, who is not in any lawful status, may be considered to be an alien whose period of stay is authorized by the Attorney General. The types of “stay authorized by the Attorney General” that the asylum officer might encounter could include pending applications for adjustment of status, </a:t>
            </a:r>
          </a:p>
          <a:p>
            <a:endParaRPr lang="en-US" dirty="0"/>
          </a:p>
          <a:p>
            <a:r>
              <a:rPr lang="en-US" dirty="0"/>
              <a:t>Parole of one year or less for the purpose of submitting an asylum application may not be considered an exception to the one-year filing deadline. Applicants paroled for the purpose of filing asylum are expected to file their asylum applications within one year of the parole and are given notice to that effect. Therefore, unless such applicants are granted an extension of this parole or granted some other form of legal status, they are not eligible for the lawful status exception to a timely filing.</a:t>
            </a:r>
          </a:p>
          <a:p>
            <a:endParaRPr lang="en-US" dirty="0"/>
          </a:p>
          <a:p>
            <a:r>
              <a:rPr lang="en-US" dirty="0"/>
              <a:t>In evaluating whether an extraordinary circumstances exception applies, asylum officers should keep in mind the rationale for including “maintaining lawful status” among the exceptions to the filing deadline (see note above). Although not actually maintaining status, the applicant who believes he or she is maintaining lawful status also may delay filing for asylum until there is no alternative.</a:t>
            </a:r>
          </a:p>
        </p:txBody>
      </p:sp>
      <p:sp>
        <p:nvSpPr>
          <p:cNvPr id="4" name="Slide Number Placeholder 3"/>
          <p:cNvSpPr>
            <a:spLocks noGrp="1"/>
          </p:cNvSpPr>
          <p:nvPr>
            <p:ph type="sldNum" sz="quarter" idx="5"/>
          </p:nvPr>
        </p:nvSpPr>
        <p:spPr/>
        <p:txBody>
          <a:bodyPr/>
          <a:lstStyle/>
          <a:p>
            <a:fld id="{D9B07D7B-439A-9745-93FC-E1297E72D731}" type="slidenum">
              <a:rPr lang="en-US" smtClean="0"/>
              <a:t>17</a:t>
            </a:fld>
            <a:endParaRPr lang="en-US"/>
          </a:p>
        </p:txBody>
      </p:sp>
    </p:spTree>
    <p:extLst>
      <p:ext uri="{BB962C8B-B14F-4D97-AF65-F5344CB8AC3E}">
        <p14:creationId xmlns:p14="http://schemas.microsoft.com/office/powerpoint/2010/main" val="63833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removing or skipping this slide</a:t>
            </a:r>
          </a:p>
        </p:txBody>
      </p:sp>
      <p:sp>
        <p:nvSpPr>
          <p:cNvPr id="4" name="Slide Number Placeholder 3"/>
          <p:cNvSpPr>
            <a:spLocks noGrp="1"/>
          </p:cNvSpPr>
          <p:nvPr>
            <p:ph type="sldNum" sz="quarter" idx="5"/>
          </p:nvPr>
        </p:nvSpPr>
        <p:spPr/>
        <p:txBody>
          <a:bodyPr/>
          <a:lstStyle/>
          <a:p>
            <a:fld id="{D9B07D7B-439A-9745-93FC-E1297E72D731}" type="slidenum">
              <a:rPr lang="en-US" smtClean="0"/>
              <a:t>18</a:t>
            </a:fld>
            <a:endParaRPr lang="en-US"/>
          </a:p>
        </p:txBody>
      </p:sp>
    </p:spTree>
    <p:extLst>
      <p:ext uri="{BB962C8B-B14F-4D97-AF65-F5344CB8AC3E}">
        <p14:creationId xmlns:p14="http://schemas.microsoft.com/office/powerpoint/2010/main" val="3823291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b="1" dirty="0">
                <a:latin typeface="Avenir" panose="02000503020000020003" pitchFamily="2" charset="0"/>
              </a:rPr>
              <a:t>*No regulatory list of factors. Determined on a case by case basis. Standard is: </a:t>
            </a:r>
            <a:r>
              <a:rPr lang="en-US" b="1" dirty="0">
                <a:latin typeface="Avenir" panose="02000503020000020003" pitchFamily="2" charset="0"/>
              </a:rPr>
              <a:t>Establishing filing was effected within a “reasonable time” </a:t>
            </a:r>
            <a:r>
              <a:rPr lang="en-US" b="1" u="sng" dirty="0">
                <a:latin typeface="Avenir" panose="02000503020000020003" pitchFamily="2" charset="0"/>
              </a:rPr>
              <a:t>given the circumstance</a:t>
            </a:r>
            <a:r>
              <a:rPr lang="en-US" b="1" dirty="0">
                <a:latin typeface="Avenir" panose="02000503020000020003" pitchFamily="2" charset="0"/>
              </a:rPr>
              <a:t> </a:t>
            </a:r>
            <a:r>
              <a:rPr lang="en-US" dirty="0">
                <a:latin typeface="Avenir" panose="02000503020000020003" pitchFamily="2" charset="0"/>
              </a:rPr>
              <a:t>8 CFR §§ 208.4(a)(4)(ii),(5). </a:t>
            </a:r>
            <a:r>
              <a:rPr lang="en-US" sz="1200" b="1" dirty="0">
                <a:latin typeface="Avenir" panose="02000503020000020003" pitchFamily="2" charset="0"/>
              </a:rPr>
              <a:t>Awareness of changed circumstances</a:t>
            </a:r>
            <a:r>
              <a:rPr lang="en-US" sz="1200" b="0" dirty="0">
                <a:latin typeface="Avenir" panose="02000503020000020003" pitchFamily="2" charset="0"/>
              </a:rPr>
              <a:t> is the only factor enumerated in </a:t>
            </a:r>
            <a:r>
              <a:rPr lang="en-US" sz="1200" b="0" dirty="0" err="1">
                <a:latin typeface="Avenir" panose="02000503020000020003" pitchFamily="2" charset="0"/>
              </a:rPr>
              <a:t>regs</a:t>
            </a:r>
            <a:r>
              <a:rPr lang="en-US" sz="1200" b="0" dirty="0">
                <a:latin typeface="Avenir" panose="02000503020000020003" pitchFamily="2" charset="0"/>
              </a:rPr>
              <a:t>.</a:t>
            </a:r>
            <a:endParaRPr lang="en-US" sz="1200" b="1" dirty="0">
              <a:latin typeface="Avenir" panose="02000503020000020003" pitchFamily="2" charset="0"/>
            </a:endParaRPr>
          </a:p>
          <a:p>
            <a:pPr marL="0" indent="0">
              <a:lnSpc>
                <a:spcPct val="100000"/>
              </a:lnSpc>
              <a:buNone/>
            </a:pPr>
            <a:endParaRPr lang="en-US" sz="1200" b="1" dirty="0">
              <a:latin typeface="Avenir" panose="02000503020000020003" pitchFamily="2" charset="0"/>
            </a:endParaRPr>
          </a:p>
          <a:p>
            <a:pPr marL="0" indent="0">
              <a:lnSpc>
                <a:spcPct val="100000"/>
              </a:lnSpc>
              <a:buNone/>
            </a:pPr>
            <a:endParaRPr lang="en-US" sz="1200" b="1" dirty="0">
              <a:latin typeface="Avenir" panose="02000503020000020003" pitchFamily="2" charset="0"/>
            </a:endParaRPr>
          </a:p>
          <a:p>
            <a:pPr marL="0" indent="0">
              <a:lnSpc>
                <a:spcPct val="100000"/>
              </a:lnSpc>
              <a:buNone/>
            </a:pPr>
            <a:r>
              <a:rPr lang="en-US" sz="1200" b="1" dirty="0">
                <a:latin typeface="Avenir" panose="02000503020000020003" pitchFamily="2" charset="0"/>
              </a:rPr>
              <a:t>Ongoing Effects:</a:t>
            </a:r>
            <a:endParaRPr lang="en-US" sz="1200" dirty="0">
              <a:latin typeface="Avenir" panose="02000503020000020003" pitchFamily="2" charset="0"/>
            </a:endParaRPr>
          </a:p>
          <a:p>
            <a:pPr marL="0" indent="0">
              <a:lnSpc>
                <a:spcPct val="100000"/>
              </a:lnSpc>
              <a:buNone/>
            </a:pPr>
            <a:r>
              <a:rPr lang="en-US" sz="1200" dirty="0">
                <a:latin typeface="Avenir" panose="02000503020000020003" pitchFamily="2" charset="0"/>
              </a:rPr>
              <a:t>“If the applicant has suffered torture or other severe trauma in the past, the asylum officer should elicit information about any </a:t>
            </a:r>
            <a:r>
              <a:rPr lang="en-US" sz="1200" b="1" dirty="0">
                <a:latin typeface="Avenir" panose="02000503020000020003" pitchFamily="2" charset="0"/>
              </a:rPr>
              <a:t>continuing effects</a:t>
            </a:r>
            <a:r>
              <a:rPr lang="en-US" sz="1200" dirty="0">
                <a:latin typeface="Avenir" panose="02000503020000020003" pitchFamily="2" charset="0"/>
              </a:rPr>
              <a:t> from that torture or trauma, which may be related to a delay in filing.”</a:t>
            </a:r>
          </a:p>
          <a:p>
            <a:pPr marL="0" indent="0" algn="r">
              <a:lnSpc>
                <a:spcPct val="100000"/>
              </a:lnSpc>
              <a:buNone/>
            </a:pPr>
            <a:r>
              <a:rPr lang="en-US" sz="1200" dirty="0">
                <a:latin typeface="Avenir" panose="02000503020000020003" pitchFamily="2" charset="0"/>
              </a:rPr>
              <a:t>AOBTG OYFD pp14 </a:t>
            </a:r>
          </a:p>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19</a:t>
            </a:fld>
            <a:endParaRPr lang="en-US"/>
          </a:p>
        </p:txBody>
      </p:sp>
    </p:spTree>
    <p:extLst>
      <p:ext uri="{BB962C8B-B14F-4D97-AF65-F5344CB8AC3E}">
        <p14:creationId xmlns:p14="http://schemas.microsoft.com/office/powerpoint/2010/main" val="1065729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b="1" dirty="0">
                <a:latin typeface="Avenir" panose="02000503020000020003" pitchFamily="2" charset="0"/>
              </a:rPr>
              <a:t>Ongoing Effects:</a:t>
            </a:r>
            <a:endParaRPr lang="en-US" sz="1200" dirty="0">
              <a:latin typeface="Avenir" panose="02000503020000020003" pitchFamily="2" charset="0"/>
            </a:endParaRPr>
          </a:p>
          <a:p>
            <a:pPr marL="0" indent="0">
              <a:lnSpc>
                <a:spcPct val="100000"/>
              </a:lnSpc>
              <a:buNone/>
            </a:pPr>
            <a:r>
              <a:rPr lang="en-US" sz="1200" dirty="0">
                <a:latin typeface="Avenir" panose="02000503020000020003" pitchFamily="2" charset="0"/>
              </a:rPr>
              <a:t>“If the applicant has suffered torture or other severe trauma in the past, the asylum officer should elicit information about any </a:t>
            </a:r>
            <a:r>
              <a:rPr lang="en-US" sz="1200" b="1" dirty="0">
                <a:latin typeface="Avenir" panose="02000503020000020003" pitchFamily="2" charset="0"/>
              </a:rPr>
              <a:t>continuing effects</a:t>
            </a:r>
            <a:r>
              <a:rPr lang="en-US" sz="1200" dirty="0">
                <a:latin typeface="Avenir" panose="02000503020000020003" pitchFamily="2" charset="0"/>
              </a:rPr>
              <a:t> from that torture or trauma, which may be related to a delay in filing.” AOBTC – One year filing deadline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Husyev</a:t>
            </a:r>
            <a:r>
              <a:rPr lang="en-US" i="1" dirty="0"/>
              <a:t> </a:t>
            </a:r>
            <a:r>
              <a:rPr lang="en-US" i="0" dirty="0"/>
              <a:t>(</a:t>
            </a:r>
            <a:r>
              <a:rPr lang="en-US" dirty="0" err="1"/>
              <a:t>Husyev’s</a:t>
            </a:r>
            <a:r>
              <a:rPr lang="en-US" dirty="0"/>
              <a:t> filing 364 days after his lawful status expired was unreasonable) Note: filing was only six months after the one-year deadline had passed.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Taslimi</a:t>
            </a:r>
            <a:r>
              <a:rPr lang="en-US" i="1" dirty="0"/>
              <a:t> </a:t>
            </a:r>
            <a:r>
              <a:rPr lang="en-US" dirty="0"/>
              <a:t>(filed nearly seven months after circumstances conversion ceremony; </a:t>
            </a:r>
            <a:r>
              <a:rPr lang="en-US" dirty="0" err="1"/>
              <a:t>T</a:t>
            </a:r>
            <a:r>
              <a:rPr lang="en-US" sz="1200" b="0" i="0" kern="1200" dirty="0" err="1">
                <a:solidFill>
                  <a:schemeClr val="tx1"/>
                </a:solidFill>
                <a:effectLst/>
                <a:latin typeface="+mn-lt"/>
                <a:ea typeface="+mn-ea"/>
                <a:cs typeface="+mn-cs"/>
              </a:rPr>
              <a:t>aslimi</a:t>
            </a:r>
            <a:r>
              <a:rPr lang="en-US" sz="1200" b="0" i="0" kern="1200" dirty="0">
                <a:solidFill>
                  <a:schemeClr val="tx1"/>
                </a:solidFill>
                <a:effectLst/>
                <a:latin typeface="+mn-lt"/>
                <a:ea typeface="+mn-ea"/>
                <a:cs typeface="+mn-cs"/>
              </a:rPr>
              <a:t> did not apply for asylum immediately after her conversion because she wanted to be sure that it was going to be a life-long decision</a:t>
            </a:r>
            <a:r>
              <a:rPr lang="en-US" dirty="0"/>
              <a:t>)</a:t>
            </a:r>
          </a:p>
          <a:p>
            <a:pPr marL="0" indent="0">
              <a:lnSpc>
                <a:spcPct val="100000"/>
              </a:lnSpc>
              <a:buNone/>
            </a:pPr>
            <a:endParaRPr lang="en-US" sz="1200" dirty="0">
              <a:latin typeface="Avenir" panose="02000503020000020003" pitchFamily="2" charset="0"/>
            </a:endParaRPr>
          </a:p>
        </p:txBody>
      </p:sp>
      <p:sp>
        <p:nvSpPr>
          <p:cNvPr id="4" name="Slide Number Placeholder 3"/>
          <p:cNvSpPr>
            <a:spLocks noGrp="1"/>
          </p:cNvSpPr>
          <p:nvPr>
            <p:ph type="sldNum" sz="quarter" idx="5"/>
          </p:nvPr>
        </p:nvSpPr>
        <p:spPr/>
        <p:txBody>
          <a:bodyPr/>
          <a:lstStyle/>
          <a:p>
            <a:fld id="{D9B07D7B-439A-9745-93FC-E1297E72D731}" type="slidenum">
              <a:rPr lang="en-US" smtClean="0"/>
              <a:t>20</a:t>
            </a:fld>
            <a:endParaRPr lang="en-US"/>
          </a:p>
        </p:txBody>
      </p:sp>
    </p:spTree>
    <p:extLst>
      <p:ext uri="{BB962C8B-B14F-4D97-AF65-F5344CB8AC3E}">
        <p14:creationId xmlns:p14="http://schemas.microsoft.com/office/powerpoint/2010/main" val="170658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C.F.R. </a:t>
            </a:r>
            <a:r>
              <a:rPr lang="en-US" dirty="0">
                <a:latin typeface="Avenir" panose="02000503020000020003" pitchFamily="2" charset="0"/>
              </a:rPr>
              <a:t>§§</a:t>
            </a:r>
            <a:r>
              <a:rPr lang="en-US" dirty="0"/>
              <a:t> 208.4(4), (5):</a:t>
            </a:r>
          </a:p>
          <a:p>
            <a:r>
              <a:rPr lang="en-US" sz="1200" b="1" i="0" kern="1200" dirty="0">
                <a:solidFill>
                  <a:schemeClr val="tx1"/>
                </a:solidFill>
                <a:effectLst/>
                <a:latin typeface="+mn-lt"/>
                <a:ea typeface="+mn-ea"/>
                <a:cs typeface="+mn-cs"/>
              </a:rPr>
              <a:t>(4)</a:t>
            </a:r>
            <a:r>
              <a:rPr lang="en-US" sz="1200" b="1" i="1" kern="1200" dirty="0">
                <a:solidFill>
                  <a:schemeClr val="tx1"/>
                </a:solidFill>
                <a:effectLst/>
                <a:latin typeface="+mn-lt"/>
                <a:ea typeface="+mn-ea"/>
                <a:cs typeface="+mn-cs"/>
              </a:rPr>
              <a:t>Changed circumstances.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i</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The term “changed circumstances” in section 208(a)(2)(D) of the </a:t>
            </a:r>
            <a:r>
              <a:rPr lang="en-US" sz="1200" b="0" i="0" u="sng" kern="1200" dirty="0">
                <a:solidFill>
                  <a:schemeClr val="tx1"/>
                </a:solidFill>
                <a:effectLst/>
                <a:latin typeface="+mn-lt"/>
                <a:ea typeface="+mn-ea"/>
                <a:cs typeface="+mn-cs"/>
                <a:hlinkClick r:id="rId3"/>
              </a:rPr>
              <a:t>Act</a:t>
            </a:r>
            <a:r>
              <a:rPr lang="en-US" sz="1200" b="0" i="0" kern="1200" dirty="0">
                <a:solidFill>
                  <a:schemeClr val="tx1"/>
                </a:solidFill>
                <a:effectLst/>
                <a:latin typeface="+mn-lt"/>
                <a:ea typeface="+mn-ea"/>
                <a:cs typeface="+mn-cs"/>
              </a:rPr>
              <a:t> shall refer to circumstances materially affecting the applicant's eligibility for asylum. They may include, but are not limited to:</a:t>
            </a:r>
          </a:p>
          <a:p>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Changes in conditions in the applicant's country of nationality or, if the applicant is stateless, country of last habitual residence;</a:t>
            </a:r>
          </a:p>
          <a:p>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Changes in the applicant's circumstances that materially affect the applicant's eligibility for asylum, including changes in applicable U.S. law and activities the applicant becomes involved in outside the country of feared persecution that place the applicant at risk; or</a:t>
            </a:r>
          </a:p>
          <a:p>
            <a:r>
              <a:rPr lang="en-US" sz="1200" b="1" i="0" kern="12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 In the case of an </a:t>
            </a:r>
            <a:r>
              <a:rPr lang="en-US" sz="1200" b="0" i="0" u="sng" kern="1200" dirty="0">
                <a:solidFill>
                  <a:schemeClr val="tx1"/>
                </a:solidFill>
                <a:effectLst/>
                <a:latin typeface="+mn-lt"/>
                <a:ea typeface="+mn-ea"/>
                <a:cs typeface="+mn-cs"/>
                <a:hlinkClick r:id="rId3"/>
              </a:rPr>
              <a:t>alien</a:t>
            </a:r>
            <a:r>
              <a:rPr lang="en-US" sz="1200" b="0" i="0" kern="1200" dirty="0">
                <a:solidFill>
                  <a:schemeClr val="tx1"/>
                </a:solidFill>
                <a:effectLst/>
                <a:latin typeface="+mn-lt"/>
                <a:ea typeface="+mn-ea"/>
                <a:cs typeface="+mn-cs"/>
              </a:rPr>
              <a:t> who had previously been included as a dependent in another </a:t>
            </a:r>
            <a:r>
              <a:rPr lang="en-US" sz="1200" b="0" i="0" u="sng" kern="1200" dirty="0">
                <a:solidFill>
                  <a:schemeClr val="tx1"/>
                </a:solidFill>
                <a:effectLst/>
                <a:latin typeface="+mn-lt"/>
                <a:ea typeface="+mn-ea"/>
                <a:cs typeface="+mn-cs"/>
                <a:hlinkClick r:id="rId3"/>
              </a:rPr>
              <a:t>alien</a:t>
            </a:r>
            <a:r>
              <a:rPr lang="en-US" sz="1200" b="0" i="0" kern="1200" dirty="0">
                <a:solidFill>
                  <a:schemeClr val="tx1"/>
                </a:solidFill>
                <a:effectLst/>
                <a:latin typeface="+mn-lt"/>
                <a:ea typeface="+mn-ea"/>
                <a:cs typeface="+mn-cs"/>
              </a:rPr>
              <a:t>'s pending asylum </a:t>
            </a:r>
            <a:r>
              <a:rPr lang="en-US" sz="1200" b="0" i="0" u="sng" kern="1200" dirty="0">
                <a:solidFill>
                  <a:schemeClr val="tx1"/>
                </a:solidFill>
                <a:effectLst/>
                <a:latin typeface="+mn-lt"/>
                <a:ea typeface="+mn-ea"/>
                <a:cs typeface="+mn-cs"/>
                <a:hlinkClick r:id="rId3"/>
              </a:rPr>
              <a:t>application</a:t>
            </a:r>
            <a:r>
              <a:rPr lang="en-US" sz="1200" b="0" i="0" kern="1200" dirty="0">
                <a:solidFill>
                  <a:schemeClr val="tx1"/>
                </a:solidFill>
                <a:effectLst/>
                <a:latin typeface="+mn-lt"/>
                <a:ea typeface="+mn-ea"/>
                <a:cs typeface="+mn-cs"/>
              </a:rPr>
              <a:t>, the loss of the spousal or parent-child relationship to the principal applicant through marriage, divorce, death, or attainment of age 21.</a:t>
            </a:r>
          </a:p>
          <a:p>
            <a:r>
              <a:rPr lang="en-US" sz="1200" b="1" i="0" kern="1200" dirty="0">
                <a:solidFill>
                  <a:schemeClr val="tx1"/>
                </a:solidFill>
                <a:effectLst/>
                <a:latin typeface="+mn-lt"/>
                <a:ea typeface="+mn-ea"/>
                <a:cs typeface="+mn-cs"/>
              </a:rPr>
              <a:t>(ii)</a:t>
            </a:r>
            <a:r>
              <a:rPr lang="en-US" sz="1200" b="0" i="0" kern="1200" dirty="0">
                <a:solidFill>
                  <a:schemeClr val="tx1"/>
                </a:solidFill>
                <a:effectLst/>
                <a:latin typeface="+mn-lt"/>
                <a:ea typeface="+mn-ea"/>
                <a:cs typeface="+mn-cs"/>
              </a:rPr>
              <a:t> The applicant shall file an asylum </a:t>
            </a:r>
            <a:r>
              <a:rPr lang="en-US" sz="1200" b="0" i="0" u="sng" kern="1200" dirty="0">
                <a:solidFill>
                  <a:schemeClr val="tx1"/>
                </a:solidFill>
                <a:effectLst/>
                <a:latin typeface="+mn-lt"/>
                <a:ea typeface="+mn-ea"/>
                <a:cs typeface="+mn-cs"/>
                <a:hlinkClick r:id="rId3"/>
              </a:rPr>
              <a:t>application</a:t>
            </a:r>
            <a:r>
              <a:rPr lang="en-US" sz="1200" b="0" i="0" kern="1200" dirty="0">
                <a:solidFill>
                  <a:schemeClr val="tx1"/>
                </a:solidFill>
                <a:effectLst/>
                <a:latin typeface="+mn-lt"/>
                <a:ea typeface="+mn-ea"/>
                <a:cs typeface="+mn-cs"/>
              </a:rPr>
              <a:t> within a reasonable period given those “changed circumstances.” If the applicant can establish that he or she did not become aware of the changed circumstances until after they occurred, such delayed awareness shall be taken into account in determining what constitutes a “reasonable period.”</a:t>
            </a:r>
          </a:p>
          <a:p>
            <a:r>
              <a:rPr lang="en-US" sz="1200" b="1" i="0" kern="1200" dirty="0">
                <a:solidFill>
                  <a:schemeClr val="tx1"/>
                </a:solidFill>
                <a:effectLst/>
                <a:latin typeface="+mn-lt"/>
                <a:ea typeface="+mn-ea"/>
                <a:cs typeface="+mn-cs"/>
              </a:rPr>
              <a:t>(5)</a:t>
            </a:r>
            <a:r>
              <a:rPr lang="en-US" sz="1200" b="0" i="0" kern="1200" dirty="0">
                <a:solidFill>
                  <a:schemeClr val="tx1"/>
                </a:solidFill>
                <a:effectLst/>
                <a:latin typeface="+mn-lt"/>
                <a:ea typeface="+mn-ea"/>
                <a:cs typeface="+mn-cs"/>
              </a:rPr>
              <a:t> The term “extraordinary circumstances” in section 208(a)(2)(D) of the </a:t>
            </a:r>
            <a:r>
              <a:rPr lang="en-US" sz="1200" b="0" i="0" u="sng" kern="1200" dirty="0">
                <a:solidFill>
                  <a:schemeClr val="tx1"/>
                </a:solidFill>
                <a:effectLst/>
                <a:latin typeface="+mn-lt"/>
                <a:ea typeface="+mn-ea"/>
                <a:cs typeface="+mn-cs"/>
                <a:hlinkClick r:id="rId3"/>
              </a:rPr>
              <a:t>Act</a:t>
            </a:r>
            <a:r>
              <a:rPr lang="en-US" sz="1200" b="0" i="0" kern="1200" dirty="0">
                <a:solidFill>
                  <a:schemeClr val="tx1"/>
                </a:solidFill>
                <a:effectLst/>
                <a:latin typeface="+mn-lt"/>
                <a:ea typeface="+mn-ea"/>
                <a:cs typeface="+mn-cs"/>
              </a:rPr>
              <a:t> shall refer to events or factors directly related to the failure to meet the 1-year deadline. Such circumstances may excuse the failure to file within the 1-year period as long as the </a:t>
            </a:r>
            <a:r>
              <a:rPr lang="en-US" sz="1200" b="0" i="0" u="sng" kern="1200" dirty="0" err="1">
                <a:solidFill>
                  <a:schemeClr val="tx1"/>
                </a:solidFill>
                <a:effectLst/>
                <a:latin typeface="+mn-lt"/>
                <a:ea typeface="+mn-ea"/>
                <a:cs typeface="+mn-cs"/>
                <a:hlinkClick r:id="rId3"/>
              </a:rPr>
              <a:t>alien</a:t>
            </a:r>
            <a:r>
              <a:rPr lang="en-US" sz="1200" b="0" i="0" kern="1200" dirty="0" err="1">
                <a:solidFill>
                  <a:schemeClr val="tx1"/>
                </a:solidFill>
                <a:effectLst/>
                <a:latin typeface="+mn-lt"/>
                <a:ea typeface="+mn-ea"/>
                <a:cs typeface="+mn-cs"/>
              </a:rPr>
              <a:t>filed</a:t>
            </a:r>
            <a:r>
              <a:rPr lang="en-US" sz="1200" b="0" i="0" kern="1200" dirty="0">
                <a:solidFill>
                  <a:schemeClr val="tx1"/>
                </a:solidFill>
                <a:effectLst/>
                <a:latin typeface="+mn-lt"/>
                <a:ea typeface="+mn-ea"/>
                <a:cs typeface="+mn-cs"/>
              </a:rPr>
              <a:t> the </a:t>
            </a:r>
            <a:r>
              <a:rPr lang="en-US" sz="1200" b="0" i="0" u="sng" kern="1200" dirty="0">
                <a:solidFill>
                  <a:schemeClr val="tx1"/>
                </a:solidFill>
                <a:effectLst/>
                <a:latin typeface="+mn-lt"/>
                <a:ea typeface="+mn-ea"/>
                <a:cs typeface="+mn-cs"/>
                <a:hlinkClick r:id="rId3"/>
              </a:rPr>
              <a:t>application</a:t>
            </a:r>
            <a:r>
              <a:rPr lang="en-US" sz="1200" b="0" i="0" kern="1200" dirty="0">
                <a:solidFill>
                  <a:schemeClr val="tx1"/>
                </a:solidFill>
                <a:effectLst/>
                <a:latin typeface="+mn-lt"/>
                <a:ea typeface="+mn-ea"/>
                <a:cs typeface="+mn-cs"/>
              </a:rPr>
              <a:t> within a reasonable period given those circumstances. The burden of proof is on the applicant to establish to the satisfaction of the asylum officer, the </a:t>
            </a:r>
            <a:r>
              <a:rPr lang="en-US" sz="1200" b="0" i="0" u="sng" kern="1200" dirty="0">
                <a:solidFill>
                  <a:schemeClr val="tx1"/>
                </a:solidFill>
                <a:effectLst/>
                <a:latin typeface="+mn-lt"/>
                <a:ea typeface="+mn-ea"/>
                <a:cs typeface="+mn-cs"/>
                <a:hlinkClick r:id="rId3"/>
              </a:rPr>
              <a:t>immigration judge</a:t>
            </a:r>
            <a:r>
              <a:rPr lang="en-US" sz="1200" b="0" i="0" kern="1200" dirty="0">
                <a:solidFill>
                  <a:schemeClr val="tx1"/>
                </a:solidFill>
                <a:effectLst/>
                <a:latin typeface="+mn-lt"/>
                <a:ea typeface="+mn-ea"/>
                <a:cs typeface="+mn-cs"/>
              </a:rPr>
              <a:t>, or the </a:t>
            </a:r>
            <a:r>
              <a:rPr lang="en-US" sz="1200" b="0" i="0" u="sng" kern="1200" dirty="0">
                <a:solidFill>
                  <a:schemeClr val="tx1"/>
                </a:solidFill>
                <a:effectLst/>
                <a:latin typeface="+mn-lt"/>
                <a:ea typeface="+mn-ea"/>
                <a:cs typeface="+mn-cs"/>
                <a:hlinkClick r:id="rId3"/>
              </a:rPr>
              <a:t>Board</a:t>
            </a:r>
            <a:r>
              <a:rPr lang="en-US" sz="1200" b="0" i="0" kern="1200" dirty="0">
                <a:solidFill>
                  <a:schemeClr val="tx1"/>
                </a:solidFill>
                <a:effectLst/>
                <a:latin typeface="+mn-lt"/>
                <a:ea typeface="+mn-ea"/>
                <a:cs typeface="+mn-cs"/>
              </a:rPr>
              <a:t> of Immigration Appeals that the circumstances were not intentionally created by the </a:t>
            </a:r>
            <a:r>
              <a:rPr lang="en-US" sz="1200" b="0" i="0" u="sng" kern="1200" dirty="0">
                <a:solidFill>
                  <a:schemeClr val="tx1"/>
                </a:solidFill>
                <a:effectLst/>
                <a:latin typeface="+mn-lt"/>
                <a:ea typeface="+mn-ea"/>
                <a:cs typeface="+mn-cs"/>
                <a:hlinkClick r:id="rId3"/>
              </a:rPr>
              <a:t>alien</a:t>
            </a:r>
            <a:r>
              <a:rPr lang="en-US" sz="1200" b="0" i="0" kern="1200" dirty="0">
                <a:solidFill>
                  <a:schemeClr val="tx1"/>
                </a:solidFill>
                <a:effectLst/>
                <a:latin typeface="+mn-lt"/>
                <a:ea typeface="+mn-ea"/>
                <a:cs typeface="+mn-cs"/>
              </a:rPr>
              <a:t> through his or her own action or inaction, that those circumstances were directly related to </a:t>
            </a:r>
            <a:r>
              <a:rPr lang="en-US" sz="1200" b="0" i="0" kern="1200" dirty="0" err="1">
                <a:solidFill>
                  <a:schemeClr val="tx1"/>
                </a:solidFill>
                <a:effectLst/>
                <a:latin typeface="+mn-lt"/>
                <a:ea typeface="+mn-ea"/>
                <a:cs typeface="+mn-cs"/>
              </a:rPr>
              <a:t>the</a:t>
            </a:r>
            <a:r>
              <a:rPr lang="en-US" sz="1200" b="0" i="0" u="sng" kern="1200" dirty="0" err="1">
                <a:solidFill>
                  <a:schemeClr val="tx1"/>
                </a:solidFill>
                <a:effectLst/>
                <a:latin typeface="+mn-lt"/>
                <a:ea typeface="+mn-ea"/>
                <a:cs typeface="+mn-cs"/>
                <a:hlinkClick r:id="rId3"/>
              </a:rPr>
              <a:t>alien</a:t>
            </a:r>
            <a:r>
              <a:rPr lang="en-US" sz="1200" b="0" i="0" kern="1200" dirty="0" err="1">
                <a:solidFill>
                  <a:schemeClr val="tx1"/>
                </a:solidFill>
                <a:effectLst/>
                <a:latin typeface="+mn-lt"/>
                <a:ea typeface="+mn-ea"/>
                <a:cs typeface="+mn-cs"/>
              </a:rPr>
              <a:t>'s</a:t>
            </a:r>
            <a:r>
              <a:rPr lang="en-US" sz="1200" b="0" i="0" kern="1200" dirty="0">
                <a:solidFill>
                  <a:schemeClr val="tx1"/>
                </a:solidFill>
                <a:effectLst/>
                <a:latin typeface="+mn-lt"/>
                <a:ea typeface="+mn-ea"/>
                <a:cs typeface="+mn-cs"/>
              </a:rPr>
              <a:t> failure to file the </a:t>
            </a:r>
            <a:r>
              <a:rPr lang="en-US" sz="1200" b="0" i="0" u="sng" kern="1200" dirty="0">
                <a:solidFill>
                  <a:schemeClr val="tx1"/>
                </a:solidFill>
                <a:effectLst/>
                <a:latin typeface="+mn-lt"/>
                <a:ea typeface="+mn-ea"/>
                <a:cs typeface="+mn-cs"/>
                <a:hlinkClick r:id="rId3"/>
              </a:rPr>
              <a:t>application</a:t>
            </a:r>
            <a:r>
              <a:rPr lang="en-US" sz="1200" b="0" i="0" kern="1200" dirty="0">
                <a:solidFill>
                  <a:schemeClr val="tx1"/>
                </a:solidFill>
                <a:effectLst/>
                <a:latin typeface="+mn-lt"/>
                <a:ea typeface="+mn-ea"/>
                <a:cs typeface="+mn-cs"/>
              </a:rPr>
              <a:t> within the 1-year period, and that the delay was reasonable under the circumstances. Those circumstances may include but are not limited to:</a:t>
            </a:r>
          </a:p>
          <a:p>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i</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Serious illness or mental or physical disability, including any effects of persecution or violent harm suffered in the past, during the 1-year period after arrival;</a:t>
            </a:r>
          </a:p>
          <a:p>
            <a:r>
              <a:rPr lang="en-US" sz="1200" b="1" i="0" kern="1200" dirty="0">
                <a:solidFill>
                  <a:schemeClr val="tx1"/>
                </a:solidFill>
                <a:effectLst/>
                <a:latin typeface="+mn-lt"/>
                <a:ea typeface="+mn-ea"/>
                <a:cs typeface="+mn-cs"/>
              </a:rPr>
              <a:t>(ii)</a:t>
            </a:r>
            <a:r>
              <a:rPr lang="en-US" sz="1200" b="0" i="0" kern="1200" dirty="0">
                <a:solidFill>
                  <a:schemeClr val="tx1"/>
                </a:solidFill>
                <a:effectLst/>
                <a:latin typeface="+mn-lt"/>
                <a:ea typeface="+mn-ea"/>
                <a:cs typeface="+mn-cs"/>
              </a:rPr>
              <a:t> Legal disability (e.g., the applicant was an unaccompanied minor or suffered from a mental impairment) during the 1-year period after arrival;</a:t>
            </a:r>
          </a:p>
          <a:p>
            <a:r>
              <a:rPr lang="en-US" sz="1200" b="1" i="0" kern="1200" dirty="0">
                <a:solidFill>
                  <a:schemeClr val="tx1"/>
                </a:solidFill>
                <a:effectLst/>
                <a:latin typeface="+mn-lt"/>
                <a:ea typeface="+mn-ea"/>
                <a:cs typeface="+mn-cs"/>
              </a:rPr>
              <a:t>(iii)</a:t>
            </a:r>
            <a:r>
              <a:rPr lang="en-US" sz="1200" b="0" i="0" kern="1200" dirty="0">
                <a:solidFill>
                  <a:schemeClr val="tx1"/>
                </a:solidFill>
                <a:effectLst/>
                <a:latin typeface="+mn-lt"/>
                <a:ea typeface="+mn-ea"/>
                <a:cs typeface="+mn-cs"/>
              </a:rPr>
              <a:t> Ineffective assistance of counsel, provided that:</a:t>
            </a:r>
          </a:p>
          <a:p>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The </a:t>
            </a:r>
            <a:r>
              <a:rPr lang="en-US" sz="1200" b="0" i="0" u="sng" kern="1200" dirty="0">
                <a:solidFill>
                  <a:schemeClr val="tx1"/>
                </a:solidFill>
                <a:effectLst/>
                <a:latin typeface="+mn-lt"/>
                <a:ea typeface="+mn-ea"/>
                <a:cs typeface="+mn-cs"/>
                <a:hlinkClick r:id="rId3"/>
              </a:rPr>
              <a:t>alien</a:t>
            </a:r>
            <a:r>
              <a:rPr lang="en-US" sz="1200" b="0" i="0" kern="1200" dirty="0">
                <a:solidFill>
                  <a:schemeClr val="tx1"/>
                </a:solidFill>
                <a:effectLst/>
                <a:latin typeface="+mn-lt"/>
                <a:ea typeface="+mn-ea"/>
                <a:cs typeface="+mn-cs"/>
              </a:rPr>
              <a:t> files an affidavit setting forth in detail the agreement that was entered into with counsel with respect to the actions to be taken and what </a:t>
            </a:r>
            <a:r>
              <a:rPr lang="en-US" sz="1200" b="0" i="0" u="sng" kern="1200" dirty="0">
                <a:solidFill>
                  <a:schemeClr val="tx1"/>
                </a:solidFill>
                <a:effectLst/>
                <a:latin typeface="+mn-lt"/>
                <a:ea typeface="+mn-ea"/>
                <a:cs typeface="+mn-cs"/>
                <a:hlinkClick r:id="rId3"/>
              </a:rPr>
              <a:t>representations</a:t>
            </a:r>
            <a:r>
              <a:rPr lang="en-US" sz="1200" b="0" i="0" kern="1200" dirty="0">
                <a:solidFill>
                  <a:schemeClr val="tx1"/>
                </a:solidFill>
                <a:effectLst/>
                <a:latin typeface="+mn-lt"/>
                <a:ea typeface="+mn-ea"/>
                <a:cs typeface="+mn-cs"/>
              </a:rPr>
              <a:t> counsel did or did not make to the </a:t>
            </a:r>
            <a:r>
              <a:rPr lang="en-US" sz="1200" b="0" i="0" u="sng" kern="1200" dirty="0">
                <a:solidFill>
                  <a:schemeClr val="tx1"/>
                </a:solidFill>
                <a:effectLst/>
                <a:latin typeface="+mn-lt"/>
                <a:ea typeface="+mn-ea"/>
                <a:cs typeface="+mn-cs"/>
                <a:hlinkClick r:id="rId3"/>
              </a:rPr>
              <a:t>respondent</a:t>
            </a:r>
            <a:r>
              <a:rPr lang="en-US" sz="1200" b="0" i="0" kern="1200" dirty="0">
                <a:solidFill>
                  <a:schemeClr val="tx1"/>
                </a:solidFill>
                <a:effectLst/>
                <a:latin typeface="+mn-lt"/>
                <a:ea typeface="+mn-ea"/>
                <a:cs typeface="+mn-cs"/>
              </a:rPr>
              <a:t> in this regard;</a:t>
            </a:r>
          </a:p>
          <a:p>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The counsel whose integrity or competence is being impugned has been informed of the allegations leveled against him or her and given an opportunity to respond; and</a:t>
            </a:r>
          </a:p>
          <a:p>
            <a:r>
              <a:rPr lang="en-US" sz="1200" b="1" i="0" kern="12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 The </a:t>
            </a:r>
            <a:r>
              <a:rPr lang="en-US" sz="1200" b="0" i="0" u="sng" kern="1200" dirty="0">
                <a:solidFill>
                  <a:schemeClr val="tx1"/>
                </a:solidFill>
                <a:effectLst/>
                <a:latin typeface="+mn-lt"/>
                <a:ea typeface="+mn-ea"/>
                <a:cs typeface="+mn-cs"/>
                <a:hlinkClick r:id="rId3"/>
              </a:rPr>
              <a:t>alien</a:t>
            </a:r>
            <a:r>
              <a:rPr lang="en-US" sz="1200" b="0" i="0" kern="1200" dirty="0">
                <a:solidFill>
                  <a:schemeClr val="tx1"/>
                </a:solidFill>
                <a:effectLst/>
                <a:latin typeface="+mn-lt"/>
                <a:ea typeface="+mn-ea"/>
                <a:cs typeface="+mn-cs"/>
              </a:rPr>
              <a:t> indicates whether a complaint has been filed with appropriate disciplinary authorities with respect to any violation of counsel's ethical or legal responsibilities, and if not, why not;</a:t>
            </a:r>
          </a:p>
          <a:p>
            <a:r>
              <a:rPr lang="en-US" sz="1200" b="1" i="0" kern="1200" dirty="0">
                <a:solidFill>
                  <a:schemeClr val="tx1"/>
                </a:solidFill>
                <a:effectLst/>
                <a:latin typeface="+mn-lt"/>
                <a:ea typeface="+mn-ea"/>
                <a:cs typeface="+mn-cs"/>
              </a:rPr>
              <a:t>(iv)</a:t>
            </a:r>
            <a:r>
              <a:rPr lang="en-US" sz="1200" b="0" i="0" kern="1200" dirty="0">
                <a:solidFill>
                  <a:schemeClr val="tx1"/>
                </a:solidFill>
                <a:effectLst/>
                <a:latin typeface="+mn-lt"/>
                <a:ea typeface="+mn-ea"/>
                <a:cs typeface="+mn-cs"/>
              </a:rPr>
              <a:t> The applicant maintained Temporary Protected Status, lawful immigrant or nonimmigrant status, or was given parole, until a reasonable period before the filing of the asylum </a:t>
            </a:r>
            <a:r>
              <a:rPr lang="en-US" sz="1200" b="0" i="0" u="sng" kern="1200" dirty="0">
                <a:solidFill>
                  <a:schemeClr val="tx1"/>
                </a:solidFill>
                <a:effectLst/>
                <a:latin typeface="+mn-lt"/>
                <a:ea typeface="+mn-ea"/>
                <a:cs typeface="+mn-cs"/>
                <a:hlinkClick r:id="rId3"/>
              </a:rPr>
              <a:t>application</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(v)</a:t>
            </a:r>
            <a:r>
              <a:rPr lang="en-US" sz="1200" b="0" i="0" kern="1200" dirty="0">
                <a:solidFill>
                  <a:schemeClr val="tx1"/>
                </a:solidFill>
                <a:effectLst/>
                <a:latin typeface="+mn-lt"/>
                <a:ea typeface="+mn-ea"/>
                <a:cs typeface="+mn-cs"/>
              </a:rPr>
              <a:t> The applicant filed an asylum </a:t>
            </a:r>
            <a:r>
              <a:rPr lang="en-US" sz="1200" b="0" i="0" u="sng" kern="1200" dirty="0">
                <a:solidFill>
                  <a:schemeClr val="tx1"/>
                </a:solidFill>
                <a:effectLst/>
                <a:latin typeface="+mn-lt"/>
                <a:ea typeface="+mn-ea"/>
                <a:cs typeface="+mn-cs"/>
                <a:hlinkClick r:id="rId3"/>
              </a:rPr>
              <a:t>application</a:t>
            </a:r>
            <a:r>
              <a:rPr lang="en-US" sz="1200" b="0" i="0" kern="1200" dirty="0">
                <a:solidFill>
                  <a:schemeClr val="tx1"/>
                </a:solidFill>
                <a:effectLst/>
                <a:latin typeface="+mn-lt"/>
                <a:ea typeface="+mn-ea"/>
                <a:cs typeface="+mn-cs"/>
              </a:rPr>
              <a:t> prior to the expiration of the 1-year deadline, but that </a:t>
            </a:r>
            <a:r>
              <a:rPr lang="en-US" sz="1200" b="0" i="0" u="sng" kern="1200" dirty="0">
                <a:solidFill>
                  <a:schemeClr val="tx1"/>
                </a:solidFill>
                <a:effectLst/>
                <a:latin typeface="+mn-lt"/>
                <a:ea typeface="+mn-ea"/>
                <a:cs typeface="+mn-cs"/>
                <a:hlinkClick r:id="rId3"/>
              </a:rPr>
              <a:t>application</a:t>
            </a:r>
            <a:r>
              <a:rPr lang="en-US" sz="1200" b="0" i="0" kern="1200" dirty="0">
                <a:solidFill>
                  <a:schemeClr val="tx1"/>
                </a:solidFill>
                <a:effectLst/>
                <a:latin typeface="+mn-lt"/>
                <a:ea typeface="+mn-ea"/>
                <a:cs typeface="+mn-cs"/>
              </a:rPr>
              <a:t> was rejected by </a:t>
            </a:r>
            <a:r>
              <a:rPr lang="en-US" sz="1200" b="0" i="0" kern="1200" dirty="0" err="1">
                <a:solidFill>
                  <a:schemeClr val="tx1"/>
                </a:solidFill>
                <a:effectLst/>
                <a:latin typeface="+mn-lt"/>
                <a:ea typeface="+mn-ea"/>
                <a:cs typeface="+mn-cs"/>
              </a:rPr>
              <a:t>the</a:t>
            </a:r>
            <a:r>
              <a:rPr lang="en-US" sz="1200" b="0" i="0" u="sng" kern="1200" dirty="0" err="1">
                <a:solidFill>
                  <a:schemeClr val="tx1"/>
                </a:solidFill>
                <a:effectLst/>
                <a:latin typeface="+mn-lt"/>
                <a:ea typeface="+mn-ea"/>
                <a:cs typeface="+mn-cs"/>
                <a:hlinkClick r:id="rId3"/>
              </a:rPr>
              <a:t>Service</a:t>
            </a:r>
            <a:r>
              <a:rPr lang="en-US" sz="1200" b="0" i="0" kern="1200" dirty="0">
                <a:solidFill>
                  <a:schemeClr val="tx1"/>
                </a:solidFill>
                <a:effectLst/>
                <a:latin typeface="+mn-lt"/>
                <a:ea typeface="+mn-ea"/>
                <a:cs typeface="+mn-cs"/>
              </a:rPr>
              <a:t> as not properly filed, was returned to the applicant for corrections, and was refiled within a reasonable period thereafter; and</a:t>
            </a:r>
          </a:p>
          <a:p>
            <a:r>
              <a:rPr lang="en-US" sz="1200" b="1" i="0" kern="1200" dirty="0">
                <a:solidFill>
                  <a:schemeClr val="tx1"/>
                </a:solidFill>
                <a:effectLst/>
                <a:latin typeface="+mn-lt"/>
                <a:ea typeface="+mn-ea"/>
                <a:cs typeface="+mn-cs"/>
              </a:rPr>
              <a:t>(vi)</a:t>
            </a:r>
            <a:r>
              <a:rPr lang="en-US" sz="1200" b="0" i="0" kern="1200" dirty="0">
                <a:solidFill>
                  <a:schemeClr val="tx1"/>
                </a:solidFill>
                <a:effectLst/>
                <a:latin typeface="+mn-lt"/>
                <a:ea typeface="+mn-ea"/>
                <a:cs typeface="+mn-cs"/>
              </a:rPr>
              <a:t> The death or serious illness or incapacity of the applicant's legal </a:t>
            </a:r>
            <a:r>
              <a:rPr lang="en-US" sz="1200" b="0" i="0" u="sng" kern="1200" dirty="0">
                <a:solidFill>
                  <a:schemeClr val="tx1"/>
                </a:solidFill>
                <a:effectLst/>
                <a:latin typeface="+mn-lt"/>
                <a:ea typeface="+mn-ea"/>
                <a:cs typeface="+mn-cs"/>
                <a:hlinkClick r:id="rId3"/>
              </a:rPr>
              <a:t>representative</a:t>
            </a:r>
            <a:r>
              <a:rPr lang="en-US" sz="1200" b="0" i="0" kern="1200" dirty="0">
                <a:solidFill>
                  <a:schemeClr val="tx1"/>
                </a:solidFill>
                <a:effectLst/>
                <a:latin typeface="+mn-lt"/>
                <a:ea typeface="+mn-ea"/>
                <a:cs typeface="+mn-cs"/>
              </a:rPr>
              <a:t> or a member of the applicant's immediate family.</a:t>
            </a:r>
          </a:p>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3</a:t>
            </a:fld>
            <a:endParaRPr lang="en-US"/>
          </a:p>
        </p:txBody>
      </p:sp>
    </p:spTree>
    <p:extLst>
      <p:ext uri="{BB962C8B-B14F-4D97-AF65-F5344CB8AC3E}">
        <p14:creationId xmlns:p14="http://schemas.microsoft.com/office/powerpoint/2010/main" val="1249107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b="1" dirty="0">
                <a:latin typeface="Avenir" panose="02000503020000020003" pitchFamily="2" charset="0"/>
              </a:rPr>
              <a:t>Ongoing Effects:</a:t>
            </a:r>
            <a:endParaRPr lang="en-US" sz="1200" dirty="0">
              <a:latin typeface="Avenir" panose="02000503020000020003" pitchFamily="2" charset="0"/>
            </a:endParaRPr>
          </a:p>
          <a:p>
            <a:pPr marL="0" indent="0">
              <a:lnSpc>
                <a:spcPct val="100000"/>
              </a:lnSpc>
              <a:buNone/>
            </a:pPr>
            <a:r>
              <a:rPr lang="en-US" sz="1200" dirty="0">
                <a:latin typeface="Avenir" panose="02000503020000020003" pitchFamily="2" charset="0"/>
              </a:rPr>
              <a:t>“If the applicant has suffered torture or other severe trauma in the past, the asylum officer should elicit information about any </a:t>
            </a:r>
            <a:r>
              <a:rPr lang="en-US" sz="1200" b="1" dirty="0">
                <a:latin typeface="Avenir" panose="02000503020000020003" pitchFamily="2" charset="0"/>
              </a:rPr>
              <a:t>continuing effects</a:t>
            </a:r>
            <a:r>
              <a:rPr lang="en-US" sz="1200" dirty="0">
                <a:latin typeface="Avenir" panose="02000503020000020003" pitchFamily="2" charset="0"/>
              </a:rPr>
              <a:t> from that torture or trauma, which may be related to a delay in filing.” AOBTC – One year filing deadline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Husyev</a:t>
            </a:r>
            <a:r>
              <a:rPr lang="en-US" i="1" dirty="0"/>
              <a:t> </a:t>
            </a:r>
            <a:r>
              <a:rPr lang="en-US" i="0" dirty="0"/>
              <a:t>(</a:t>
            </a:r>
            <a:r>
              <a:rPr lang="en-US" dirty="0" err="1"/>
              <a:t>Husyev’s</a:t>
            </a:r>
            <a:r>
              <a:rPr lang="en-US" dirty="0"/>
              <a:t> filing 364 days after his lawful status expired was unreasonable) Note: filing was only six months after the one-year deadline had passed.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Taslimi</a:t>
            </a:r>
            <a:r>
              <a:rPr lang="en-US" i="1" dirty="0"/>
              <a:t> </a:t>
            </a:r>
            <a:r>
              <a:rPr lang="en-US" dirty="0"/>
              <a:t>(filed nearly seven months after circumstances conversion ceremony; </a:t>
            </a:r>
            <a:r>
              <a:rPr lang="en-US" dirty="0" err="1"/>
              <a:t>T</a:t>
            </a:r>
            <a:r>
              <a:rPr lang="en-US" sz="1200" b="0" i="0" kern="1200" dirty="0" err="1">
                <a:solidFill>
                  <a:schemeClr val="tx1"/>
                </a:solidFill>
                <a:effectLst/>
                <a:latin typeface="+mn-lt"/>
                <a:ea typeface="+mn-ea"/>
                <a:cs typeface="+mn-cs"/>
              </a:rPr>
              <a:t>aslimi</a:t>
            </a:r>
            <a:r>
              <a:rPr lang="en-US" sz="1200" b="0" i="0" kern="1200" dirty="0">
                <a:solidFill>
                  <a:schemeClr val="tx1"/>
                </a:solidFill>
                <a:effectLst/>
                <a:latin typeface="+mn-lt"/>
                <a:ea typeface="+mn-ea"/>
                <a:cs typeface="+mn-cs"/>
              </a:rPr>
              <a:t> did not apply for asylum immediately after her conversion because she wanted to be sure that it was going to be a life-long decision</a:t>
            </a:r>
            <a:r>
              <a:rPr lang="en-US" dirty="0"/>
              <a:t>)</a:t>
            </a:r>
          </a:p>
          <a:p>
            <a:pPr marL="0" indent="0">
              <a:lnSpc>
                <a:spcPct val="100000"/>
              </a:lnSpc>
              <a:buNone/>
            </a:pPr>
            <a:endParaRPr lang="en-US" sz="1200" dirty="0">
              <a:latin typeface="Avenir" panose="02000503020000020003" pitchFamily="2" charset="0"/>
            </a:endParaRPr>
          </a:p>
        </p:txBody>
      </p:sp>
      <p:sp>
        <p:nvSpPr>
          <p:cNvPr id="4" name="Slide Number Placeholder 3"/>
          <p:cNvSpPr>
            <a:spLocks noGrp="1"/>
          </p:cNvSpPr>
          <p:nvPr>
            <p:ph type="sldNum" sz="quarter" idx="5"/>
          </p:nvPr>
        </p:nvSpPr>
        <p:spPr/>
        <p:txBody>
          <a:bodyPr/>
          <a:lstStyle/>
          <a:p>
            <a:fld id="{D9B07D7B-439A-9745-93FC-E1297E72D731}" type="slidenum">
              <a:rPr lang="en-US" smtClean="0"/>
              <a:t>21</a:t>
            </a:fld>
            <a:endParaRPr lang="en-US"/>
          </a:p>
        </p:txBody>
      </p:sp>
    </p:spTree>
    <p:extLst>
      <p:ext uri="{BB962C8B-B14F-4D97-AF65-F5344CB8AC3E}">
        <p14:creationId xmlns:p14="http://schemas.microsoft.com/office/powerpoint/2010/main" val="2683481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 first changed circumstance would be when Kayla began to transition. This case is more complicated because Kayla transitioned so many years ago and it seems that she may have been able to apply for asylum some time ago, given her openness about her gender identity and the likelihood that she would be able to connect with some sort of resource to help her be able to apply for asylum. </a:t>
            </a:r>
          </a:p>
          <a:p>
            <a:r>
              <a:rPr lang="en-US" dirty="0"/>
              <a:t>2) A second potentially arguable changed circumstance occurred when Kayla became involved with the trans </a:t>
            </a:r>
            <a:r>
              <a:rPr lang="en-US" dirty="0" err="1"/>
              <a:t>latinx</a:t>
            </a:r>
            <a:r>
              <a:rPr lang="en-US" dirty="0"/>
              <a:t> empowerment group – however, this changed circumstance is very weak and we would not take the risk of filing this case if this were the only changed circumstance absent country conditions indicating that transgender advocates are targeted in a materially different way from transgender people. Since Kayla was already very open about her gender identity before becoming involved with the group, it would be hard to show that her involvement in this group materially affects her asylum claim (i.e. that it would be more dangerous for her to return to El </a:t>
            </a:r>
            <a:r>
              <a:rPr lang="en-US" dirty="0" err="1"/>
              <a:t>Salvdador</a:t>
            </a:r>
            <a:r>
              <a:rPr lang="en-US" dirty="0"/>
              <a:t> as a result of getting involved with this group). Also, she became involved  2 years ago and Kayla’s reasonable time for this circumstance has probably passed. </a:t>
            </a:r>
          </a:p>
          <a:p>
            <a:r>
              <a:rPr lang="en-US" dirty="0"/>
              <a:t>3) Finally, a third arguably changed circumstance occurred when Kayla became the lead media outreach spokesperson for this group. Potentially, this could help her case – we will want to explore more with Kayla. Can anyone think of any questions to ask her? (ask audience for input):</a:t>
            </a:r>
          </a:p>
          <a:p>
            <a:pPr marL="171450" indent="-171450">
              <a:buFontTx/>
              <a:buChar char="-"/>
            </a:pPr>
            <a:r>
              <a:rPr lang="en-US" dirty="0"/>
              <a:t>How will Kayla’s new job position affect the danger she may face in El Salvador if she were to return?</a:t>
            </a:r>
          </a:p>
          <a:p>
            <a:pPr marL="171450" indent="-171450">
              <a:buFontTx/>
              <a:buChar char="-"/>
            </a:pPr>
            <a:r>
              <a:rPr lang="en-US" dirty="0"/>
              <a:t>How public is Kayla’s role? Are her pictures and name posted all over the internet, easy for people to find?</a:t>
            </a:r>
          </a:p>
          <a:p>
            <a:pPr marL="171450" indent="-171450">
              <a:buFontTx/>
              <a:buChar char="-"/>
            </a:pPr>
            <a:r>
              <a:rPr lang="en-US" dirty="0"/>
              <a:t>How controversial would Kayla’s opinions be in El Salvador? Would she get persecuted for them? How does her new role in particular constitute a significant change from how she would be persecuted before she came into this role? </a:t>
            </a:r>
          </a:p>
          <a:p>
            <a:endParaRPr lang="en-US" dirty="0"/>
          </a:p>
          <a:p>
            <a:r>
              <a:rPr lang="en-US" dirty="0"/>
              <a:t>---&gt; new piece of information: you are discussing Kayla’s case with her and she tells you that last month she did an interview with a Salvadoran newspaper in which she advocated for trans visibility, equality, and acceptance. How does this change her case? (open for audience input)</a:t>
            </a:r>
          </a:p>
          <a:p>
            <a:r>
              <a:rPr lang="en-US" dirty="0"/>
              <a:t>---&gt; this make’s Kayla’s case for a changed circumstance stronger because this interview may materially affect her asylum case, in that it puts her in the public eye in El Salvador, and she may now be recognized and targeted for her gender identity and/or political opinions were she to return to El Salvador. </a:t>
            </a:r>
          </a:p>
          <a:p>
            <a:pPr marL="171450" indent="-171450">
              <a:buFontTx/>
              <a:buChar char="-"/>
            </a:pPr>
            <a:endParaRPr lang="en-US" dirty="0"/>
          </a:p>
          <a:p>
            <a:pPr marL="171450" indent="-171450">
              <a:buFontTx/>
              <a:buChar char="-"/>
            </a:pPr>
            <a:r>
              <a:rPr lang="en-US" dirty="0"/>
              <a:t>This is a trickier and potentially weaker case!</a:t>
            </a:r>
          </a:p>
          <a:p>
            <a:pPr marL="0" indent="0">
              <a:lnSpc>
                <a:spcPct val="100000"/>
              </a:lnSpc>
              <a:buNone/>
            </a:pPr>
            <a:endParaRPr lang="en-US" sz="1200" dirty="0">
              <a:latin typeface="Avenir" panose="02000503020000020003" pitchFamily="2" charset="0"/>
            </a:endParaRPr>
          </a:p>
        </p:txBody>
      </p:sp>
      <p:sp>
        <p:nvSpPr>
          <p:cNvPr id="4" name="Slide Number Placeholder 3"/>
          <p:cNvSpPr>
            <a:spLocks noGrp="1"/>
          </p:cNvSpPr>
          <p:nvPr>
            <p:ph type="sldNum" sz="quarter" idx="5"/>
          </p:nvPr>
        </p:nvSpPr>
        <p:spPr/>
        <p:txBody>
          <a:bodyPr/>
          <a:lstStyle/>
          <a:p>
            <a:fld id="{D9B07D7B-439A-9745-93FC-E1297E72D731}" type="slidenum">
              <a:rPr lang="en-US" smtClean="0"/>
              <a:t>22</a:t>
            </a:fld>
            <a:endParaRPr lang="en-US"/>
          </a:p>
        </p:txBody>
      </p:sp>
    </p:spTree>
    <p:extLst>
      <p:ext uri="{BB962C8B-B14F-4D97-AF65-F5344CB8AC3E}">
        <p14:creationId xmlns:p14="http://schemas.microsoft.com/office/powerpoint/2010/main" val="2190742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Mental illness symptoms? </a:t>
            </a:r>
          </a:p>
          <a:p>
            <a:pPr marL="685800" lvl="1" indent="-228600">
              <a:buAutoNum type="arabicParenR"/>
            </a:pPr>
            <a:r>
              <a:rPr lang="en-US" dirty="0"/>
              <a:t>Likely  extraordinary circumstance based on PTSD</a:t>
            </a:r>
          </a:p>
          <a:p>
            <a:pPr marL="685800" lvl="1" indent="-228600">
              <a:buAutoNum type="arabicParenR"/>
            </a:pPr>
            <a:r>
              <a:rPr lang="en-US" dirty="0"/>
              <a:t>Evidentiary requirement – substantiate with expert affidavit / psychological report.</a:t>
            </a:r>
          </a:p>
          <a:p>
            <a:pPr lvl="1">
              <a:spcBef>
                <a:spcPts val="0"/>
              </a:spcBef>
            </a:pPr>
            <a:r>
              <a:rPr lang="en-US" dirty="0"/>
              <a:t>Likely symptoms include: nightmares, insomnia, avoidance of memories, avoiding talking to others about past traumatic events, fear of being judged, ridiculed, blamed, or rejected</a:t>
            </a:r>
          </a:p>
          <a:p>
            <a:pPr marL="228600" indent="-228600">
              <a:buAutoNum type="arabicParenR"/>
            </a:pPr>
            <a:r>
              <a:rPr lang="en-US" sz="1200" dirty="0">
                <a:latin typeface="Avenir" panose="02000503020000020003" pitchFamily="2" charset="0"/>
              </a:rPr>
              <a:t>Ever told anyone about the rapes?</a:t>
            </a:r>
          </a:p>
          <a:p>
            <a:pPr marL="685800" lvl="1" indent="-228600">
              <a:buAutoNum type="arabicParenR"/>
            </a:pPr>
            <a:r>
              <a:rPr lang="en-US" sz="1200" dirty="0">
                <a:latin typeface="Avenir" panose="02000503020000020003" pitchFamily="2" charset="0"/>
              </a:rPr>
              <a:t>Does it matter if the rapes have a nexus? (No – no nexus requirement for exception to the OYFD)</a:t>
            </a:r>
          </a:p>
          <a:p>
            <a:pPr marL="228600" lvl="0" indent="-228600">
              <a:buAutoNum type="arabicParenR"/>
            </a:pPr>
            <a:r>
              <a:rPr lang="en-US" sz="1200" dirty="0">
                <a:latin typeface="Avenir" panose="02000503020000020003" pitchFamily="2" charset="0"/>
              </a:rPr>
              <a:t>Jorge’s treatment, while troublesome, is a bit of red herring in this timeline. Under other circumstances, DV might be critical to establishing reasonable time.</a:t>
            </a:r>
          </a:p>
          <a:p>
            <a:pPr marL="228600" lvl="0" indent="-228600">
              <a:buAutoNum type="arabicParenR"/>
            </a:pPr>
            <a:r>
              <a:rPr lang="en-US" sz="1200" dirty="0">
                <a:latin typeface="Avenir" panose="02000503020000020003" pitchFamily="2" charset="0"/>
              </a:rPr>
              <a:t>Danilo’s knowledge of asylum is also a red herring. </a:t>
            </a:r>
          </a:p>
          <a:p>
            <a:pPr marL="685800" lvl="1" indent="-228600">
              <a:buAutoNum type="arabicParenR"/>
            </a:pPr>
            <a:r>
              <a:rPr lang="en-US" sz="1200" dirty="0">
                <a:latin typeface="Avenir" panose="02000503020000020003" pitchFamily="2" charset="0"/>
              </a:rPr>
              <a:t>Ask why he didn’t know</a:t>
            </a:r>
          </a:p>
          <a:p>
            <a:pPr marL="685800" lvl="1" indent="-228600">
              <a:buAutoNum type="arabicParenR"/>
            </a:pPr>
            <a:r>
              <a:rPr lang="en-US" sz="1200" dirty="0">
                <a:latin typeface="Avenir" panose="02000503020000020003" pitchFamily="2" charset="0"/>
              </a:rPr>
              <a:t>Is it a call for speculation to ask him if he would have applied during the first year after entry if only he had known about asylum?</a:t>
            </a:r>
          </a:p>
          <a:p>
            <a:pPr marL="228600" lvl="0" indent="-228600">
              <a:buAutoNum type="arabicParenR"/>
            </a:pPr>
            <a:r>
              <a:rPr lang="en-US" sz="1200" dirty="0">
                <a:latin typeface="Avenir" panose="02000503020000020003" pitchFamily="2" charset="0"/>
              </a:rPr>
              <a:t>Other issues – self awareness of sexual orientation within indigenous culture while in Guatemala; awareness of LGBT community in the US</a:t>
            </a:r>
          </a:p>
          <a:p>
            <a:pPr marL="228600" lvl="0" indent="-228600">
              <a:buAutoNum type="arabicParenR"/>
            </a:pPr>
            <a:r>
              <a:rPr lang="en-US" sz="1200" dirty="0">
                <a:latin typeface="Avenir" panose="02000503020000020003" pitchFamily="2" charset="0"/>
              </a:rPr>
              <a:t>When is the reasonable time period up? Cautious filing would be within six months of November, 2018, when he first learned of Oasis and potentially formulated the intention to seek asylum assistance. </a:t>
            </a:r>
          </a:p>
          <a:p>
            <a:pPr marL="228600" lvl="0" indent="-228600">
              <a:buAutoNum type="arabicParenR"/>
            </a:pPr>
            <a:endParaRPr lang="en-US" sz="1200" dirty="0">
              <a:latin typeface="Avenir" panose="02000503020000020003" pitchFamily="2" charset="0"/>
            </a:endParaRPr>
          </a:p>
          <a:p>
            <a:pPr marL="228600" lvl="0" indent="-228600">
              <a:buAutoNum type="arabicParenR"/>
            </a:pPr>
            <a:endParaRPr lang="en-US" sz="1200" dirty="0">
              <a:latin typeface="Avenir" panose="02000503020000020003" pitchFamily="2" charset="0"/>
            </a:endParaRPr>
          </a:p>
        </p:txBody>
      </p:sp>
      <p:sp>
        <p:nvSpPr>
          <p:cNvPr id="4" name="Slide Number Placeholder 3"/>
          <p:cNvSpPr>
            <a:spLocks noGrp="1"/>
          </p:cNvSpPr>
          <p:nvPr>
            <p:ph type="sldNum" sz="quarter" idx="5"/>
          </p:nvPr>
        </p:nvSpPr>
        <p:spPr/>
        <p:txBody>
          <a:bodyPr/>
          <a:lstStyle/>
          <a:p>
            <a:fld id="{D9B07D7B-439A-9745-93FC-E1297E72D731}" type="slidenum">
              <a:rPr lang="en-US" smtClean="0"/>
              <a:t>23</a:t>
            </a:fld>
            <a:endParaRPr lang="en-US"/>
          </a:p>
        </p:txBody>
      </p:sp>
    </p:spTree>
    <p:extLst>
      <p:ext uri="{BB962C8B-B14F-4D97-AF65-F5344CB8AC3E}">
        <p14:creationId xmlns:p14="http://schemas.microsoft.com/office/powerpoint/2010/main" val="912630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application is late</a:t>
            </a:r>
          </a:p>
          <a:p>
            <a:r>
              <a:rPr lang="en-US" dirty="0"/>
              <a:t>2. Legal disability extraordinary circumstance exception</a:t>
            </a:r>
          </a:p>
          <a:p>
            <a:r>
              <a:rPr lang="en-US" dirty="0"/>
              <a:t>3. Legal disability will also explain the reasonable time to file from 2003 until 2007 when she turned 18, or possibly 2010.</a:t>
            </a:r>
          </a:p>
          <a:p>
            <a:r>
              <a:rPr lang="en-US" dirty="0"/>
              <a:t>4. DACA may explain the reasonable time to file for the period 2012 until 2018.  However, she will need to explain why she did not apply for asylum after she was no longer a minor and before she got DACA (2007-2012).</a:t>
            </a:r>
          </a:p>
          <a:p>
            <a:endParaRPr lang="en-US" dirty="0"/>
          </a:p>
          <a:p>
            <a:r>
              <a:rPr lang="en-US" dirty="0"/>
              <a:t>Any other circumstances to explain why this delay is reasonable? serious mental illness EC during that time period? </a:t>
            </a:r>
          </a:p>
          <a:p>
            <a:endParaRPr lang="en-US" dirty="0"/>
          </a:p>
          <a:p>
            <a:pPr marL="0" indent="0">
              <a:lnSpc>
                <a:spcPct val="100000"/>
              </a:lnSpc>
              <a:buNone/>
            </a:pPr>
            <a:endParaRPr lang="en-US" sz="1200" dirty="0">
              <a:latin typeface="Avenir" panose="02000503020000020003" pitchFamily="2" charset="0"/>
            </a:endParaRPr>
          </a:p>
        </p:txBody>
      </p:sp>
      <p:sp>
        <p:nvSpPr>
          <p:cNvPr id="4" name="Slide Number Placeholder 3"/>
          <p:cNvSpPr>
            <a:spLocks noGrp="1"/>
          </p:cNvSpPr>
          <p:nvPr>
            <p:ph type="sldNum" sz="quarter" idx="5"/>
          </p:nvPr>
        </p:nvSpPr>
        <p:spPr/>
        <p:txBody>
          <a:bodyPr/>
          <a:lstStyle/>
          <a:p>
            <a:fld id="{D9B07D7B-439A-9745-93FC-E1297E72D731}" type="slidenum">
              <a:rPr lang="en-US" smtClean="0"/>
              <a:t>24</a:t>
            </a:fld>
            <a:endParaRPr lang="en-US"/>
          </a:p>
        </p:txBody>
      </p:sp>
    </p:spTree>
    <p:extLst>
      <p:ext uri="{BB962C8B-B14F-4D97-AF65-F5344CB8AC3E}">
        <p14:creationId xmlns:p14="http://schemas.microsoft.com/office/powerpoint/2010/main" val="3119955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25</a:t>
            </a:fld>
            <a:endParaRPr lang="en-US"/>
          </a:p>
        </p:txBody>
      </p:sp>
    </p:spTree>
    <p:extLst>
      <p:ext uri="{BB962C8B-B14F-4D97-AF65-F5344CB8AC3E}">
        <p14:creationId xmlns:p14="http://schemas.microsoft.com/office/powerpoint/2010/main" val="248388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4</a:t>
            </a:fld>
            <a:endParaRPr lang="en-US"/>
          </a:p>
        </p:txBody>
      </p:sp>
    </p:spTree>
    <p:extLst>
      <p:ext uri="{BB962C8B-B14F-4D97-AF65-F5344CB8AC3E}">
        <p14:creationId xmlns:p14="http://schemas.microsoft.com/office/powerpoint/2010/main" val="308306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applicant who lies about his or her date of entry for the purpose of circumventing the OYFD may be found to have filed a frivolous asylum application, barring him or her from any other form of immigration relief. Matter of M-S-B-, 26 I&amp;N Dec.872, 879 (BIA 2016).</a:t>
            </a:r>
          </a:p>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5</a:t>
            </a:fld>
            <a:endParaRPr lang="en-US"/>
          </a:p>
        </p:txBody>
      </p:sp>
    </p:spTree>
    <p:extLst>
      <p:ext uri="{BB962C8B-B14F-4D97-AF65-F5344CB8AC3E}">
        <p14:creationId xmlns:p14="http://schemas.microsoft.com/office/powerpoint/2010/main" val="230865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6</a:t>
            </a:fld>
            <a:endParaRPr lang="en-US"/>
          </a:p>
        </p:txBody>
      </p:sp>
    </p:spTree>
    <p:extLst>
      <p:ext uri="{BB962C8B-B14F-4D97-AF65-F5344CB8AC3E}">
        <p14:creationId xmlns:p14="http://schemas.microsoft.com/office/powerpoint/2010/main" val="122392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venir" panose="02000503020000020003" pitchFamily="2" charset="0"/>
              </a:rPr>
              <a:t>Compare coming out vs marriage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Infection date vs. diagnosis date goes back to the rule that if the applicant can establish that they did not become aware of the changed circumstances until after they occurred, such delayed awareness shall be taken into account in determining what constitutes a “reasonable period” (</a:t>
            </a:r>
            <a:r>
              <a:rPr lang="en-US" dirty="0">
                <a:solidFill>
                  <a:schemeClr val="tx2"/>
                </a:solidFill>
              </a:rPr>
              <a:t>INA § 208.4(a)(4)(ii))</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2"/>
                </a:solidFill>
              </a:rPr>
              <a:t>Such as beginning to take hormones, having gender reassignment surgery – can spin in a lot of ways to determine exact date of the change (i.e. just starting transition to just finishing)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2"/>
                </a:solidFill>
              </a:rPr>
              <a:t>Ex: if a new law goes into effect criminalizing homosexuality; or if a new regime takes power and begins homophobic campaign. Ex: Brazil in October 2018.</a:t>
            </a:r>
            <a:endParaRPr lang="en-US" b="1" dirty="0">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2"/>
                </a:solidFill>
              </a:rPr>
              <a:t>This could make it more likely that other people would persecute the applicant. Note that the government would need to participate in the persecution (not just private actors).</a:t>
            </a:r>
            <a:endParaRPr lang="en-US" b="1" dirty="0">
              <a:solidFill>
                <a:srgbClr val="FF0000"/>
              </a:solidFill>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2"/>
                </a:solidFill>
              </a:rPr>
              <a:t>If this significantly affects how people will view applicant: i.e., if coming out of the closet (for a lesbian woman) entails a short haircut, wearing masculine clothing, etc. which will cause people to single applicant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venir" panose="02000503020000020003" pitchFamily="2" charset="0"/>
            </a:endParaRPr>
          </a:p>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7</a:t>
            </a:fld>
            <a:endParaRPr lang="en-US"/>
          </a:p>
        </p:txBody>
      </p:sp>
    </p:spTree>
    <p:extLst>
      <p:ext uri="{BB962C8B-B14F-4D97-AF65-F5344CB8AC3E}">
        <p14:creationId xmlns:p14="http://schemas.microsoft.com/office/powerpoint/2010/main" val="3466051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venir" panose="02000503020000020003" pitchFamily="2" charset="0"/>
            </a:endParaRPr>
          </a:p>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8</a:t>
            </a:fld>
            <a:endParaRPr lang="en-US"/>
          </a:p>
        </p:txBody>
      </p:sp>
    </p:spTree>
    <p:extLst>
      <p:ext uri="{BB962C8B-B14F-4D97-AF65-F5344CB8AC3E}">
        <p14:creationId xmlns:p14="http://schemas.microsoft.com/office/powerpoint/2010/main" val="3482508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venir" panose="02000503020000020003" pitchFamily="2" charset="0"/>
            </a:endParaRPr>
          </a:p>
          <a:p>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9</a:t>
            </a:fld>
            <a:endParaRPr lang="en-US"/>
          </a:p>
        </p:txBody>
      </p:sp>
    </p:spTree>
    <p:extLst>
      <p:ext uri="{BB962C8B-B14F-4D97-AF65-F5344CB8AC3E}">
        <p14:creationId xmlns:p14="http://schemas.microsoft.com/office/powerpoint/2010/main" val="143773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hlinkClick r:id="rId3" tooltip="https://www.westlaw.com/Document/I9a84bd9db21611e0bff4854fb99771ed/View/FullText.html?transitionType=Default&amp;contextData=(sc.Default)&amp;VR=3.0&amp;RS=da3.0&amp;fragmentIdentifier=co_pp_sp_506_1234%2c+1238"/>
              </a:rPr>
              <a:t>Viridiana v. Holder</a:t>
            </a:r>
            <a:r>
              <a:rPr lang="en-US" sz="1200" b="0" i="0" u="none" strike="noStrike" kern="1200" dirty="0">
                <a:solidFill>
                  <a:schemeClr val="tx1"/>
                </a:solidFill>
                <a:effectLst/>
                <a:latin typeface="+mn-lt"/>
                <a:ea typeface="+mn-ea"/>
                <a:cs typeface="+mn-cs"/>
                <a:hlinkClick r:id="rId3" tooltip="https://www.westlaw.com/Document/I9a84bd9db21611e0bff4854fb99771ed/View/FullText.html?transitionType=Default&amp;contextData=(sc.Default)&amp;VR=3.0&amp;RS=da3.0&amp;fragmentIdentifier=co_pp_sp_506_1234%2c+1238"/>
              </a:rPr>
              <a:t>, 646 F.3d 1230, 1234, 1238 (9th Cir. 2011)</a:t>
            </a:r>
            <a:r>
              <a:rPr lang="en-US" sz="1200" b="0" i="0" kern="1200" dirty="0">
                <a:solidFill>
                  <a:schemeClr val="tx1"/>
                </a:solidFill>
                <a:effectLst/>
                <a:latin typeface="+mn-lt"/>
                <a:ea typeface="+mn-ea"/>
                <a:cs typeface="+mn-cs"/>
              </a:rPr>
              <a:t> (fraudulent deceit by non-attorney immigration consultant can amount to an extraordinary circumstance for the delay in filing); </a:t>
            </a:r>
          </a:p>
          <a:p>
            <a:r>
              <a:rPr lang="en-US" sz="1200" b="0" i="0"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hlinkClick r:id="rId4" tooltip="https://www.westlaw.com/Document/I29b5b7d2958811dfbd1deb0d18fe7234/View/FullText.html?transitionType=Default&amp;contextData=(sc.Default)&amp;VR=3.0&amp;RS=da3.0&amp;fragmentIdentifier=co_pp_sp_506_1090"/>
              </a:rPr>
              <a:t>Toj-Culpatan v. Holder</a:t>
            </a:r>
            <a:r>
              <a:rPr lang="en-US" sz="1200" b="0" i="0" u="none" strike="noStrike" kern="1200" dirty="0">
                <a:solidFill>
                  <a:schemeClr val="tx1"/>
                </a:solidFill>
                <a:effectLst/>
                <a:latin typeface="+mn-lt"/>
                <a:ea typeface="+mn-ea"/>
                <a:cs typeface="+mn-cs"/>
                <a:hlinkClick r:id="rId4" tooltip="https://www.westlaw.com/Document/I29b5b7d2958811dfbd1deb0d18fe7234/View/FullText.html?transitionType=Default&amp;contextData=(sc.Default)&amp;VR=3.0&amp;RS=da3.0&amp;fragmentIdentifier=co_pp_sp_506_1090"/>
              </a:rPr>
              <a:t>, 612 F.3d 1088, 1090 (9th Cir. 2010)</a:t>
            </a:r>
            <a:r>
              <a:rPr lang="en-US" sz="1200" b="0" i="0" kern="1200" dirty="0">
                <a:solidFill>
                  <a:schemeClr val="tx1"/>
                </a:solidFill>
                <a:effectLst/>
                <a:latin typeface="+mn-lt"/>
                <a:ea typeface="+mn-ea"/>
                <a:cs typeface="+mn-cs"/>
              </a:rPr>
              <a:t> (per </a:t>
            </a:r>
            <a:r>
              <a:rPr lang="en-US" sz="1200" b="0" i="0" kern="1200" dirty="0" err="1">
                <a:solidFill>
                  <a:schemeClr val="tx1"/>
                </a:solidFill>
                <a:effectLst/>
                <a:latin typeface="+mn-lt"/>
                <a:ea typeface="+mn-ea"/>
                <a:cs typeface="+mn-cs"/>
              </a:rPr>
              <a:t>curiam</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hlinkClick r:id="rId5" tooltip="https://www.westlaw.com/Document/I573dfbc4543611dd9876f446780b7bdc/View/FullText.html?transitionType=Default&amp;contextData=(sc.Default)&amp;VR=3.0&amp;RS=da3.0&amp;fragmentIdentifier=co_pp_sp_506_1049"/>
              </a:rPr>
              <a:t>Dhital v. Mukasey</a:t>
            </a:r>
            <a:r>
              <a:rPr lang="en-US" sz="1200" b="0" i="0" u="none" strike="noStrike" kern="1200" dirty="0">
                <a:solidFill>
                  <a:schemeClr val="tx1"/>
                </a:solidFill>
                <a:effectLst/>
                <a:latin typeface="+mn-lt"/>
                <a:ea typeface="+mn-ea"/>
                <a:cs typeface="+mn-cs"/>
                <a:hlinkClick r:id="rId5" tooltip="https://www.westlaw.com/Document/I573dfbc4543611dd9876f446780b7bdc/View/FullText.html?transitionType=Default&amp;contextData=(sc.Default)&amp;VR=3.0&amp;RS=da3.0&amp;fragmentIdentifier=co_pp_sp_506_1049"/>
              </a:rPr>
              <a:t>, 532 F.3d 1044, 1049–50 (9th Cir. 2008)</a:t>
            </a:r>
            <a:r>
              <a:rPr lang="en-US" sz="1200" b="0" i="0" kern="1200" dirty="0">
                <a:solidFill>
                  <a:schemeClr val="tx1"/>
                </a:solidFill>
                <a:effectLst/>
                <a:latin typeface="+mn-lt"/>
                <a:ea typeface="+mn-ea"/>
                <a:cs typeface="+mn-cs"/>
              </a:rPr>
              <a:t> (per </a:t>
            </a:r>
            <a:r>
              <a:rPr lang="en-US" sz="1200" b="0" i="0" kern="1200" dirty="0" err="1">
                <a:solidFill>
                  <a:schemeClr val="tx1"/>
                </a:solidFill>
                <a:effectLst/>
                <a:latin typeface="+mn-lt"/>
                <a:ea typeface="+mn-ea"/>
                <a:cs typeface="+mn-cs"/>
              </a:rPr>
              <a:t>curiam</a:t>
            </a:r>
            <a:r>
              <a:rPr lang="en-US" sz="1200" b="0" i="0" kern="1200" dirty="0">
                <a:solidFill>
                  <a:schemeClr val="tx1"/>
                </a:solidFill>
                <a:effectLst/>
                <a:latin typeface="+mn-lt"/>
                <a:ea typeface="+mn-ea"/>
                <a:cs typeface="+mn-cs"/>
              </a:rPr>
              <a:t>) (holding that BIA properly concluded alien lost nonimmigrant status when he failed to enroll in a semester of college classes, and that alien then failed to file application within a “reasonable period” when he waited 22 months without further explanation for delay).</a:t>
            </a:r>
            <a:endParaRPr lang="en-US" dirty="0"/>
          </a:p>
        </p:txBody>
      </p:sp>
      <p:sp>
        <p:nvSpPr>
          <p:cNvPr id="4" name="Slide Number Placeholder 3"/>
          <p:cNvSpPr>
            <a:spLocks noGrp="1"/>
          </p:cNvSpPr>
          <p:nvPr>
            <p:ph type="sldNum" sz="quarter" idx="5"/>
          </p:nvPr>
        </p:nvSpPr>
        <p:spPr/>
        <p:txBody>
          <a:bodyPr/>
          <a:lstStyle/>
          <a:p>
            <a:fld id="{D9B07D7B-439A-9745-93FC-E1297E72D731}" type="slidenum">
              <a:rPr lang="en-US" smtClean="0"/>
              <a:t>10</a:t>
            </a:fld>
            <a:endParaRPr lang="en-US"/>
          </a:p>
        </p:txBody>
      </p:sp>
    </p:spTree>
    <p:extLst>
      <p:ext uri="{BB962C8B-B14F-4D97-AF65-F5344CB8AC3E}">
        <p14:creationId xmlns:p14="http://schemas.microsoft.com/office/powerpoint/2010/main" val="324753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3B08-0D56-E647-9FFD-221C83A32F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FE0B76-2EC2-8E46-BBA5-9C926EF20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B3CF25-D6D1-BB40-898A-FE1E75A758E8}"/>
              </a:ext>
            </a:extLst>
          </p:cNvPr>
          <p:cNvSpPr>
            <a:spLocks noGrp="1"/>
          </p:cNvSpPr>
          <p:nvPr>
            <p:ph type="dt" sz="half" idx="10"/>
          </p:nvPr>
        </p:nvSpPr>
        <p:spPr/>
        <p:txBody>
          <a:bodyPr/>
          <a:lstStyle/>
          <a:p>
            <a:fld id="{F75B791A-DF37-C340-AC7D-F02EF546450D}" type="datetimeFigureOut">
              <a:rPr lang="en-US" smtClean="0"/>
              <a:t>3/19/24</a:t>
            </a:fld>
            <a:endParaRPr lang="en-US"/>
          </a:p>
        </p:txBody>
      </p:sp>
      <p:sp>
        <p:nvSpPr>
          <p:cNvPr id="5" name="Footer Placeholder 4">
            <a:extLst>
              <a:ext uri="{FF2B5EF4-FFF2-40B4-BE49-F238E27FC236}">
                <a16:creationId xmlns:a16="http://schemas.microsoft.com/office/drawing/2014/main" id="{55799E39-4BD9-E344-A71E-CFA59761E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A1645-3404-774C-9914-C8C457818B08}"/>
              </a:ext>
            </a:extLst>
          </p:cNvPr>
          <p:cNvSpPr>
            <a:spLocks noGrp="1"/>
          </p:cNvSpPr>
          <p:nvPr>
            <p:ph type="sldNum" sz="quarter" idx="12"/>
          </p:nvPr>
        </p:nvSpPr>
        <p:spPr/>
        <p:txBody>
          <a:bodyPr/>
          <a:lstStyle/>
          <a:p>
            <a:fld id="{A00F85BE-12BB-7141-B98D-F4A13E50EFF9}" type="slidenum">
              <a:rPr lang="en-US" smtClean="0"/>
              <a:t>‹#›</a:t>
            </a:fld>
            <a:endParaRPr lang="en-US"/>
          </a:p>
        </p:txBody>
      </p:sp>
    </p:spTree>
    <p:extLst>
      <p:ext uri="{BB962C8B-B14F-4D97-AF65-F5344CB8AC3E}">
        <p14:creationId xmlns:p14="http://schemas.microsoft.com/office/powerpoint/2010/main" val="335240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A78F-BEED-894D-9544-B4A23137AD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D0396A-AE96-1D42-8ED9-784112E8A4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04DF0-E95C-A241-A221-01FADA04837B}"/>
              </a:ext>
            </a:extLst>
          </p:cNvPr>
          <p:cNvSpPr>
            <a:spLocks noGrp="1"/>
          </p:cNvSpPr>
          <p:nvPr>
            <p:ph type="dt" sz="half" idx="10"/>
          </p:nvPr>
        </p:nvSpPr>
        <p:spPr/>
        <p:txBody>
          <a:bodyPr/>
          <a:lstStyle/>
          <a:p>
            <a:fld id="{F75B791A-DF37-C340-AC7D-F02EF546450D}" type="datetimeFigureOut">
              <a:rPr lang="en-US" smtClean="0"/>
              <a:t>3/19/24</a:t>
            </a:fld>
            <a:endParaRPr lang="en-US"/>
          </a:p>
        </p:txBody>
      </p:sp>
      <p:sp>
        <p:nvSpPr>
          <p:cNvPr id="5" name="Footer Placeholder 4">
            <a:extLst>
              <a:ext uri="{FF2B5EF4-FFF2-40B4-BE49-F238E27FC236}">
                <a16:creationId xmlns:a16="http://schemas.microsoft.com/office/drawing/2014/main" id="{E3639FDA-BF21-CA43-A11F-C4CBF2D93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B7A1D-2ECE-9B42-A49C-97DC413DD813}"/>
              </a:ext>
            </a:extLst>
          </p:cNvPr>
          <p:cNvSpPr>
            <a:spLocks noGrp="1"/>
          </p:cNvSpPr>
          <p:nvPr>
            <p:ph type="sldNum" sz="quarter" idx="12"/>
          </p:nvPr>
        </p:nvSpPr>
        <p:spPr/>
        <p:txBody>
          <a:bodyPr/>
          <a:lstStyle/>
          <a:p>
            <a:fld id="{A00F85BE-12BB-7141-B98D-F4A13E50EFF9}" type="slidenum">
              <a:rPr lang="en-US" smtClean="0"/>
              <a:t>‹#›</a:t>
            </a:fld>
            <a:endParaRPr lang="en-US"/>
          </a:p>
        </p:txBody>
      </p:sp>
    </p:spTree>
    <p:extLst>
      <p:ext uri="{BB962C8B-B14F-4D97-AF65-F5344CB8AC3E}">
        <p14:creationId xmlns:p14="http://schemas.microsoft.com/office/powerpoint/2010/main" val="9042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C9C3D2-52FF-E24E-A556-F91256ADF8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EE21C4-FE61-354C-B095-F18A45923A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2FEDD-20F4-C241-977E-56E05202236B}"/>
              </a:ext>
            </a:extLst>
          </p:cNvPr>
          <p:cNvSpPr>
            <a:spLocks noGrp="1"/>
          </p:cNvSpPr>
          <p:nvPr>
            <p:ph type="dt" sz="half" idx="10"/>
          </p:nvPr>
        </p:nvSpPr>
        <p:spPr/>
        <p:txBody>
          <a:bodyPr/>
          <a:lstStyle/>
          <a:p>
            <a:fld id="{F75B791A-DF37-C340-AC7D-F02EF546450D}" type="datetimeFigureOut">
              <a:rPr lang="en-US" smtClean="0"/>
              <a:t>3/19/24</a:t>
            </a:fld>
            <a:endParaRPr lang="en-US"/>
          </a:p>
        </p:txBody>
      </p:sp>
      <p:sp>
        <p:nvSpPr>
          <p:cNvPr id="5" name="Footer Placeholder 4">
            <a:extLst>
              <a:ext uri="{FF2B5EF4-FFF2-40B4-BE49-F238E27FC236}">
                <a16:creationId xmlns:a16="http://schemas.microsoft.com/office/drawing/2014/main" id="{6EE7B2F2-D598-834C-B73D-AFACFD545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67D9D-9DDB-864D-B4F8-6835142C8B65}"/>
              </a:ext>
            </a:extLst>
          </p:cNvPr>
          <p:cNvSpPr>
            <a:spLocks noGrp="1"/>
          </p:cNvSpPr>
          <p:nvPr>
            <p:ph type="sldNum" sz="quarter" idx="12"/>
          </p:nvPr>
        </p:nvSpPr>
        <p:spPr/>
        <p:txBody>
          <a:bodyPr/>
          <a:lstStyle/>
          <a:p>
            <a:fld id="{A00F85BE-12BB-7141-B98D-F4A13E50EFF9}" type="slidenum">
              <a:rPr lang="en-US" smtClean="0"/>
              <a:t>‹#›</a:t>
            </a:fld>
            <a:endParaRPr lang="en-US"/>
          </a:p>
        </p:txBody>
      </p:sp>
    </p:spTree>
    <p:extLst>
      <p:ext uri="{BB962C8B-B14F-4D97-AF65-F5344CB8AC3E}">
        <p14:creationId xmlns:p14="http://schemas.microsoft.com/office/powerpoint/2010/main" val="305015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1143-585F-E74F-AEAC-0A7FD7CD7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7ADA39-4280-194B-898A-AD5B48C475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6DBFA-FD61-5B43-942F-068612C662C9}"/>
              </a:ext>
            </a:extLst>
          </p:cNvPr>
          <p:cNvSpPr>
            <a:spLocks noGrp="1"/>
          </p:cNvSpPr>
          <p:nvPr>
            <p:ph type="dt" sz="half" idx="10"/>
          </p:nvPr>
        </p:nvSpPr>
        <p:spPr/>
        <p:txBody>
          <a:bodyPr/>
          <a:lstStyle/>
          <a:p>
            <a:fld id="{F75B791A-DF37-C340-AC7D-F02EF546450D}" type="datetimeFigureOut">
              <a:rPr lang="en-US" smtClean="0"/>
              <a:t>3/19/24</a:t>
            </a:fld>
            <a:endParaRPr lang="en-US"/>
          </a:p>
        </p:txBody>
      </p:sp>
      <p:sp>
        <p:nvSpPr>
          <p:cNvPr id="5" name="Footer Placeholder 4">
            <a:extLst>
              <a:ext uri="{FF2B5EF4-FFF2-40B4-BE49-F238E27FC236}">
                <a16:creationId xmlns:a16="http://schemas.microsoft.com/office/drawing/2014/main" id="{8A3B0830-C511-6A48-8E80-2CF372F82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3C215-80A1-6046-9A26-526DADE8975E}"/>
              </a:ext>
            </a:extLst>
          </p:cNvPr>
          <p:cNvSpPr>
            <a:spLocks noGrp="1"/>
          </p:cNvSpPr>
          <p:nvPr>
            <p:ph type="sldNum" sz="quarter" idx="12"/>
          </p:nvPr>
        </p:nvSpPr>
        <p:spPr/>
        <p:txBody>
          <a:bodyPr/>
          <a:lstStyle/>
          <a:p>
            <a:fld id="{A00F85BE-12BB-7141-B98D-F4A13E50EFF9}" type="slidenum">
              <a:rPr lang="en-US" smtClean="0"/>
              <a:t>‹#›</a:t>
            </a:fld>
            <a:endParaRPr lang="en-US"/>
          </a:p>
        </p:txBody>
      </p:sp>
    </p:spTree>
    <p:extLst>
      <p:ext uri="{BB962C8B-B14F-4D97-AF65-F5344CB8AC3E}">
        <p14:creationId xmlns:p14="http://schemas.microsoft.com/office/powerpoint/2010/main" val="57947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84F5-6C44-3441-80F2-40210DECF5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5B5464-8B25-0D46-8A45-F3DD381A74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B7FF1D-B0F0-7A40-AFEF-5470AA997D3F}"/>
              </a:ext>
            </a:extLst>
          </p:cNvPr>
          <p:cNvSpPr>
            <a:spLocks noGrp="1"/>
          </p:cNvSpPr>
          <p:nvPr>
            <p:ph type="dt" sz="half" idx="10"/>
          </p:nvPr>
        </p:nvSpPr>
        <p:spPr/>
        <p:txBody>
          <a:bodyPr/>
          <a:lstStyle/>
          <a:p>
            <a:fld id="{F75B791A-DF37-C340-AC7D-F02EF546450D}" type="datetimeFigureOut">
              <a:rPr lang="en-US" smtClean="0"/>
              <a:t>3/19/24</a:t>
            </a:fld>
            <a:endParaRPr lang="en-US"/>
          </a:p>
        </p:txBody>
      </p:sp>
      <p:sp>
        <p:nvSpPr>
          <p:cNvPr id="5" name="Footer Placeholder 4">
            <a:extLst>
              <a:ext uri="{FF2B5EF4-FFF2-40B4-BE49-F238E27FC236}">
                <a16:creationId xmlns:a16="http://schemas.microsoft.com/office/drawing/2014/main" id="{135E7E52-9F34-4D43-BD8B-82550F537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13A83-ECAE-6945-A564-7CFF0C2065E5}"/>
              </a:ext>
            </a:extLst>
          </p:cNvPr>
          <p:cNvSpPr>
            <a:spLocks noGrp="1"/>
          </p:cNvSpPr>
          <p:nvPr>
            <p:ph type="sldNum" sz="quarter" idx="12"/>
          </p:nvPr>
        </p:nvSpPr>
        <p:spPr/>
        <p:txBody>
          <a:bodyPr/>
          <a:lstStyle/>
          <a:p>
            <a:fld id="{A00F85BE-12BB-7141-B98D-F4A13E50EFF9}" type="slidenum">
              <a:rPr lang="en-US" smtClean="0"/>
              <a:t>‹#›</a:t>
            </a:fld>
            <a:endParaRPr lang="en-US"/>
          </a:p>
        </p:txBody>
      </p:sp>
    </p:spTree>
    <p:extLst>
      <p:ext uri="{BB962C8B-B14F-4D97-AF65-F5344CB8AC3E}">
        <p14:creationId xmlns:p14="http://schemas.microsoft.com/office/powerpoint/2010/main" val="117212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F604-2CC5-8444-8A7F-6E92F80981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55AEEE-EAB1-B943-8CE5-8699D92779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5C82A-ED70-8549-8D68-18A0145DCA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840D71-8978-3F4E-B733-AE5BDEB7E190}"/>
              </a:ext>
            </a:extLst>
          </p:cNvPr>
          <p:cNvSpPr>
            <a:spLocks noGrp="1"/>
          </p:cNvSpPr>
          <p:nvPr>
            <p:ph type="dt" sz="half" idx="10"/>
          </p:nvPr>
        </p:nvSpPr>
        <p:spPr/>
        <p:txBody>
          <a:bodyPr/>
          <a:lstStyle/>
          <a:p>
            <a:fld id="{F75B791A-DF37-C340-AC7D-F02EF546450D}" type="datetimeFigureOut">
              <a:rPr lang="en-US" smtClean="0"/>
              <a:t>3/19/24</a:t>
            </a:fld>
            <a:endParaRPr lang="en-US"/>
          </a:p>
        </p:txBody>
      </p:sp>
      <p:sp>
        <p:nvSpPr>
          <p:cNvPr id="6" name="Footer Placeholder 5">
            <a:extLst>
              <a:ext uri="{FF2B5EF4-FFF2-40B4-BE49-F238E27FC236}">
                <a16:creationId xmlns:a16="http://schemas.microsoft.com/office/drawing/2014/main" id="{9F2DD57D-B1B4-CB48-89DD-76A77D13D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7899EE-E9EB-F94A-A7AA-F6FD661D978C}"/>
              </a:ext>
            </a:extLst>
          </p:cNvPr>
          <p:cNvSpPr>
            <a:spLocks noGrp="1"/>
          </p:cNvSpPr>
          <p:nvPr>
            <p:ph type="sldNum" sz="quarter" idx="12"/>
          </p:nvPr>
        </p:nvSpPr>
        <p:spPr/>
        <p:txBody>
          <a:bodyPr/>
          <a:lstStyle/>
          <a:p>
            <a:fld id="{A00F85BE-12BB-7141-B98D-F4A13E50EFF9}" type="slidenum">
              <a:rPr lang="en-US" smtClean="0"/>
              <a:t>‹#›</a:t>
            </a:fld>
            <a:endParaRPr lang="en-US"/>
          </a:p>
        </p:txBody>
      </p:sp>
    </p:spTree>
    <p:extLst>
      <p:ext uri="{BB962C8B-B14F-4D97-AF65-F5344CB8AC3E}">
        <p14:creationId xmlns:p14="http://schemas.microsoft.com/office/powerpoint/2010/main" val="403846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4B4E-FC43-754D-BA16-08AE1401C5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B45693-2E89-A44C-89CA-56DD23300B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6FC03E-E46F-E047-BD3F-6206987C89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54E53E-DC8B-A446-B188-A49B7F170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35A824-98E5-CE44-8573-E04DBA2984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DC2BC1-A200-B847-B2E2-D0E182B1AFD7}"/>
              </a:ext>
            </a:extLst>
          </p:cNvPr>
          <p:cNvSpPr>
            <a:spLocks noGrp="1"/>
          </p:cNvSpPr>
          <p:nvPr>
            <p:ph type="dt" sz="half" idx="10"/>
          </p:nvPr>
        </p:nvSpPr>
        <p:spPr/>
        <p:txBody>
          <a:bodyPr/>
          <a:lstStyle/>
          <a:p>
            <a:fld id="{F75B791A-DF37-C340-AC7D-F02EF546450D}" type="datetimeFigureOut">
              <a:rPr lang="en-US" smtClean="0"/>
              <a:t>3/19/24</a:t>
            </a:fld>
            <a:endParaRPr lang="en-US"/>
          </a:p>
        </p:txBody>
      </p:sp>
      <p:sp>
        <p:nvSpPr>
          <p:cNvPr id="8" name="Footer Placeholder 7">
            <a:extLst>
              <a:ext uri="{FF2B5EF4-FFF2-40B4-BE49-F238E27FC236}">
                <a16:creationId xmlns:a16="http://schemas.microsoft.com/office/drawing/2014/main" id="{7512E735-643C-464F-821A-362B16667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0EB6CA-9487-844C-92F4-5E31D031C96D}"/>
              </a:ext>
            </a:extLst>
          </p:cNvPr>
          <p:cNvSpPr>
            <a:spLocks noGrp="1"/>
          </p:cNvSpPr>
          <p:nvPr>
            <p:ph type="sldNum" sz="quarter" idx="12"/>
          </p:nvPr>
        </p:nvSpPr>
        <p:spPr/>
        <p:txBody>
          <a:bodyPr/>
          <a:lstStyle/>
          <a:p>
            <a:fld id="{A00F85BE-12BB-7141-B98D-F4A13E50EFF9}" type="slidenum">
              <a:rPr lang="en-US" smtClean="0"/>
              <a:t>‹#›</a:t>
            </a:fld>
            <a:endParaRPr lang="en-US"/>
          </a:p>
        </p:txBody>
      </p:sp>
    </p:spTree>
    <p:extLst>
      <p:ext uri="{BB962C8B-B14F-4D97-AF65-F5344CB8AC3E}">
        <p14:creationId xmlns:p14="http://schemas.microsoft.com/office/powerpoint/2010/main" val="1925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DBEF-6025-2E4F-AD85-B4762E7DBB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5AD990-0C95-5846-9DC7-22873C58CCE6}"/>
              </a:ext>
            </a:extLst>
          </p:cNvPr>
          <p:cNvSpPr>
            <a:spLocks noGrp="1"/>
          </p:cNvSpPr>
          <p:nvPr>
            <p:ph type="dt" sz="half" idx="10"/>
          </p:nvPr>
        </p:nvSpPr>
        <p:spPr/>
        <p:txBody>
          <a:bodyPr/>
          <a:lstStyle/>
          <a:p>
            <a:fld id="{F75B791A-DF37-C340-AC7D-F02EF546450D}" type="datetimeFigureOut">
              <a:rPr lang="en-US" smtClean="0"/>
              <a:t>3/19/24</a:t>
            </a:fld>
            <a:endParaRPr lang="en-US"/>
          </a:p>
        </p:txBody>
      </p:sp>
      <p:sp>
        <p:nvSpPr>
          <p:cNvPr id="4" name="Footer Placeholder 3">
            <a:extLst>
              <a:ext uri="{FF2B5EF4-FFF2-40B4-BE49-F238E27FC236}">
                <a16:creationId xmlns:a16="http://schemas.microsoft.com/office/drawing/2014/main" id="{D105A996-F75B-7C4E-96FE-7E6819DB9A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0FF3BB-9561-1C42-B764-3940B70EB01E}"/>
              </a:ext>
            </a:extLst>
          </p:cNvPr>
          <p:cNvSpPr>
            <a:spLocks noGrp="1"/>
          </p:cNvSpPr>
          <p:nvPr>
            <p:ph type="sldNum" sz="quarter" idx="12"/>
          </p:nvPr>
        </p:nvSpPr>
        <p:spPr/>
        <p:txBody>
          <a:bodyPr/>
          <a:lstStyle/>
          <a:p>
            <a:fld id="{A00F85BE-12BB-7141-B98D-F4A13E50EFF9}" type="slidenum">
              <a:rPr lang="en-US" smtClean="0"/>
              <a:t>‹#›</a:t>
            </a:fld>
            <a:endParaRPr lang="en-US"/>
          </a:p>
        </p:txBody>
      </p:sp>
    </p:spTree>
    <p:extLst>
      <p:ext uri="{BB962C8B-B14F-4D97-AF65-F5344CB8AC3E}">
        <p14:creationId xmlns:p14="http://schemas.microsoft.com/office/powerpoint/2010/main" val="174880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E8238-9FA7-6049-841D-3052D02E59F0}"/>
              </a:ext>
            </a:extLst>
          </p:cNvPr>
          <p:cNvSpPr>
            <a:spLocks noGrp="1"/>
          </p:cNvSpPr>
          <p:nvPr>
            <p:ph type="dt" sz="half" idx="10"/>
          </p:nvPr>
        </p:nvSpPr>
        <p:spPr/>
        <p:txBody>
          <a:bodyPr/>
          <a:lstStyle/>
          <a:p>
            <a:fld id="{F75B791A-DF37-C340-AC7D-F02EF546450D}" type="datetimeFigureOut">
              <a:rPr lang="en-US" smtClean="0"/>
              <a:t>3/19/24</a:t>
            </a:fld>
            <a:endParaRPr lang="en-US"/>
          </a:p>
        </p:txBody>
      </p:sp>
      <p:sp>
        <p:nvSpPr>
          <p:cNvPr id="3" name="Footer Placeholder 2">
            <a:extLst>
              <a:ext uri="{FF2B5EF4-FFF2-40B4-BE49-F238E27FC236}">
                <a16:creationId xmlns:a16="http://schemas.microsoft.com/office/drawing/2014/main" id="{2876A6F3-98F7-5648-AE8F-B3B2388382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F71871-96E6-2745-9A81-A2A84A10ECEA}"/>
              </a:ext>
            </a:extLst>
          </p:cNvPr>
          <p:cNvSpPr>
            <a:spLocks noGrp="1"/>
          </p:cNvSpPr>
          <p:nvPr>
            <p:ph type="sldNum" sz="quarter" idx="12"/>
          </p:nvPr>
        </p:nvSpPr>
        <p:spPr/>
        <p:txBody>
          <a:bodyPr/>
          <a:lstStyle/>
          <a:p>
            <a:fld id="{A00F85BE-12BB-7141-B98D-F4A13E50EFF9}" type="slidenum">
              <a:rPr lang="en-US" smtClean="0"/>
              <a:t>‹#›</a:t>
            </a:fld>
            <a:endParaRPr lang="en-US"/>
          </a:p>
        </p:txBody>
      </p:sp>
    </p:spTree>
    <p:extLst>
      <p:ext uri="{BB962C8B-B14F-4D97-AF65-F5344CB8AC3E}">
        <p14:creationId xmlns:p14="http://schemas.microsoft.com/office/powerpoint/2010/main" val="254282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023A-345F-AB4F-BD0E-B88B9CCD8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1FA3ED-CC9B-134D-ABCB-A0F9EED88B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1E9B03-E025-CA44-8C11-4E60BC5DF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3F589C-9B69-5145-BD91-4409F876FC91}"/>
              </a:ext>
            </a:extLst>
          </p:cNvPr>
          <p:cNvSpPr>
            <a:spLocks noGrp="1"/>
          </p:cNvSpPr>
          <p:nvPr>
            <p:ph type="dt" sz="half" idx="10"/>
          </p:nvPr>
        </p:nvSpPr>
        <p:spPr/>
        <p:txBody>
          <a:bodyPr/>
          <a:lstStyle/>
          <a:p>
            <a:fld id="{F75B791A-DF37-C340-AC7D-F02EF546450D}" type="datetimeFigureOut">
              <a:rPr lang="en-US" smtClean="0"/>
              <a:t>3/19/24</a:t>
            </a:fld>
            <a:endParaRPr lang="en-US"/>
          </a:p>
        </p:txBody>
      </p:sp>
      <p:sp>
        <p:nvSpPr>
          <p:cNvPr id="6" name="Footer Placeholder 5">
            <a:extLst>
              <a:ext uri="{FF2B5EF4-FFF2-40B4-BE49-F238E27FC236}">
                <a16:creationId xmlns:a16="http://schemas.microsoft.com/office/drawing/2014/main" id="{717880B3-60DE-BA47-B184-F991FEB4D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1CB3B-822B-FF4D-A8FE-21A557624FC0}"/>
              </a:ext>
            </a:extLst>
          </p:cNvPr>
          <p:cNvSpPr>
            <a:spLocks noGrp="1"/>
          </p:cNvSpPr>
          <p:nvPr>
            <p:ph type="sldNum" sz="quarter" idx="12"/>
          </p:nvPr>
        </p:nvSpPr>
        <p:spPr/>
        <p:txBody>
          <a:bodyPr/>
          <a:lstStyle/>
          <a:p>
            <a:fld id="{A00F85BE-12BB-7141-B98D-F4A13E50EFF9}" type="slidenum">
              <a:rPr lang="en-US" smtClean="0"/>
              <a:t>‹#›</a:t>
            </a:fld>
            <a:endParaRPr lang="en-US"/>
          </a:p>
        </p:txBody>
      </p:sp>
    </p:spTree>
    <p:extLst>
      <p:ext uri="{BB962C8B-B14F-4D97-AF65-F5344CB8AC3E}">
        <p14:creationId xmlns:p14="http://schemas.microsoft.com/office/powerpoint/2010/main" val="54567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15F2-3EA2-D44D-8BF3-2870E6D9DB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28E26B-8FD1-2B43-B2F3-73B63210D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A5085A-2FD5-2443-B20E-83B83B5C6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FC71AF-B724-1243-BD41-C5B2E9D07640}"/>
              </a:ext>
            </a:extLst>
          </p:cNvPr>
          <p:cNvSpPr>
            <a:spLocks noGrp="1"/>
          </p:cNvSpPr>
          <p:nvPr>
            <p:ph type="dt" sz="half" idx="10"/>
          </p:nvPr>
        </p:nvSpPr>
        <p:spPr/>
        <p:txBody>
          <a:bodyPr/>
          <a:lstStyle/>
          <a:p>
            <a:fld id="{F75B791A-DF37-C340-AC7D-F02EF546450D}" type="datetimeFigureOut">
              <a:rPr lang="en-US" smtClean="0"/>
              <a:t>3/19/24</a:t>
            </a:fld>
            <a:endParaRPr lang="en-US"/>
          </a:p>
        </p:txBody>
      </p:sp>
      <p:sp>
        <p:nvSpPr>
          <p:cNvPr id="6" name="Footer Placeholder 5">
            <a:extLst>
              <a:ext uri="{FF2B5EF4-FFF2-40B4-BE49-F238E27FC236}">
                <a16:creationId xmlns:a16="http://schemas.microsoft.com/office/drawing/2014/main" id="{0CEDBCC3-98BE-4345-B9AE-1A268D15D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FEE46-3FAF-DE47-AD55-014D8BBB5A19}"/>
              </a:ext>
            </a:extLst>
          </p:cNvPr>
          <p:cNvSpPr>
            <a:spLocks noGrp="1"/>
          </p:cNvSpPr>
          <p:nvPr>
            <p:ph type="sldNum" sz="quarter" idx="12"/>
          </p:nvPr>
        </p:nvSpPr>
        <p:spPr/>
        <p:txBody>
          <a:bodyPr/>
          <a:lstStyle/>
          <a:p>
            <a:fld id="{A00F85BE-12BB-7141-B98D-F4A13E50EFF9}" type="slidenum">
              <a:rPr lang="en-US" smtClean="0"/>
              <a:t>‹#›</a:t>
            </a:fld>
            <a:endParaRPr lang="en-US"/>
          </a:p>
        </p:txBody>
      </p:sp>
    </p:spTree>
    <p:extLst>
      <p:ext uri="{BB962C8B-B14F-4D97-AF65-F5344CB8AC3E}">
        <p14:creationId xmlns:p14="http://schemas.microsoft.com/office/powerpoint/2010/main" val="314415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3044F7-34F7-0E40-B884-CAF0AB2A8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E01840-A630-044C-B148-484C228C8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CDB10-E722-C94A-AD48-E7D7072805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B791A-DF37-C340-AC7D-F02EF546450D}" type="datetimeFigureOut">
              <a:rPr lang="en-US" smtClean="0"/>
              <a:t>3/19/24</a:t>
            </a:fld>
            <a:endParaRPr lang="en-US"/>
          </a:p>
        </p:txBody>
      </p:sp>
      <p:sp>
        <p:nvSpPr>
          <p:cNvPr id="5" name="Footer Placeholder 4">
            <a:extLst>
              <a:ext uri="{FF2B5EF4-FFF2-40B4-BE49-F238E27FC236}">
                <a16:creationId xmlns:a16="http://schemas.microsoft.com/office/drawing/2014/main" id="{6899606B-0FB1-C44E-B3AC-3EA21DD5EC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D846B1-9E07-5941-979D-E3B4BFE2F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F85BE-12BB-7141-B98D-F4A13E50EFF9}" type="slidenum">
              <a:rPr lang="en-US" smtClean="0"/>
              <a:t>‹#›</a:t>
            </a:fld>
            <a:endParaRPr lang="en-US"/>
          </a:p>
        </p:txBody>
      </p:sp>
    </p:spTree>
    <p:extLst>
      <p:ext uri="{BB962C8B-B14F-4D97-AF65-F5344CB8AC3E}">
        <p14:creationId xmlns:p14="http://schemas.microsoft.com/office/powerpoint/2010/main" val="2152347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981E-99BA-9147-8FB8-850B0A5DE1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68E2C68-975E-154C-AEBA-2DEC6897597E}"/>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DEEAA055-A736-0A44-8712-2F9B03590357}"/>
              </a:ext>
            </a:extLst>
          </p:cNvPr>
          <p:cNvSpPr/>
          <p:nvPr/>
        </p:nvSpPr>
        <p:spPr>
          <a:xfrm>
            <a:off x="0" y="0"/>
            <a:ext cx="12192000" cy="6858000"/>
          </a:xfrm>
          <a:prstGeom prst="rect">
            <a:avLst/>
          </a:prstGeom>
          <a:solidFill>
            <a:srgbClr val="7C6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5376F3E-0312-4B4C-A6D6-858F92C062F1}"/>
              </a:ext>
            </a:extLst>
          </p:cNvPr>
          <p:cNvGrpSpPr/>
          <p:nvPr/>
        </p:nvGrpSpPr>
        <p:grpSpPr>
          <a:xfrm>
            <a:off x="723761" y="1275521"/>
            <a:ext cx="10744477" cy="4306957"/>
            <a:chOff x="323005" y="950843"/>
            <a:chExt cx="10744477" cy="4306957"/>
          </a:xfrm>
        </p:grpSpPr>
        <p:pic>
          <p:nvPicPr>
            <p:cNvPr id="5" name="Picture 4">
              <a:extLst>
                <a:ext uri="{FF2B5EF4-FFF2-40B4-BE49-F238E27FC236}">
                  <a16:creationId xmlns:a16="http://schemas.microsoft.com/office/drawing/2014/main" id="{3B595325-16BD-5741-8154-BCF7D8EFB553}"/>
                </a:ext>
              </a:extLst>
            </p:cNvPr>
            <p:cNvPicPr>
              <a:picLocks noChangeAspect="1"/>
            </p:cNvPicPr>
            <p:nvPr/>
          </p:nvPicPr>
          <p:blipFill>
            <a:blip r:embed="rId2"/>
            <a:stretch>
              <a:fillRect/>
            </a:stretch>
          </p:blipFill>
          <p:spPr>
            <a:xfrm>
              <a:off x="323005" y="950843"/>
              <a:ext cx="4687740" cy="4306957"/>
            </a:xfrm>
            <a:prstGeom prst="rect">
              <a:avLst/>
            </a:prstGeom>
            <a:effectLst>
              <a:outerShdw blurRad="50800" dist="38100" dir="10800000" sx="104000" sy="104000" algn="r" rotWithShape="0">
                <a:schemeClr val="bg1">
                  <a:alpha val="83000"/>
                </a:schemeClr>
              </a:outerShdw>
            </a:effectLst>
          </p:spPr>
        </p:pic>
        <p:sp>
          <p:nvSpPr>
            <p:cNvPr id="6" name="TextBox 5">
              <a:extLst>
                <a:ext uri="{FF2B5EF4-FFF2-40B4-BE49-F238E27FC236}">
                  <a16:creationId xmlns:a16="http://schemas.microsoft.com/office/drawing/2014/main" id="{84782A08-8AD3-A845-A328-60193AE11822}"/>
                </a:ext>
              </a:extLst>
            </p:cNvPr>
            <p:cNvSpPr txBox="1"/>
            <p:nvPr/>
          </p:nvSpPr>
          <p:spPr>
            <a:xfrm>
              <a:off x="4314119" y="2362698"/>
              <a:ext cx="6753363" cy="2185214"/>
            </a:xfrm>
            <a:prstGeom prst="rect">
              <a:avLst/>
            </a:prstGeom>
            <a:noFill/>
          </p:spPr>
          <p:txBody>
            <a:bodyPr wrap="square" rtlCol="0">
              <a:spAutoFit/>
            </a:bodyPr>
            <a:lstStyle/>
            <a:p>
              <a:r>
                <a:rPr lang="en-US" sz="3200" b="1" dirty="0">
                  <a:solidFill>
                    <a:schemeClr val="bg1"/>
                  </a:solidFill>
                  <a:latin typeface="Avenir Black" panose="02000503020000020003" pitchFamily="2" charset="0"/>
                </a:rPr>
                <a:t>The Ins and Outs of the One Year Filing Deadline in Asylum Cases</a:t>
              </a:r>
            </a:p>
            <a:p>
              <a:endParaRPr lang="en-US" dirty="0">
                <a:latin typeface="Avenir" panose="02000503020000020003" pitchFamily="2" charset="0"/>
              </a:endParaRPr>
            </a:p>
            <a:p>
              <a:endParaRPr lang="en-US" sz="2200" dirty="0">
                <a:solidFill>
                  <a:schemeClr val="bg2"/>
                </a:solidFill>
                <a:latin typeface="Avenir" panose="02000503020000020003" pitchFamily="2" charset="0"/>
              </a:endParaRPr>
            </a:p>
            <a:p>
              <a:r>
                <a:rPr lang="en-US" sz="1600" dirty="0">
                  <a:solidFill>
                    <a:schemeClr val="bg2"/>
                  </a:solidFill>
                  <a:latin typeface="Avenir" panose="02000503020000020003" pitchFamily="2" charset="0"/>
                </a:rPr>
                <a:t>Rachel Kafele, Director of Programs &amp; Advocacy</a:t>
              </a:r>
            </a:p>
            <a:p>
              <a:r>
                <a:rPr lang="en-US" sz="1600" dirty="0">
                  <a:solidFill>
                    <a:schemeClr val="bg2"/>
                  </a:solidFill>
                  <a:latin typeface="Avenir" panose="02000503020000020003" pitchFamily="2" charset="0"/>
                </a:rPr>
                <a:t>Oasis Legal Services</a:t>
              </a:r>
            </a:p>
          </p:txBody>
        </p:sp>
      </p:grpSp>
    </p:spTree>
    <p:extLst>
      <p:ext uri="{BB962C8B-B14F-4D97-AF65-F5344CB8AC3E}">
        <p14:creationId xmlns:p14="http://schemas.microsoft.com/office/powerpoint/2010/main" val="315851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34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p:txBody>
          <a:bodyPr/>
          <a:lstStyle/>
          <a:p>
            <a:r>
              <a:rPr lang="en-US" b="1" dirty="0">
                <a:solidFill>
                  <a:schemeClr val="bg1"/>
                </a:solidFill>
                <a:latin typeface="Avenir Black" panose="02000503020000020003" pitchFamily="2" charset="0"/>
              </a:rPr>
              <a:t>Extraordinary Circumstances</a:t>
            </a:r>
          </a:p>
        </p:txBody>
      </p:sp>
      <p:sp>
        <p:nvSpPr>
          <p:cNvPr id="5" name="Content Placeholder 4">
            <a:extLst>
              <a:ext uri="{FF2B5EF4-FFF2-40B4-BE49-F238E27FC236}">
                <a16:creationId xmlns:a16="http://schemas.microsoft.com/office/drawing/2014/main" id="{80C4445D-3EB5-C143-B309-28DF0F968DF1}"/>
              </a:ext>
            </a:extLst>
          </p:cNvPr>
          <p:cNvSpPr>
            <a:spLocks noGrp="1"/>
          </p:cNvSpPr>
          <p:nvPr>
            <p:ph sz="half" idx="1"/>
          </p:nvPr>
        </p:nvSpPr>
        <p:spPr/>
        <p:txBody>
          <a:bodyPr>
            <a:normAutofit/>
          </a:bodyPr>
          <a:lstStyle/>
          <a:p>
            <a:pPr marL="514350" indent="-514350">
              <a:spcAft>
                <a:spcPts val="1200"/>
              </a:spcAft>
              <a:buFont typeface="+mj-lt"/>
              <a:buAutoNum type="arabicPeriod"/>
            </a:pPr>
            <a:r>
              <a:rPr lang="en-US" sz="2400" dirty="0">
                <a:latin typeface="Avenir" panose="02000503020000020003" pitchFamily="2" charset="0"/>
              </a:rPr>
              <a:t>Existence of extraordinary </a:t>
            </a:r>
            <a:r>
              <a:rPr lang="en-US" sz="2400" u="sng" dirty="0">
                <a:latin typeface="Avenir" panose="02000503020000020003" pitchFamily="2" charset="0"/>
              </a:rPr>
              <a:t>circumstances</a:t>
            </a:r>
          </a:p>
          <a:p>
            <a:pPr marL="514350" indent="-514350">
              <a:spcAft>
                <a:spcPts val="1200"/>
              </a:spcAft>
              <a:buFont typeface="+mj-lt"/>
              <a:buAutoNum type="arabicPeriod"/>
            </a:pPr>
            <a:r>
              <a:rPr lang="en-US" sz="2400" dirty="0">
                <a:latin typeface="Avenir" panose="02000503020000020003" pitchFamily="2" charset="0"/>
              </a:rPr>
              <a:t>Within the </a:t>
            </a:r>
            <a:r>
              <a:rPr lang="en-US" sz="2400" u="sng" dirty="0">
                <a:latin typeface="Avenir" panose="02000503020000020003" pitchFamily="2" charset="0"/>
              </a:rPr>
              <a:t>first year</a:t>
            </a:r>
            <a:r>
              <a:rPr lang="en-US" sz="2400" dirty="0">
                <a:latin typeface="Avenir" panose="02000503020000020003" pitchFamily="2" charset="0"/>
              </a:rPr>
              <a:t> after last entry to the US</a:t>
            </a:r>
          </a:p>
          <a:p>
            <a:pPr marL="514350" indent="-514350">
              <a:buFont typeface="+mj-lt"/>
              <a:buAutoNum type="arabicPeriod"/>
            </a:pPr>
            <a:endParaRPr lang="en-US" sz="2400" dirty="0">
              <a:latin typeface="Avenir" panose="02000503020000020003" pitchFamily="2" charset="0"/>
            </a:endParaRPr>
          </a:p>
        </p:txBody>
      </p:sp>
      <p:sp>
        <p:nvSpPr>
          <p:cNvPr id="6" name="Content Placeholder 5">
            <a:extLst>
              <a:ext uri="{FF2B5EF4-FFF2-40B4-BE49-F238E27FC236}">
                <a16:creationId xmlns:a16="http://schemas.microsoft.com/office/drawing/2014/main" id="{E2CA1347-711D-AB4C-A02C-D998787F8391}"/>
              </a:ext>
            </a:extLst>
          </p:cNvPr>
          <p:cNvSpPr>
            <a:spLocks noGrp="1"/>
          </p:cNvSpPr>
          <p:nvPr>
            <p:ph sz="half" idx="2"/>
          </p:nvPr>
        </p:nvSpPr>
        <p:spPr/>
        <p:txBody>
          <a:bodyPr>
            <a:normAutofit/>
          </a:bodyPr>
          <a:lstStyle/>
          <a:p>
            <a:pPr marL="514350" indent="-514350">
              <a:buFont typeface="+mj-lt"/>
              <a:buAutoNum type="arabicPeriod" startAt="3"/>
            </a:pPr>
            <a:r>
              <a:rPr lang="en-US" sz="2400" u="sng" dirty="0">
                <a:latin typeface="Avenir" panose="02000503020000020003" pitchFamily="2" charset="0"/>
              </a:rPr>
              <a:t>Directly related to delay</a:t>
            </a:r>
            <a:r>
              <a:rPr lang="en-US" sz="2400" dirty="0">
                <a:latin typeface="Avenir" panose="02000503020000020003" pitchFamily="2" charset="0"/>
              </a:rPr>
              <a:t> in filing asylum application</a:t>
            </a:r>
          </a:p>
          <a:p>
            <a:pPr marL="514350" indent="-514350">
              <a:buFont typeface="+mj-lt"/>
              <a:buAutoNum type="arabicPeriod" startAt="3"/>
            </a:pPr>
            <a:r>
              <a:rPr lang="en-US" sz="2400" dirty="0">
                <a:latin typeface="Avenir" panose="02000503020000020003" pitchFamily="2" charset="0"/>
              </a:rPr>
              <a:t>Applicant </a:t>
            </a:r>
            <a:r>
              <a:rPr lang="en-US" sz="2400" u="sng" dirty="0">
                <a:latin typeface="Avenir" panose="02000503020000020003" pitchFamily="2" charset="0"/>
              </a:rPr>
              <a:t>did not create</a:t>
            </a:r>
            <a:r>
              <a:rPr lang="en-US" sz="2400" dirty="0">
                <a:latin typeface="Avenir" panose="02000503020000020003" pitchFamily="2" charset="0"/>
              </a:rPr>
              <a:t> the circumstances (through action or inaction)</a:t>
            </a:r>
          </a:p>
          <a:p>
            <a:pPr marL="514350" indent="-514350">
              <a:buFont typeface="+mj-lt"/>
              <a:buAutoNum type="arabicPeriod" startAt="3"/>
            </a:pPr>
            <a:endParaRPr lang="en-US" sz="2400" dirty="0">
              <a:latin typeface="Avenir" panose="02000503020000020003" pitchFamily="2" charset="0"/>
            </a:endParaRPr>
          </a:p>
          <a:p>
            <a:pPr marL="0" indent="0" algn="r">
              <a:buNone/>
            </a:pPr>
            <a:r>
              <a:rPr lang="en-US" sz="2400" dirty="0">
                <a:latin typeface="Avenir" panose="02000503020000020003" pitchFamily="2" charset="0"/>
              </a:rPr>
              <a:t>8 CFR 208.4(a)(5)</a:t>
            </a:r>
          </a:p>
          <a:p>
            <a:endParaRPr lang="en-US" sz="2400" dirty="0">
              <a:latin typeface="Avenir" panose="02000503020000020003" pitchFamily="2" charset="0"/>
            </a:endParaRPr>
          </a:p>
        </p:txBody>
      </p:sp>
    </p:spTree>
    <p:extLst>
      <p:ext uri="{BB962C8B-B14F-4D97-AF65-F5344CB8AC3E}">
        <p14:creationId xmlns:p14="http://schemas.microsoft.com/office/powerpoint/2010/main" val="27479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34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838200" y="365125"/>
            <a:ext cx="11353800" cy="1325563"/>
          </a:xfrm>
        </p:spPr>
        <p:txBody>
          <a:bodyPr/>
          <a:lstStyle/>
          <a:p>
            <a:r>
              <a:rPr lang="en-US" b="1" dirty="0">
                <a:solidFill>
                  <a:schemeClr val="bg1"/>
                </a:solidFill>
                <a:latin typeface="Avenir Black" panose="02000503020000020003" pitchFamily="2" charset="0"/>
              </a:rPr>
              <a:t>Extraordinary Circumstances</a:t>
            </a:r>
          </a:p>
        </p:txBody>
      </p:sp>
      <p:sp>
        <p:nvSpPr>
          <p:cNvPr id="10" name="Content Placeholder 9">
            <a:extLst>
              <a:ext uri="{FF2B5EF4-FFF2-40B4-BE49-F238E27FC236}">
                <a16:creationId xmlns:a16="http://schemas.microsoft.com/office/drawing/2014/main" id="{F9A24B03-B209-CA45-B89A-80414550E2E0}"/>
              </a:ext>
            </a:extLst>
          </p:cNvPr>
          <p:cNvSpPr>
            <a:spLocks noGrp="1"/>
          </p:cNvSpPr>
          <p:nvPr>
            <p:ph sz="half" idx="1"/>
          </p:nvPr>
        </p:nvSpPr>
        <p:spPr>
          <a:xfrm>
            <a:off x="838200" y="1825625"/>
            <a:ext cx="5181600" cy="4927872"/>
          </a:xfrm>
        </p:spPr>
        <p:txBody>
          <a:bodyPr>
            <a:normAutofit fontScale="62500" lnSpcReduction="20000"/>
          </a:bodyPr>
          <a:lstStyle/>
          <a:p>
            <a:r>
              <a:rPr lang="en-US" dirty="0">
                <a:latin typeface="Avenir" panose="02000503020000020003" pitchFamily="2" charset="0"/>
              </a:rPr>
              <a:t>“</a:t>
            </a:r>
            <a:r>
              <a:rPr lang="en-US" u="sng" dirty="0">
                <a:latin typeface="Avenir" panose="02000503020000020003" pitchFamily="2" charset="0"/>
              </a:rPr>
              <a:t>Serious illness or mental or physical disability</a:t>
            </a:r>
            <a:r>
              <a:rPr lang="en-US" dirty="0">
                <a:latin typeface="Avenir" panose="02000503020000020003" pitchFamily="2" charset="0"/>
              </a:rPr>
              <a:t>, including any effects of persecution or violent harm suffered in the past, during the 1-year period of after arrival”</a:t>
            </a:r>
          </a:p>
          <a:p>
            <a:pPr marL="0" indent="0" algn="r">
              <a:buNone/>
            </a:pPr>
            <a:r>
              <a:rPr lang="en-US" dirty="0">
                <a:latin typeface="Avenir" panose="02000503020000020003" pitchFamily="2" charset="0"/>
              </a:rPr>
              <a:t>8 CFR 208.4(a)(5)(</a:t>
            </a:r>
            <a:r>
              <a:rPr lang="en-US" dirty="0" err="1">
                <a:latin typeface="Avenir" panose="02000503020000020003" pitchFamily="2" charset="0"/>
              </a:rPr>
              <a:t>i</a:t>
            </a:r>
            <a:r>
              <a:rPr lang="en-US" dirty="0">
                <a:latin typeface="Avenir" panose="02000503020000020003" pitchFamily="2" charset="0"/>
              </a:rPr>
              <a:t>)</a:t>
            </a:r>
          </a:p>
          <a:p>
            <a:pPr marL="0" indent="0" algn="r">
              <a:buNone/>
            </a:pPr>
            <a:endParaRPr lang="en-US" dirty="0">
              <a:latin typeface="Avenir" panose="02000503020000020003" pitchFamily="2" charset="0"/>
            </a:endParaRPr>
          </a:p>
          <a:p>
            <a:r>
              <a:rPr lang="en-US" dirty="0">
                <a:latin typeface="Avenir" panose="02000503020000020003" pitchFamily="2" charset="0"/>
              </a:rPr>
              <a:t>“</a:t>
            </a:r>
            <a:r>
              <a:rPr lang="en-US" u="sng" dirty="0">
                <a:latin typeface="Avenir" panose="02000503020000020003" pitchFamily="2" charset="0"/>
              </a:rPr>
              <a:t>Legal disability</a:t>
            </a:r>
            <a:r>
              <a:rPr lang="en-US" dirty="0">
                <a:latin typeface="Avenir" panose="02000503020000020003" pitchFamily="2" charset="0"/>
              </a:rPr>
              <a:t> (e.g., the applicant was an unaccompanied minor or suffered from a mental impairment) during the 1-year period after arrival”</a:t>
            </a:r>
          </a:p>
          <a:p>
            <a:pPr marL="0" indent="0" algn="r">
              <a:buNone/>
            </a:pPr>
            <a:r>
              <a:rPr lang="en-US" dirty="0">
                <a:latin typeface="Avenir" panose="02000503020000020003" pitchFamily="2" charset="0"/>
              </a:rPr>
              <a:t>8 CFR 208.4(a)(5)(ii) </a:t>
            </a:r>
          </a:p>
          <a:p>
            <a:pPr marL="0" indent="0" algn="r">
              <a:buNone/>
            </a:pPr>
            <a:r>
              <a:rPr lang="en-US" dirty="0">
                <a:latin typeface="Avenir" panose="02000503020000020003" pitchFamily="2" charset="0"/>
              </a:rPr>
              <a:t>(USCIS applies this to ALL minors)</a:t>
            </a:r>
          </a:p>
          <a:p>
            <a:endParaRPr lang="en-US" b="1" dirty="0">
              <a:latin typeface="Avenir" panose="02000503020000020003" pitchFamily="2" charset="0"/>
            </a:endParaRPr>
          </a:p>
        </p:txBody>
      </p:sp>
      <p:sp>
        <p:nvSpPr>
          <p:cNvPr id="11" name="Content Placeholder 10">
            <a:extLst>
              <a:ext uri="{FF2B5EF4-FFF2-40B4-BE49-F238E27FC236}">
                <a16:creationId xmlns:a16="http://schemas.microsoft.com/office/drawing/2014/main" id="{FF6E6562-486D-8C43-9CEB-B9D1300397AD}"/>
              </a:ext>
            </a:extLst>
          </p:cNvPr>
          <p:cNvSpPr>
            <a:spLocks noGrp="1"/>
          </p:cNvSpPr>
          <p:nvPr>
            <p:ph sz="half" idx="2"/>
          </p:nvPr>
        </p:nvSpPr>
        <p:spPr>
          <a:xfrm>
            <a:off x="6172200" y="1825624"/>
            <a:ext cx="5181600" cy="5032376"/>
          </a:xfrm>
        </p:spPr>
        <p:txBody>
          <a:bodyPr>
            <a:normAutofit fontScale="62500" lnSpcReduction="20000"/>
          </a:bodyPr>
          <a:lstStyle/>
          <a:p>
            <a:r>
              <a:rPr lang="en-US" dirty="0">
                <a:latin typeface="Avenir" panose="02000503020000020003" pitchFamily="2" charset="0"/>
              </a:rPr>
              <a:t>“</a:t>
            </a:r>
            <a:r>
              <a:rPr lang="en-US" u="sng" dirty="0">
                <a:latin typeface="Avenir" panose="02000503020000020003" pitchFamily="2" charset="0"/>
              </a:rPr>
              <a:t>Ineffective assistance of counsel</a:t>
            </a:r>
            <a:r>
              <a:rPr lang="en-US" dirty="0">
                <a:latin typeface="Avenir" panose="02000503020000020003" pitchFamily="2" charset="0"/>
              </a:rPr>
              <a:t>” (invokes specific procedural requirements)</a:t>
            </a:r>
          </a:p>
          <a:p>
            <a:pPr marL="0" indent="0" algn="r">
              <a:buNone/>
            </a:pPr>
            <a:r>
              <a:rPr lang="en-US" dirty="0">
                <a:latin typeface="Avenir" panose="02000503020000020003" pitchFamily="2" charset="0"/>
              </a:rPr>
              <a:t>8 CFR 208.4(a)(5)(iii)</a:t>
            </a:r>
          </a:p>
          <a:p>
            <a:pPr marL="0" indent="0" algn="r">
              <a:buNone/>
            </a:pPr>
            <a:endParaRPr lang="en-US" dirty="0">
              <a:latin typeface="Avenir" panose="02000503020000020003" pitchFamily="2" charset="0"/>
            </a:endParaRPr>
          </a:p>
          <a:p>
            <a:r>
              <a:rPr lang="en-US" u="sng" dirty="0">
                <a:latin typeface="Avenir" panose="02000503020000020003" pitchFamily="2" charset="0"/>
              </a:rPr>
              <a:t>Maintained lawful status or parole</a:t>
            </a:r>
          </a:p>
          <a:p>
            <a:pPr marL="0" indent="0" algn="r">
              <a:buNone/>
            </a:pPr>
            <a:r>
              <a:rPr lang="en-US" dirty="0">
                <a:latin typeface="Avenir" panose="02000503020000020003" pitchFamily="2" charset="0"/>
              </a:rPr>
              <a:t>8 CFR 208.4(a)(5)(iv)</a:t>
            </a:r>
          </a:p>
          <a:p>
            <a:endParaRPr lang="en-US" dirty="0">
              <a:latin typeface="Avenir" panose="02000503020000020003" pitchFamily="2" charset="0"/>
            </a:endParaRPr>
          </a:p>
          <a:p>
            <a:r>
              <a:rPr lang="en-US" u="sng" dirty="0">
                <a:latin typeface="Avenir" panose="02000503020000020003" pitchFamily="2" charset="0"/>
              </a:rPr>
              <a:t>Deficient filing</a:t>
            </a:r>
          </a:p>
          <a:p>
            <a:pPr marL="0" indent="0" algn="r">
              <a:buNone/>
            </a:pPr>
            <a:r>
              <a:rPr lang="en-US" dirty="0">
                <a:latin typeface="Avenir" panose="02000503020000020003" pitchFamily="2" charset="0"/>
              </a:rPr>
              <a:t>8 CFR 208.4(a)(5)(v)</a:t>
            </a:r>
          </a:p>
          <a:p>
            <a:endParaRPr lang="en-US" dirty="0">
              <a:latin typeface="Avenir" panose="02000503020000020003" pitchFamily="2" charset="0"/>
            </a:endParaRPr>
          </a:p>
          <a:p>
            <a:r>
              <a:rPr lang="en-US" dirty="0">
                <a:latin typeface="Avenir" panose="02000503020000020003" pitchFamily="2" charset="0"/>
              </a:rPr>
              <a:t>“The </a:t>
            </a:r>
            <a:r>
              <a:rPr lang="en-US" u="sng" dirty="0">
                <a:latin typeface="Avenir" panose="02000503020000020003" pitchFamily="2" charset="0"/>
              </a:rPr>
              <a:t>death or serious illness</a:t>
            </a:r>
            <a:r>
              <a:rPr lang="en-US" dirty="0">
                <a:latin typeface="Avenir" panose="02000503020000020003" pitchFamily="2" charset="0"/>
              </a:rPr>
              <a:t> or incapacity of the applicant’s </a:t>
            </a:r>
            <a:r>
              <a:rPr lang="en-US" u="sng" dirty="0">
                <a:latin typeface="Avenir" panose="02000503020000020003" pitchFamily="2" charset="0"/>
              </a:rPr>
              <a:t>legal representative </a:t>
            </a:r>
            <a:r>
              <a:rPr lang="en-US" dirty="0">
                <a:latin typeface="Avenir" panose="02000503020000020003" pitchFamily="2" charset="0"/>
              </a:rPr>
              <a:t>or a member of the applicant’s </a:t>
            </a:r>
            <a:r>
              <a:rPr lang="en-US" u="sng" dirty="0">
                <a:latin typeface="Avenir" panose="02000503020000020003" pitchFamily="2" charset="0"/>
              </a:rPr>
              <a:t>immediate family</a:t>
            </a:r>
            <a:r>
              <a:rPr lang="en-US" dirty="0">
                <a:latin typeface="Avenir" panose="02000503020000020003" pitchFamily="2" charset="0"/>
              </a:rPr>
              <a:t>”</a:t>
            </a:r>
          </a:p>
          <a:p>
            <a:pPr marL="0" indent="0" algn="r">
              <a:buNone/>
            </a:pPr>
            <a:r>
              <a:rPr lang="en-US" dirty="0">
                <a:latin typeface="Avenir" panose="02000503020000020003" pitchFamily="2" charset="0"/>
              </a:rPr>
              <a:t>8 CFR 208.4(a)(5)(vi)</a:t>
            </a:r>
          </a:p>
          <a:p>
            <a:pPr marL="0" indent="0">
              <a:buNone/>
            </a:pPr>
            <a:endParaRPr lang="en-US" dirty="0">
              <a:latin typeface="Avenir" panose="02000503020000020003" pitchFamily="2" charset="0"/>
            </a:endParaRPr>
          </a:p>
          <a:p>
            <a:pPr marL="0" indent="0" algn="r">
              <a:buNone/>
            </a:pPr>
            <a:r>
              <a:rPr lang="en-US" dirty="0">
                <a:latin typeface="Avenir" panose="02000503020000020003" pitchFamily="2" charset="0"/>
              </a:rPr>
              <a:t>And more…</a:t>
            </a:r>
          </a:p>
        </p:txBody>
      </p:sp>
    </p:spTree>
    <p:extLst>
      <p:ext uri="{BB962C8B-B14F-4D97-AF65-F5344CB8AC3E}">
        <p14:creationId xmlns:p14="http://schemas.microsoft.com/office/powerpoint/2010/main" val="55801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34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741405" y="365125"/>
            <a:ext cx="11195222" cy="1325563"/>
          </a:xfrm>
        </p:spPr>
        <p:txBody>
          <a:bodyPr>
            <a:normAutofit/>
          </a:bodyPr>
          <a:lstStyle/>
          <a:p>
            <a:r>
              <a:rPr lang="en-US" sz="4300" b="1" spc="-50" dirty="0">
                <a:solidFill>
                  <a:schemeClr val="bg1"/>
                </a:solidFill>
                <a:latin typeface="Avenir Black" panose="02000503020000020003" pitchFamily="2" charset="0"/>
              </a:rPr>
              <a:t>Serious Illness or Mental/Physical Disability</a:t>
            </a:r>
            <a:endParaRPr lang="en-US" sz="4300" b="1" dirty="0">
              <a:solidFill>
                <a:schemeClr val="bg1"/>
              </a:solidFill>
              <a:latin typeface="Avenir Black" panose="02000503020000020003" pitchFamily="2" charset="0"/>
            </a:endParaRPr>
          </a:p>
        </p:txBody>
      </p:sp>
      <p:sp>
        <p:nvSpPr>
          <p:cNvPr id="5" name="Content Placeholder 4">
            <a:extLst>
              <a:ext uri="{FF2B5EF4-FFF2-40B4-BE49-F238E27FC236}">
                <a16:creationId xmlns:a16="http://schemas.microsoft.com/office/drawing/2014/main" id="{80C4445D-3EB5-C143-B309-28DF0F968DF1}"/>
              </a:ext>
            </a:extLst>
          </p:cNvPr>
          <p:cNvSpPr>
            <a:spLocks noGrp="1"/>
          </p:cNvSpPr>
          <p:nvPr>
            <p:ph sz="half" idx="1"/>
          </p:nvPr>
        </p:nvSpPr>
        <p:spPr/>
        <p:txBody>
          <a:bodyPr>
            <a:normAutofit fontScale="77500" lnSpcReduction="20000"/>
          </a:bodyPr>
          <a:lstStyle/>
          <a:p>
            <a:pPr marL="0" indent="0">
              <a:spcAft>
                <a:spcPts val="1200"/>
              </a:spcAft>
              <a:buNone/>
            </a:pPr>
            <a:r>
              <a:rPr lang="en-US" sz="2400" u="sng" dirty="0">
                <a:latin typeface="Avenir" panose="02000503020000020003" pitchFamily="2" charset="0"/>
              </a:rPr>
              <a:t>Examples</a:t>
            </a:r>
            <a:endParaRPr lang="en-US" sz="2400" dirty="0">
              <a:latin typeface="Avenir" panose="02000503020000020003" pitchFamily="2" charset="0"/>
            </a:endParaRPr>
          </a:p>
          <a:p>
            <a:r>
              <a:rPr lang="en-US" sz="2400" dirty="0">
                <a:latin typeface="Avenir" panose="02000503020000020003" pitchFamily="2" charset="0"/>
              </a:rPr>
              <a:t>Post-Traumatic Stress Disorder</a:t>
            </a:r>
          </a:p>
          <a:p>
            <a:r>
              <a:rPr lang="en-US" sz="2400" dirty="0">
                <a:latin typeface="Avenir" panose="02000503020000020003" pitchFamily="2" charset="0"/>
              </a:rPr>
              <a:t>Major Depression</a:t>
            </a:r>
          </a:p>
          <a:p>
            <a:r>
              <a:rPr lang="en-US" sz="2400" dirty="0">
                <a:latin typeface="Avenir" panose="02000503020000020003" pitchFamily="2" charset="0"/>
              </a:rPr>
              <a:t>Anxiety Disorder</a:t>
            </a:r>
          </a:p>
          <a:p>
            <a:r>
              <a:rPr lang="en-US" sz="2400" dirty="0">
                <a:latin typeface="Avenir" panose="02000503020000020003" pitchFamily="2" charset="0"/>
              </a:rPr>
              <a:t>Serious car accident</a:t>
            </a:r>
          </a:p>
          <a:p>
            <a:r>
              <a:rPr lang="en-US" sz="2400" dirty="0">
                <a:latin typeface="Avenir" panose="02000503020000020003" pitchFamily="2" charset="0"/>
              </a:rPr>
              <a:t>Cancer </a:t>
            </a:r>
          </a:p>
          <a:p>
            <a:r>
              <a:rPr lang="en-US" sz="2400" dirty="0">
                <a:latin typeface="Avenir" panose="02000503020000020003" pitchFamily="2" charset="0"/>
              </a:rPr>
              <a:t>HIV/AIDS diagnosis?</a:t>
            </a:r>
            <a:endParaRPr lang="en-US" sz="2400" u="sng" dirty="0">
              <a:latin typeface="Avenir" panose="02000503020000020003" pitchFamily="2" charset="0"/>
            </a:endParaRPr>
          </a:p>
          <a:p>
            <a:pPr marL="0" indent="0">
              <a:spcAft>
                <a:spcPts val="1200"/>
              </a:spcAft>
              <a:buNone/>
            </a:pPr>
            <a:r>
              <a:rPr lang="en-US" sz="2400" u="sng" dirty="0">
                <a:latin typeface="Avenir" panose="02000503020000020003" pitchFamily="2" charset="0"/>
              </a:rPr>
              <a:t>Requirements</a:t>
            </a:r>
            <a:r>
              <a:rPr lang="en-US" sz="2400" dirty="0">
                <a:latin typeface="Avenir" panose="02000503020000020003" pitchFamily="2" charset="0"/>
              </a:rPr>
              <a:t> </a:t>
            </a:r>
          </a:p>
          <a:p>
            <a:r>
              <a:rPr lang="en-US" sz="2400" dirty="0">
                <a:latin typeface="Avenir" panose="02000503020000020003" pitchFamily="2" charset="0"/>
              </a:rPr>
              <a:t>Present (not necessarily incurred) during first year after last arrival</a:t>
            </a:r>
          </a:p>
          <a:p>
            <a:r>
              <a:rPr lang="en-US" sz="2400" dirty="0">
                <a:latin typeface="Avenir" panose="02000503020000020003" pitchFamily="2" charset="0"/>
              </a:rPr>
              <a:t>Directly relate to delay in filing </a:t>
            </a:r>
          </a:p>
          <a:p>
            <a:r>
              <a:rPr lang="en-US" sz="2400" dirty="0">
                <a:latin typeface="Avenir" panose="02000503020000020003" pitchFamily="2" charset="0"/>
              </a:rPr>
              <a:t>Need not relate to claimed past or future persecution</a:t>
            </a:r>
          </a:p>
          <a:p>
            <a:endParaRPr lang="en-US" sz="2400" dirty="0">
              <a:latin typeface="Avenir" panose="02000503020000020003" pitchFamily="2" charset="0"/>
            </a:endParaRPr>
          </a:p>
        </p:txBody>
      </p:sp>
      <p:sp>
        <p:nvSpPr>
          <p:cNvPr id="6" name="Content Placeholder 5">
            <a:extLst>
              <a:ext uri="{FF2B5EF4-FFF2-40B4-BE49-F238E27FC236}">
                <a16:creationId xmlns:a16="http://schemas.microsoft.com/office/drawing/2014/main" id="{E2CA1347-711D-AB4C-A02C-D998787F8391}"/>
              </a:ext>
            </a:extLst>
          </p:cNvPr>
          <p:cNvSpPr>
            <a:spLocks noGrp="1"/>
          </p:cNvSpPr>
          <p:nvPr>
            <p:ph sz="half" idx="2"/>
          </p:nvPr>
        </p:nvSpPr>
        <p:spPr/>
        <p:txBody>
          <a:bodyPr>
            <a:normAutofit fontScale="77500" lnSpcReduction="20000"/>
          </a:bodyPr>
          <a:lstStyle/>
          <a:p>
            <a:pPr marL="0" indent="0">
              <a:buNone/>
            </a:pPr>
            <a:r>
              <a:rPr lang="en-US" sz="2400" u="sng" dirty="0">
                <a:latin typeface="Avenir" panose="02000503020000020003" pitchFamily="2" charset="0"/>
              </a:rPr>
              <a:t>Evidentiary requirements</a:t>
            </a:r>
          </a:p>
          <a:p>
            <a:r>
              <a:rPr lang="en-US" sz="2400" dirty="0">
                <a:latin typeface="Avenir" panose="02000503020000020003" pitchFamily="2" charset="0"/>
              </a:rPr>
              <a:t>Testimony</a:t>
            </a:r>
          </a:p>
          <a:p>
            <a:r>
              <a:rPr lang="en-US" sz="2400" dirty="0">
                <a:latin typeface="Avenir" panose="02000503020000020003" pitchFamily="2" charset="0"/>
              </a:rPr>
              <a:t>Expert Affidavit / Medical Report</a:t>
            </a:r>
          </a:p>
          <a:p>
            <a:endParaRPr lang="en-US" sz="2400" dirty="0">
              <a:latin typeface="Avenir" panose="02000503020000020003" pitchFamily="2" charset="0"/>
            </a:endParaRPr>
          </a:p>
          <a:p>
            <a:pPr marL="0" indent="0">
              <a:buNone/>
            </a:pPr>
            <a:r>
              <a:rPr lang="en-US" sz="2400" u="sng" dirty="0">
                <a:latin typeface="Avenir" panose="02000503020000020003" pitchFamily="2" charset="0"/>
              </a:rPr>
              <a:t>Pitfalls</a:t>
            </a:r>
          </a:p>
          <a:p>
            <a:r>
              <a:rPr lang="en-US" sz="2400" dirty="0">
                <a:latin typeface="Avenir" panose="02000503020000020003" pitchFamily="2" charset="0"/>
              </a:rPr>
              <a:t>Careful to to distinguish applicant’s ability to otherwise function in daily life from inability to file</a:t>
            </a:r>
          </a:p>
          <a:p>
            <a:pPr lvl="1"/>
            <a:r>
              <a:rPr lang="en-US" sz="2000" dirty="0">
                <a:latin typeface="Avenir" panose="02000503020000020003" pitchFamily="2" charset="0"/>
              </a:rPr>
              <a:t>Ability to work</a:t>
            </a:r>
          </a:p>
          <a:p>
            <a:pPr lvl="1"/>
            <a:r>
              <a:rPr lang="en-US" sz="2000" dirty="0">
                <a:latin typeface="Avenir" panose="02000503020000020003" pitchFamily="2" charset="0"/>
              </a:rPr>
              <a:t>Ability to go to church</a:t>
            </a:r>
          </a:p>
          <a:p>
            <a:pPr lvl="1"/>
            <a:r>
              <a:rPr lang="en-US" sz="2000" dirty="0">
                <a:latin typeface="Avenir" panose="02000503020000020003" pitchFamily="2" charset="0"/>
              </a:rPr>
              <a:t>Ability to relocate</a:t>
            </a:r>
          </a:p>
          <a:p>
            <a:pPr lvl="1"/>
            <a:r>
              <a:rPr lang="en-US" sz="2000" dirty="0">
                <a:latin typeface="Avenir" panose="02000503020000020003" pitchFamily="2" charset="0"/>
              </a:rPr>
              <a:t>Ability to file for other legal relief</a:t>
            </a:r>
          </a:p>
          <a:p>
            <a:endParaRPr lang="en-US" sz="2400" dirty="0">
              <a:latin typeface="Avenir" panose="02000503020000020003" pitchFamily="2" charset="0"/>
            </a:endParaRPr>
          </a:p>
        </p:txBody>
      </p:sp>
    </p:spTree>
    <p:extLst>
      <p:ext uri="{BB962C8B-B14F-4D97-AF65-F5344CB8AC3E}">
        <p14:creationId xmlns:p14="http://schemas.microsoft.com/office/powerpoint/2010/main" val="134692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34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838200" y="365125"/>
            <a:ext cx="11353800" cy="1325563"/>
          </a:xfrm>
        </p:spPr>
        <p:txBody>
          <a:bodyPr/>
          <a:lstStyle/>
          <a:p>
            <a:r>
              <a:rPr lang="en-US" sz="4400" b="1" spc="-50" dirty="0">
                <a:solidFill>
                  <a:schemeClr val="bg1"/>
                </a:solidFill>
                <a:latin typeface="Avenir Black" panose="02000503020000020003" pitchFamily="2" charset="0"/>
              </a:rPr>
              <a:t>Serious Illness or Mental/Physical Disability</a:t>
            </a:r>
            <a:endParaRPr lang="en-US" b="1" spc="-50" dirty="0">
              <a:solidFill>
                <a:schemeClr val="bg1"/>
              </a:solidFill>
              <a:latin typeface="Avenir Black" panose="02000503020000020003" pitchFamily="2" charset="0"/>
            </a:endParaRPr>
          </a:p>
        </p:txBody>
      </p:sp>
      <p:sp>
        <p:nvSpPr>
          <p:cNvPr id="5" name="Content Placeholder 4">
            <a:extLst>
              <a:ext uri="{FF2B5EF4-FFF2-40B4-BE49-F238E27FC236}">
                <a16:creationId xmlns:a16="http://schemas.microsoft.com/office/drawing/2014/main" id="{80C4445D-3EB5-C143-B309-28DF0F968DF1}"/>
              </a:ext>
            </a:extLst>
          </p:cNvPr>
          <p:cNvSpPr>
            <a:spLocks noGrp="1"/>
          </p:cNvSpPr>
          <p:nvPr>
            <p:ph sz="half" idx="1"/>
          </p:nvPr>
        </p:nvSpPr>
        <p:spPr>
          <a:xfrm>
            <a:off x="838199" y="1825624"/>
            <a:ext cx="10181095" cy="4667249"/>
          </a:xfrm>
        </p:spPr>
        <p:txBody>
          <a:bodyPr>
            <a:normAutofit/>
          </a:bodyPr>
          <a:lstStyle/>
          <a:p>
            <a:pPr marL="0" indent="0">
              <a:lnSpc>
                <a:spcPct val="100000"/>
              </a:lnSpc>
              <a:buNone/>
            </a:pPr>
            <a:r>
              <a:rPr lang="en-US" sz="2400" b="1" dirty="0">
                <a:latin typeface="Avenir" panose="02000503020000020003" pitchFamily="2" charset="0"/>
              </a:rPr>
              <a:t>PTSD:</a:t>
            </a:r>
            <a:endParaRPr lang="en-US" sz="2400" dirty="0">
              <a:latin typeface="Avenir" panose="02000503020000020003" pitchFamily="2" charset="0"/>
            </a:endParaRPr>
          </a:p>
          <a:p>
            <a:pPr marL="0" indent="0">
              <a:lnSpc>
                <a:spcPct val="100000"/>
              </a:lnSpc>
              <a:buNone/>
            </a:pPr>
            <a:r>
              <a:rPr lang="en-US" sz="2400" dirty="0">
                <a:latin typeface="Avenir" panose="02000503020000020003" pitchFamily="2" charset="0"/>
              </a:rPr>
              <a:t>The First Circuit has held that PTSD qualifies as an extraordinary circumstance, and that a failure to consistently seek medical treatment did not “undercut” the applicant’s claim that she was unable to meet the one year filing deadline. 	</a:t>
            </a:r>
            <a:br>
              <a:rPr lang="en-US" sz="2400" dirty="0">
                <a:latin typeface="Avenir" panose="02000503020000020003" pitchFamily="2" charset="0"/>
              </a:rPr>
            </a:br>
            <a:endParaRPr lang="en-US" sz="2400" dirty="0">
              <a:latin typeface="Avenir" panose="02000503020000020003" pitchFamily="2" charset="0"/>
            </a:endParaRPr>
          </a:p>
          <a:p>
            <a:pPr marL="0" indent="0">
              <a:lnSpc>
                <a:spcPct val="100000"/>
              </a:lnSpc>
              <a:buNone/>
            </a:pPr>
            <a:r>
              <a:rPr lang="en-US" sz="1800" i="1" dirty="0">
                <a:latin typeface="Avenir" panose="02000503020000020003" pitchFamily="2" charset="0"/>
              </a:rPr>
              <a:t>Mukamusoni v. Ashcroft</a:t>
            </a:r>
            <a:r>
              <a:rPr lang="en-US" sz="1800" dirty="0">
                <a:latin typeface="Avenir" panose="02000503020000020003" pitchFamily="2" charset="0"/>
              </a:rPr>
              <a:t>, 390 F.3d 110 (1st Cir. 2004) (holding a woman from Rwanda with post-traumatic stress disorder meets the extraordinary circumstances exception); see also </a:t>
            </a:r>
            <a:r>
              <a:rPr lang="en-US" sz="1800" i="1" dirty="0"/>
              <a:t>Munoz v. Holder</a:t>
            </a:r>
            <a:r>
              <a:rPr lang="en-US" sz="1800" dirty="0"/>
              <a:t>, 407 Fed. </a:t>
            </a:r>
            <a:r>
              <a:rPr lang="en-US" sz="1800" dirty="0" err="1"/>
              <a:t>App’x</a:t>
            </a:r>
            <a:r>
              <a:rPr lang="en-US" sz="1800" dirty="0"/>
              <a:t> 185, 186 (9th Cir. 2010) (“the IJ erred by failing to consider whether [petitioner’s] post-traumatic stress disorder (PTSD), brought on by abuses he claims to have suffered in Guatemala, excused him from filing his asylum application within one year.”);</a:t>
            </a:r>
            <a:endParaRPr lang="en-US" sz="1800" dirty="0">
              <a:latin typeface="Avenir" panose="02000503020000020003" pitchFamily="2" charset="0"/>
            </a:endParaRPr>
          </a:p>
          <a:p>
            <a:pPr marL="0" indent="0">
              <a:spcAft>
                <a:spcPts val="1200"/>
              </a:spcAft>
              <a:buNone/>
            </a:pPr>
            <a:endParaRPr lang="en-US" sz="2400" b="1" dirty="0">
              <a:latin typeface="Avenir" panose="02000503020000020003" pitchFamily="2" charset="0"/>
            </a:endParaRPr>
          </a:p>
        </p:txBody>
      </p:sp>
    </p:spTree>
    <p:extLst>
      <p:ext uri="{BB962C8B-B14F-4D97-AF65-F5344CB8AC3E}">
        <p14:creationId xmlns:p14="http://schemas.microsoft.com/office/powerpoint/2010/main" val="4043700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34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p:txBody>
          <a:bodyPr/>
          <a:lstStyle/>
          <a:p>
            <a:r>
              <a:rPr lang="en-US" b="1" dirty="0">
                <a:solidFill>
                  <a:schemeClr val="bg1"/>
                </a:solidFill>
                <a:latin typeface="Avenir Black" panose="02000503020000020003" pitchFamily="2" charset="0"/>
              </a:rPr>
              <a:t>Legal Disability: Mental Impairment</a:t>
            </a:r>
          </a:p>
        </p:txBody>
      </p:sp>
      <p:sp>
        <p:nvSpPr>
          <p:cNvPr id="5" name="Content Placeholder 4">
            <a:extLst>
              <a:ext uri="{FF2B5EF4-FFF2-40B4-BE49-F238E27FC236}">
                <a16:creationId xmlns:a16="http://schemas.microsoft.com/office/drawing/2014/main" id="{80C4445D-3EB5-C143-B309-28DF0F968DF1}"/>
              </a:ext>
            </a:extLst>
          </p:cNvPr>
          <p:cNvSpPr>
            <a:spLocks noGrp="1"/>
          </p:cNvSpPr>
          <p:nvPr>
            <p:ph sz="half" idx="1"/>
          </p:nvPr>
        </p:nvSpPr>
        <p:spPr>
          <a:xfrm>
            <a:off x="838200" y="1825624"/>
            <a:ext cx="5181600" cy="4667249"/>
          </a:xfrm>
        </p:spPr>
        <p:txBody>
          <a:bodyPr>
            <a:normAutofit fontScale="92500" lnSpcReduction="10000"/>
          </a:bodyPr>
          <a:lstStyle/>
          <a:p>
            <a:pPr marL="0" indent="0">
              <a:lnSpc>
                <a:spcPct val="100000"/>
              </a:lnSpc>
              <a:buNone/>
            </a:pPr>
            <a:r>
              <a:rPr lang="en-US" sz="2400" b="1" dirty="0">
                <a:latin typeface="Avenir" panose="02000503020000020003" pitchFamily="2" charset="0"/>
              </a:rPr>
              <a:t>Definition:</a:t>
            </a:r>
            <a:endParaRPr lang="en-US" sz="2400" dirty="0">
              <a:latin typeface="Avenir" panose="02000503020000020003" pitchFamily="2" charset="0"/>
            </a:endParaRPr>
          </a:p>
          <a:p>
            <a:pPr marL="0" indent="0">
              <a:lnSpc>
                <a:spcPct val="100000"/>
              </a:lnSpc>
              <a:buNone/>
            </a:pPr>
            <a:r>
              <a:rPr lang="en-US" sz="2400" dirty="0">
                <a:latin typeface="Avenir" panose="02000503020000020003" pitchFamily="2" charset="0"/>
              </a:rPr>
              <a:t>No case law, reg’s, or policy on point</a:t>
            </a:r>
          </a:p>
          <a:p>
            <a:pPr marL="0" indent="0">
              <a:lnSpc>
                <a:spcPct val="100000"/>
              </a:lnSpc>
              <a:buNone/>
            </a:pPr>
            <a:endParaRPr lang="en-US" sz="2400" dirty="0">
              <a:latin typeface="Avenir" panose="02000503020000020003" pitchFamily="2" charset="0"/>
            </a:endParaRPr>
          </a:p>
          <a:p>
            <a:pPr marL="0" indent="0">
              <a:lnSpc>
                <a:spcPct val="100000"/>
              </a:lnSpc>
              <a:buNone/>
            </a:pPr>
            <a:r>
              <a:rPr lang="en-US" sz="2400" dirty="0">
                <a:latin typeface="Avenir" panose="02000503020000020003" pitchFamily="2" charset="0"/>
              </a:rPr>
              <a:t>BIA decision provides guidance:</a:t>
            </a:r>
          </a:p>
          <a:p>
            <a:pPr marL="0" indent="0">
              <a:lnSpc>
                <a:spcPct val="100000"/>
              </a:lnSpc>
              <a:buNone/>
            </a:pPr>
            <a:r>
              <a:rPr lang="en-US" sz="2400" dirty="0">
                <a:latin typeface="Avenir" panose="02000503020000020003" pitchFamily="2" charset="0"/>
              </a:rPr>
              <a:t>“… whether he or she </a:t>
            </a:r>
            <a:r>
              <a:rPr lang="en-US" sz="2400" dirty="0">
                <a:solidFill>
                  <a:srgbClr val="FF0000"/>
                </a:solidFill>
                <a:latin typeface="Avenir" panose="02000503020000020003" pitchFamily="2" charset="0"/>
              </a:rPr>
              <a:t>has a rational and factual understanding of the object of proceedings</a:t>
            </a:r>
            <a:r>
              <a:rPr lang="en-US" sz="2400" dirty="0">
                <a:latin typeface="Avenir" panose="02000503020000020003" pitchFamily="2" charset="0"/>
              </a:rPr>
              <a:t>, </a:t>
            </a:r>
            <a:r>
              <a:rPr lang="en-US" sz="2400" dirty="0">
                <a:solidFill>
                  <a:srgbClr val="EE9C31"/>
                </a:solidFill>
                <a:latin typeface="Avenir" panose="02000503020000020003" pitchFamily="2" charset="0"/>
              </a:rPr>
              <a:t>can consult with his or her representative</a:t>
            </a:r>
            <a:r>
              <a:rPr lang="en-US" sz="2400" dirty="0">
                <a:latin typeface="Avenir" panose="02000503020000020003" pitchFamily="2" charset="0"/>
              </a:rPr>
              <a:t>, and </a:t>
            </a:r>
            <a:r>
              <a:rPr lang="en-US" sz="2400" dirty="0">
                <a:solidFill>
                  <a:srgbClr val="00B050"/>
                </a:solidFill>
                <a:latin typeface="Avenir" panose="02000503020000020003" pitchFamily="2" charset="0"/>
              </a:rPr>
              <a:t>has a reasonable opportunity to examine and present evidence and cross examine witnesses</a:t>
            </a:r>
            <a:r>
              <a:rPr lang="en-US" sz="2400" dirty="0">
                <a:latin typeface="Avenir" panose="02000503020000020003" pitchFamily="2" charset="0"/>
              </a:rPr>
              <a:t>.” </a:t>
            </a:r>
          </a:p>
          <a:p>
            <a:pPr marL="0" indent="0" algn="r">
              <a:lnSpc>
                <a:spcPct val="100000"/>
              </a:lnSpc>
              <a:buNone/>
            </a:pPr>
            <a:r>
              <a:rPr lang="en-US" sz="2400" dirty="0">
                <a:latin typeface="Avenir" panose="02000503020000020003" pitchFamily="2" charset="0"/>
              </a:rPr>
              <a:t>Matter of M-A-M-, 25 I&amp;N Dec. 474, 479 (BIA 2011) </a:t>
            </a:r>
          </a:p>
        </p:txBody>
      </p:sp>
      <p:sp>
        <p:nvSpPr>
          <p:cNvPr id="6" name="Content Placeholder 5">
            <a:extLst>
              <a:ext uri="{FF2B5EF4-FFF2-40B4-BE49-F238E27FC236}">
                <a16:creationId xmlns:a16="http://schemas.microsoft.com/office/drawing/2014/main" id="{E2CA1347-711D-AB4C-A02C-D998787F8391}"/>
              </a:ext>
            </a:extLst>
          </p:cNvPr>
          <p:cNvSpPr>
            <a:spLocks noGrp="1"/>
          </p:cNvSpPr>
          <p:nvPr>
            <p:ph sz="half" idx="2"/>
          </p:nvPr>
        </p:nvSpPr>
        <p:spPr>
          <a:xfrm>
            <a:off x="6172200" y="1825625"/>
            <a:ext cx="5181600" cy="4667250"/>
          </a:xfrm>
        </p:spPr>
        <p:txBody>
          <a:bodyPr>
            <a:normAutofit fontScale="92500" lnSpcReduction="10000"/>
          </a:bodyPr>
          <a:lstStyle/>
          <a:p>
            <a:pPr marL="0" indent="0">
              <a:lnSpc>
                <a:spcPct val="100000"/>
              </a:lnSpc>
              <a:buNone/>
            </a:pPr>
            <a:r>
              <a:rPr lang="en-US" sz="2400" b="1" dirty="0">
                <a:latin typeface="Avenir" panose="02000503020000020003" pitchFamily="2" charset="0"/>
              </a:rPr>
              <a:t>Franco-Gonzalez Settlement:</a:t>
            </a:r>
            <a:endParaRPr lang="en-US" sz="2400" dirty="0">
              <a:latin typeface="Avenir" panose="02000503020000020003" pitchFamily="2" charset="0"/>
            </a:endParaRPr>
          </a:p>
          <a:p>
            <a:pPr marL="0" indent="0">
              <a:lnSpc>
                <a:spcPct val="100000"/>
              </a:lnSpc>
              <a:buNone/>
            </a:pPr>
            <a:r>
              <a:rPr lang="en-US" sz="2400" dirty="0">
                <a:latin typeface="Avenir" panose="02000503020000020003" pitchFamily="2" charset="0"/>
              </a:rPr>
              <a:t>Provides representation for detained individuals with mental impairment. </a:t>
            </a:r>
          </a:p>
          <a:p>
            <a:pPr marL="0" indent="0">
              <a:lnSpc>
                <a:spcPct val="100000"/>
              </a:lnSpc>
              <a:buNone/>
            </a:pPr>
            <a:r>
              <a:rPr lang="en-US" sz="2400" dirty="0">
                <a:latin typeface="Avenir" panose="02000503020000020003" pitchFamily="2" charset="0"/>
              </a:rPr>
              <a:t>Requirements—</a:t>
            </a:r>
          </a:p>
          <a:p>
            <a:pPr>
              <a:lnSpc>
                <a:spcPct val="100000"/>
              </a:lnSpc>
            </a:pPr>
            <a:r>
              <a:rPr lang="en-US" sz="2400" dirty="0">
                <a:latin typeface="Avenir" panose="02000503020000020003" pitchFamily="2" charset="0"/>
              </a:rPr>
              <a:t>Either designation by qualified mental health provider or that the IJ seriously doubts the individual’s capacity</a:t>
            </a:r>
          </a:p>
          <a:p>
            <a:pPr>
              <a:lnSpc>
                <a:spcPct val="100000"/>
              </a:lnSpc>
            </a:pPr>
            <a:r>
              <a:rPr lang="en-US" sz="2400" dirty="0">
                <a:latin typeface="Avenir" panose="02000503020000020003" pitchFamily="2" charset="0"/>
              </a:rPr>
              <a:t>Includes general psychiatric symptoms and symptoms of several enumerated disorders. </a:t>
            </a:r>
          </a:p>
          <a:p>
            <a:pPr marL="0" indent="0" algn="r">
              <a:lnSpc>
                <a:spcPct val="100000"/>
              </a:lnSpc>
              <a:buNone/>
            </a:pPr>
            <a:r>
              <a:rPr lang="en-US" sz="2400" i="1" dirty="0">
                <a:latin typeface="Avenir" panose="02000503020000020003" pitchFamily="2" charset="0"/>
              </a:rPr>
              <a:t>See</a:t>
            </a:r>
            <a:r>
              <a:rPr lang="en-US" sz="2400" dirty="0">
                <a:latin typeface="Avenir" panose="02000503020000020003" pitchFamily="2" charset="0"/>
              </a:rPr>
              <a:t> ACLU of Southern California, “Franco-Gonzalez Fact Sheet”</a:t>
            </a:r>
            <a:endParaRPr lang="en-US" sz="2400" i="1" dirty="0">
              <a:latin typeface="Avenir" panose="02000503020000020003" pitchFamily="2" charset="0"/>
            </a:endParaRPr>
          </a:p>
        </p:txBody>
      </p:sp>
    </p:spTree>
    <p:extLst>
      <p:ext uri="{BB962C8B-B14F-4D97-AF65-F5344CB8AC3E}">
        <p14:creationId xmlns:p14="http://schemas.microsoft.com/office/powerpoint/2010/main" val="3982188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34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p:txBody>
          <a:bodyPr/>
          <a:lstStyle/>
          <a:p>
            <a:r>
              <a:rPr lang="en-US" b="1" dirty="0">
                <a:solidFill>
                  <a:schemeClr val="bg1"/>
                </a:solidFill>
                <a:latin typeface="Avenir Black" panose="02000503020000020003" pitchFamily="2" charset="0"/>
              </a:rPr>
              <a:t>Legal Disability: Minors</a:t>
            </a:r>
          </a:p>
        </p:txBody>
      </p:sp>
      <p:sp>
        <p:nvSpPr>
          <p:cNvPr id="5" name="Content Placeholder 4">
            <a:extLst>
              <a:ext uri="{FF2B5EF4-FFF2-40B4-BE49-F238E27FC236}">
                <a16:creationId xmlns:a16="http://schemas.microsoft.com/office/drawing/2014/main" id="{80C4445D-3EB5-C143-B309-28DF0F968DF1}"/>
              </a:ext>
            </a:extLst>
          </p:cNvPr>
          <p:cNvSpPr>
            <a:spLocks noGrp="1"/>
          </p:cNvSpPr>
          <p:nvPr>
            <p:ph sz="half" idx="1"/>
          </p:nvPr>
        </p:nvSpPr>
        <p:spPr>
          <a:xfrm>
            <a:off x="838200" y="1825624"/>
            <a:ext cx="5181600" cy="5032376"/>
          </a:xfrm>
        </p:spPr>
        <p:txBody>
          <a:bodyPr>
            <a:noAutofit/>
          </a:bodyPr>
          <a:lstStyle/>
          <a:p>
            <a:pPr marL="0" indent="0">
              <a:lnSpc>
                <a:spcPct val="100000"/>
              </a:lnSpc>
              <a:buNone/>
            </a:pPr>
            <a:r>
              <a:rPr lang="en-US" sz="2400" b="1" dirty="0">
                <a:latin typeface="Avenir" panose="02000503020000020003" pitchFamily="2" charset="0"/>
              </a:rPr>
              <a:t>Not just UACs:</a:t>
            </a:r>
            <a:endParaRPr lang="en-US" sz="2400" dirty="0">
              <a:latin typeface="Avenir" panose="02000503020000020003" pitchFamily="2" charset="0"/>
            </a:endParaRPr>
          </a:p>
          <a:p>
            <a:pPr marL="0" indent="0">
              <a:lnSpc>
                <a:spcPct val="100000"/>
              </a:lnSpc>
              <a:buNone/>
            </a:pPr>
            <a:r>
              <a:rPr lang="en-US" sz="2400" dirty="0">
                <a:latin typeface="Avenir" panose="02000503020000020003" pitchFamily="2" charset="0"/>
              </a:rPr>
              <a:t>”Minors are generally dependent on adults for their care and cannot be expected to navigate adjudicatory systems in the same manner as adults.”</a:t>
            </a:r>
          </a:p>
          <a:p>
            <a:pPr marL="0" indent="0">
              <a:lnSpc>
                <a:spcPct val="100000"/>
              </a:lnSpc>
              <a:buNone/>
            </a:pPr>
            <a:endParaRPr lang="en-US" sz="2400" dirty="0">
              <a:latin typeface="Avenir" panose="02000503020000020003" pitchFamily="2" charset="0"/>
            </a:endParaRPr>
          </a:p>
          <a:p>
            <a:pPr marL="0" indent="0">
              <a:lnSpc>
                <a:spcPct val="100000"/>
              </a:lnSpc>
              <a:buNone/>
            </a:pPr>
            <a:r>
              <a:rPr lang="en-US" sz="2400" u="sng" dirty="0">
                <a:latin typeface="Avenir" panose="02000503020000020003" pitchFamily="2" charset="0"/>
              </a:rPr>
              <a:t>Applying as a minor</a:t>
            </a:r>
            <a:r>
              <a:rPr lang="en-US" sz="2400" dirty="0">
                <a:latin typeface="Avenir" panose="02000503020000020003" pitchFamily="2" charset="0"/>
              </a:rPr>
              <a:t> establishes both extraordinary circumstances and reasonable time.</a:t>
            </a:r>
          </a:p>
          <a:p>
            <a:pPr marL="0" indent="0" algn="r">
              <a:lnSpc>
                <a:spcPct val="100000"/>
              </a:lnSpc>
              <a:buNone/>
            </a:pPr>
            <a:r>
              <a:rPr lang="en-US" sz="2400" dirty="0">
                <a:latin typeface="Avenir" panose="02000503020000020003" pitchFamily="2" charset="0"/>
              </a:rPr>
              <a:t>AOBTG OYFD pp15</a:t>
            </a:r>
          </a:p>
          <a:p>
            <a:pPr marL="0" indent="0">
              <a:spcAft>
                <a:spcPts val="1200"/>
              </a:spcAft>
              <a:buNone/>
            </a:pPr>
            <a:endParaRPr lang="en-US" sz="2400" dirty="0">
              <a:latin typeface="Avenir" panose="02000503020000020003" pitchFamily="2" charset="0"/>
            </a:endParaRPr>
          </a:p>
        </p:txBody>
      </p:sp>
      <p:sp>
        <p:nvSpPr>
          <p:cNvPr id="6" name="Content Placeholder 5">
            <a:extLst>
              <a:ext uri="{FF2B5EF4-FFF2-40B4-BE49-F238E27FC236}">
                <a16:creationId xmlns:a16="http://schemas.microsoft.com/office/drawing/2014/main" id="{E2CA1347-711D-AB4C-A02C-D998787F8391}"/>
              </a:ext>
            </a:extLst>
          </p:cNvPr>
          <p:cNvSpPr>
            <a:spLocks noGrp="1"/>
          </p:cNvSpPr>
          <p:nvPr>
            <p:ph sz="half" idx="2"/>
          </p:nvPr>
        </p:nvSpPr>
        <p:spPr>
          <a:xfrm>
            <a:off x="6172200" y="1825624"/>
            <a:ext cx="5181600" cy="5032375"/>
          </a:xfrm>
        </p:spPr>
        <p:txBody>
          <a:bodyPr>
            <a:normAutofit fontScale="92500" lnSpcReduction="20000"/>
          </a:bodyPr>
          <a:lstStyle/>
          <a:p>
            <a:pPr marL="0" indent="0">
              <a:lnSpc>
                <a:spcPct val="100000"/>
              </a:lnSpc>
              <a:buNone/>
            </a:pPr>
            <a:r>
              <a:rPr lang="en-US" sz="2600" b="1" dirty="0">
                <a:latin typeface="Avenir" panose="02000503020000020003" pitchFamily="2" charset="0"/>
              </a:rPr>
              <a:t>Age 18-21:</a:t>
            </a:r>
            <a:endParaRPr lang="en-US" sz="2600" dirty="0">
              <a:latin typeface="Avenir" panose="02000503020000020003" pitchFamily="2" charset="0"/>
            </a:endParaRPr>
          </a:p>
          <a:p>
            <a:pPr marL="0" indent="0">
              <a:lnSpc>
                <a:spcPct val="100000"/>
              </a:lnSpc>
              <a:buNone/>
            </a:pPr>
            <a:r>
              <a:rPr lang="en-US" sz="2600" dirty="0">
                <a:latin typeface="Avenir" panose="02000503020000020003" pitchFamily="2" charset="0"/>
              </a:rPr>
              <a:t>The BIA has held that a person over 18 and under 21 may qualify for the extraordinary circumstances exception. </a:t>
            </a:r>
          </a:p>
          <a:p>
            <a:pPr marL="0" indent="0">
              <a:lnSpc>
                <a:spcPct val="100000"/>
              </a:lnSpc>
              <a:buNone/>
            </a:pPr>
            <a:r>
              <a:rPr lang="en-US" sz="2200" dirty="0">
                <a:latin typeface="Avenir" panose="02000503020000020003" pitchFamily="2" charset="0"/>
              </a:rPr>
              <a:t>Case-by-case basis, consider:</a:t>
            </a:r>
          </a:p>
          <a:p>
            <a:pPr>
              <a:lnSpc>
                <a:spcPct val="100000"/>
              </a:lnSpc>
              <a:spcBef>
                <a:spcPts val="0"/>
              </a:spcBef>
            </a:pPr>
            <a:r>
              <a:rPr lang="en-US" sz="2200" dirty="0">
                <a:latin typeface="Avenir" panose="02000503020000020003" pitchFamily="2" charset="0"/>
              </a:rPr>
              <a:t>Age</a:t>
            </a:r>
          </a:p>
          <a:p>
            <a:pPr>
              <a:lnSpc>
                <a:spcPct val="100000"/>
              </a:lnSpc>
              <a:spcBef>
                <a:spcPts val="0"/>
              </a:spcBef>
            </a:pPr>
            <a:r>
              <a:rPr lang="en-US" sz="2200" dirty="0">
                <a:latin typeface="Avenir" panose="02000503020000020003" pitchFamily="2" charset="0"/>
              </a:rPr>
              <a:t>Language proficiency</a:t>
            </a:r>
          </a:p>
          <a:p>
            <a:pPr>
              <a:lnSpc>
                <a:spcPct val="100000"/>
              </a:lnSpc>
              <a:spcBef>
                <a:spcPts val="0"/>
              </a:spcBef>
            </a:pPr>
            <a:r>
              <a:rPr lang="en-US" sz="2200" dirty="0">
                <a:latin typeface="Avenir" panose="02000503020000020003" pitchFamily="2" charset="0"/>
              </a:rPr>
              <a:t>Time in the U.S.</a:t>
            </a:r>
          </a:p>
          <a:p>
            <a:pPr>
              <a:lnSpc>
                <a:spcPct val="100000"/>
              </a:lnSpc>
              <a:spcBef>
                <a:spcPts val="0"/>
              </a:spcBef>
            </a:pPr>
            <a:r>
              <a:rPr lang="en-US" sz="2200" dirty="0">
                <a:latin typeface="Avenir" panose="02000503020000020003" pitchFamily="2" charset="0"/>
              </a:rPr>
              <a:t>Interactions with legal services providers</a:t>
            </a:r>
          </a:p>
          <a:p>
            <a:pPr>
              <a:lnSpc>
                <a:spcPct val="100000"/>
              </a:lnSpc>
              <a:spcBef>
                <a:spcPts val="0"/>
              </a:spcBef>
            </a:pPr>
            <a:r>
              <a:rPr lang="en-US" sz="2200" dirty="0">
                <a:latin typeface="Avenir" panose="02000503020000020003" pitchFamily="2" charset="0"/>
              </a:rPr>
              <a:t>Physical and mental health</a:t>
            </a:r>
          </a:p>
          <a:p>
            <a:pPr>
              <a:lnSpc>
                <a:spcPct val="100000"/>
              </a:lnSpc>
              <a:spcBef>
                <a:spcPts val="0"/>
              </a:spcBef>
            </a:pPr>
            <a:r>
              <a:rPr lang="en-US" sz="2200" dirty="0">
                <a:latin typeface="Avenir" panose="02000503020000020003" pitchFamily="2" charset="0"/>
              </a:rPr>
              <a:t>Socio-economic &amp; family status</a:t>
            </a:r>
          </a:p>
          <a:p>
            <a:pPr>
              <a:lnSpc>
                <a:spcPct val="100000"/>
              </a:lnSpc>
              <a:spcBef>
                <a:spcPts val="0"/>
              </a:spcBef>
            </a:pPr>
            <a:r>
              <a:rPr lang="en-US" sz="2200" dirty="0">
                <a:latin typeface="Avenir" panose="02000503020000020003" pitchFamily="2" charset="0"/>
              </a:rPr>
              <a:t>Housing or detention situation</a:t>
            </a:r>
          </a:p>
          <a:p>
            <a:pPr>
              <a:lnSpc>
                <a:spcPct val="100000"/>
              </a:lnSpc>
              <a:spcBef>
                <a:spcPts val="0"/>
              </a:spcBef>
            </a:pPr>
            <a:endParaRPr lang="en-US" sz="2200" dirty="0">
              <a:latin typeface="Avenir" panose="02000503020000020003" pitchFamily="2" charset="0"/>
            </a:endParaRPr>
          </a:p>
          <a:p>
            <a:pPr marL="0" indent="0" algn="r">
              <a:lnSpc>
                <a:spcPct val="100000"/>
              </a:lnSpc>
              <a:spcBef>
                <a:spcPts val="0"/>
              </a:spcBef>
              <a:buNone/>
            </a:pPr>
            <a:r>
              <a:rPr lang="en-US" sz="1600" i="1" dirty="0">
                <a:latin typeface="Avenir" panose="02000503020000020003" pitchFamily="2" charset="0"/>
              </a:rPr>
              <a:t>A-D-, </a:t>
            </a:r>
            <a:r>
              <a:rPr lang="en-US" sz="1600" dirty="0">
                <a:latin typeface="Avenir" panose="02000503020000020003" pitchFamily="2" charset="0"/>
              </a:rPr>
              <a:t>AXXX XXX 526 (BIA May 22, 2017) (unpublished), https://www.scribd.com/document/351904250/A-D-AXXX-XXX-526-BIA-May-22-2017</a:t>
            </a:r>
            <a:r>
              <a:rPr lang="en-US" sz="1600" dirty="0">
                <a:effectLst/>
                <a:latin typeface="Avenir" panose="02000503020000020003" pitchFamily="2" charset="0"/>
              </a:rPr>
              <a:t> </a:t>
            </a:r>
            <a:endParaRPr lang="en-US" sz="1600" dirty="0">
              <a:latin typeface="Avenir" panose="02000503020000020003" pitchFamily="2" charset="0"/>
            </a:endParaRPr>
          </a:p>
        </p:txBody>
      </p:sp>
    </p:spTree>
    <p:extLst>
      <p:ext uri="{BB962C8B-B14F-4D97-AF65-F5344CB8AC3E}">
        <p14:creationId xmlns:p14="http://schemas.microsoft.com/office/powerpoint/2010/main" val="91480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34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741405" y="365125"/>
            <a:ext cx="11195222" cy="1325563"/>
          </a:xfrm>
        </p:spPr>
        <p:txBody>
          <a:bodyPr/>
          <a:lstStyle/>
          <a:p>
            <a:r>
              <a:rPr lang="en-US" b="1" spc="-50" dirty="0">
                <a:solidFill>
                  <a:schemeClr val="bg1"/>
                </a:solidFill>
                <a:latin typeface="Avenir Black" panose="02000503020000020003" pitchFamily="2" charset="0"/>
              </a:rPr>
              <a:t>Ineffective Assistance of Counsel (IAC)</a:t>
            </a:r>
            <a:endParaRPr lang="en-US" b="1" dirty="0">
              <a:solidFill>
                <a:schemeClr val="bg1"/>
              </a:solidFill>
              <a:latin typeface="Avenir Black" panose="02000503020000020003" pitchFamily="2" charset="0"/>
            </a:endParaRPr>
          </a:p>
        </p:txBody>
      </p:sp>
      <p:sp>
        <p:nvSpPr>
          <p:cNvPr id="5" name="Content Placeholder 4">
            <a:extLst>
              <a:ext uri="{FF2B5EF4-FFF2-40B4-BE49-F238E27FC236}">
                <a16:creationId xmlns:a16="http://schemas.microsoft.com/office/drawing/2014/main" id="{80C4445D-3EB5-C143-B309-28DF0F968DF1}"/>
              </a:ext>
            </a:extLst>
          </p:cNvPr>
          <p:cNvSpPr>
            <a:spLocks noGrp="1"/>
          </p:cNvSpPr>
          <p:nvPr>
            <p:ph sz="half" idx="1"/>
          </p:nvPr>
        </p:nvSpPr>
        <p:spPr>
          <a:xfrm>
            <a:off x="838200" y="1825625"/>
            <a:ext cx="7010400" cy="4351338"/>
          </a:xfrm>
        </p:spPr>
        <p:txBody>
          <a:bodyPr>
            <a:normAutofit/>
          </a:bodyPr>
          <a:lstStyle/>
          <a:p>
            <a:pPr marL="0" indent="0">
              <a:spcAft>
                <a:spcPts val="1200"/>
              </a:spcAft>
              <a:buNone/>
            </a:pPr>
            <a:r>
              <a:rPr lang="en-US" sz="2400" u="sng" dirty="0">
                <a:latin typeface="Avenir" panose="02000503020000020003" pitchFamily="2" charset="0"/>
              </a:rPr>
              <a:t>Requirements</a:t>
            </a:r>
            <a:endParaRPr lang="en-US" sz="2400" dirty="0">
              <a:latin typeface="Avenir" panose="02000503020000020003" pitchFamily="2" charset="0"/>
            </a:endParaRPr>
          </a:p>
          <a:p>
            <a:r>
              <a:rPr lang="en-US" sz="2400" dirty="0">
                <a:latin typeface="Avenir" panose="02000503020000020003" pitchFamily="2" charset="0"/>
              </a:rPr>
              <a:t>Agreement with prior counsel exists</a:t>
            </a:r>
          </a:p>
          <a:p>
            <a:r>
              <a:rPr lang="en-US" sz="2400" dirty="0">
                <a:latin typeface="Avenir" panose="02000503020000020003" pitchFamily="2" charset="0"/>
              </a:rPr>
              <a:t>Informed prior counsel / opportunity to respond</a:t>
            </a:r>
          </a:p>
          <a:p>
            <a:r>
              <a:rPr lang="en-US" sz="2400" dirty="0">
                <a:latin typeface="Avenir" panose="02000503020000020003" pitchFamily="2" charset="0"/>
              </a:rPr>
              <a:t>Complaint with State Bar</a:t>
            </a:r>
          </a:p>
          <a:p>
            <a:pPr marL="0" indent="0">
              <a:spcAft>
                <a:spcPts val="1200"/>
              </a:spcAft>
              <a:buNone/>
            </a:pPr>
            <a:endParaRPr lang="en-US" sz="2400" u="sng" dirty="0">
              <a:latin typeface="Avenir" panose="02000503020000020003" pitchFamily="2" charset="0"/>
            </a:endParaRPr>
          </a:p>
          <a:p>
            <a:endParaRPr lang="en-US" sz="2400" dirty="0">
              <a:latin typeface="Avenir" panose="02000503020000020003" pitchFamily="2" charset="0"/>
            </a:endParaRPr>
          </a:p>
          <a:p>
            <a:endParaRPr lang="en-US" sz="2400" dirty="0">
              <a:latin typeface="Avenir" panose="02000503020000020003" pitchFamily="2" charset="0"/>
            </a:endParaRPr>
          </a:p>
        </p:txBody>
      </p:sp>
      <p:sp>
        <p:nvSpPr>
          <p:cNvPr id="2" name="TextBox 1">
            <a:extLst>
              <a:ext uri="{FF2B5EF4-FFF2-40B4-BE49-F238E27FC236}">
                <a16:creationId xmlns:a16="http://schemas.microsoft.com/office/drawing/2014/main" id="{A33EE604-07E5-184E-899F-0CAA79653899}"/>
              </a:ext>
            </a:extLst>
          </p:cNvPr>
          <p:cNvSpPr txBox="1"/>
          <p:nvPr/>
        </p:nvSpPr>
        <p:spPr>
          <a:xfrm>
            <a:off x="7289800" y="3952082"/>
            <a:ext cx="4064000" cy="2585323"/>
          </a:xfrm>
          <a:prstGeom prst="rect">
            <a:avLst/>
          </a:prstGeom>
          <a:noFill/>
        </p:spPr>
        <p:txBody>
          <a:bodyPr wrap="square" rtlCol="0">
            <a:spAutoFit/>
          </a:bodyPr>
          <a:lstStyle/>
          <a:p>
            <a:r>
              <a:rPr lang="en-US" dirty="0">
                <a:latin typeface="Avenir" panose="02000503020000020003" pitchFamily="2" charset="0"/>
              </a:rPr>
              <a:t>8 CFR 208.4(a)(5)(iii) (codifying </a:t>
            </a:r>
            <a:r>
              <a:rPr lang="en-US" i="1" dirty="0">
                <a:latin typeface="Avenir" panose="02000503020000020003" pitchFamily="2" charset="0"/>
              </a:rPr>
              <a:t>Matter of Lozada</a:t>
            </a:r>
            <a:r>
              <a:rPr lang="en-US" dirty="0">
                <a:latin typeface="Avenir" panose="02000503020000020003" pitchFamily="2" charset="0"/>
              </a:rPr>
              <a:t>, </a:t>
            </a:r>
            <a:r>
              <a:rPr lang="en-US" dirty="0"/>
              <a:t>19 I&amp;N Dec. 637 (B.I.A. 1988).</a:t>
            </a:r>
          </a:p>
          <a:p>
            <a:endParaRPr lang="en-US" u="sng" dirty="0"/>
          </a:p>
          <a:p>
            <a:r>
              <a:rPr lang="en-US" i="1" dirty="0"/>
              <a:t>Tamang v. Holder</a:t>
            </a:r>
            <a:r>
              <a:rPr lang="en-US" dirty="0"/>
              <a:t>, 598 F.3d 1083 (9th Cir. 2010).</a:t>
            </a:r>
          </a:p>
          <a:p>
            <a:endParaRPr lang="en-US" i="1" dirty="0"/>
          </a:p>
          <a:p>
            <a:r>
              <a:rPr lang="en-US" i="1" dirty="0"/>
              <a:t>Viridiana v. Holder</a:t>
            </a:r>
            <a:r>
              <a:rPr lang="en-US" dirty="0"/>
              <a:t>, 646 F.3d 1230, 1234, 1238 (9th Cir. 2011) (fraudulent deceit by non-attorney immigration consultant) </a:t>
            </a:r>
          </a:p>
        </p:txBody>
      </p:sp>
    </p:spTree>
    <p:extLst>
      <p:ext uri="{BB962C8B-B14F-4D97-AF65-F5344CB8AC3E}">
        <p14:creationId xmlns:p14="http://schemas.microsoft.com/office/powerpoint/2010/main" val="1795386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365125"/>
            <a:ext cx="12192000" cy="1325563"/>
          </a:xfrm>
          <a:prstGeom prst="rect">
            <a:avLst/>
          </a:prstGeom>
          <a:solidFill>
            <a:srgbClr val="34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741405" y="365125"/>
            <a:ext cx="11195222" cy="1325563"/>
          </a:xfrm>
        </p:spPr>
        <p:txBody>
          <a:bodyPr/>
          <a:lstStyle/>
          <a:p>
            <a:r>
              <a:rPr lang="en-US" b="1" spc="-50" dirty="0">
                <a:solidFill>
                  <a:schemeClr val="bg1"/>
                </a:solidFill>
                <a:latin typeface="Avenir Black" panose="02000503020000020003" pitchFamily="2" charset="0"/>
              </a:rPr>
              <a:t>Maintained Lawful Status or Parole</a:t>
            </a:r>
            <a:endParaRPr lang="en-US" b="1" dirty="0">
              <a:solidFill>
                <a:schemeClr val="bg1"/>
              </a:solidFill>
              <a:latin typeface="Avenir Black" panose="02000503020000020003" pitchFamily="2" charset="0"/>
            </a:endParaRPr>
          </a:p>
        </p:txBody>
      </p:sp>
      <p:sp>
        <p:nvSpPr>
          <p:cNvPr id="5" name="Content Placeholder 4">
            <a:extLst>
              <a:ext uri="{FF2B5EF4-FFF2-40B4-BE49-F238E27FC236}">
                <a16:creationId xmlns:a16="http://schemas.microsoft.com/office/drawing/2014/main" id="{80C4445D-3EB5-C143-B309-28DF0F968DF1}"/>
              </a:ext>
            </a:extLst>
          </p:cNvPr>
          <p:cNvSpPr>
            <a:spLocks noGrp="1"/>
          </p:cNvSpPr>
          <p:nvPr>
            <p:ph sz="half" idx="1"/>
          </p:nvPr>
        </p:nvSpPr>
        <p:spPr>
          <a:xfrm>
            <a:off x="838200" y="1825625"/>
            <a:ext cx="4662714" cy="4351338"/>
          </a:xfrm>
        </p:spPr>
        <p:txBody>
          <a:bodyPr>
            <a:normAutofit fontScale="92500" lnSpcReduction="10000"/>
          </a:bodyPr>
          <a:lstStyle/>
          <a:p>
            <a:pPr marL="0" indent="0">
              <a:buNone/>
            </a:pPr>
            <a:r>
              <a:rPr lang="en-US" sz="2400" dirty="0"/>
              <a:t>“The applicant maintained Temporary Protected Status, lawful immigrant or nonimmigrant status, or was given parole, until a reasonable period before the filing of the asylum application”</a:t>
            </a:r>
          </a:p>
          <a:p>
            <a:pPr marL="0" indent="0" algn="r">
              <a:buNone/>
            </a:pPr>
            <a:r>
              <a:rPr lang="en-US" sz="2400" dirty="0">
                <a:latin typeface="Avenir" panose="02000503020000020003" pitchFamily="2" charset="0"/>
              </a:rPr>
              <a:t>8 CFR 208.4(a)(5)(iv)</a:t>
            </a:r>
            <a:endParaRPr lang="en-US" sz="2000" dirty="0">
              <a:latin typeface="Avenir" panose="02000503020000020003" pitchFamily="2" charset="0"/>
            </a:endParaRPr>
          </a:p>
          <a:p>
            <a:pPr marL="457200" lvl="1" indent="0">
              <a:buNone/>
            </a:pPr>
            <a:endParaRPr lang="en-US" sz="2000" dirty="0">
              <a:latin typeface="Avenir" panose="02000503020000020003" pitchFamily="2" charset="0"/>
            </a:endParaRPr>
          </a:p>
          <a:p>
            <a:pPr marL="457200" lvl="1" indent="0">
              <a:buNone/>
            </a:pPr>
            <a:r>
              <a:rPr lang="en-US" sz="2000" dirty="0">
                <a:latin typeface="Avenir" panose="02000503020000020003" pitchFamily="2" charset="0"/>
              </a:rPr>
              <a:t>Examples of nonimmigrants status: F-1, J-1, H1B, extension or change of status</a:t>
            </a:r>
          </a:p>
          <a:p>
            <a:pPr marL="457200" lvl="1" indent="0">
              <a:buNone/>
            </a:pPr>
            <a:endParaRPr lang="en-US" sz="2000" dirty="0">
              <a:latin typeface="Avenir" panose="02000503020000020003" pitchFamily="2" charset="0"/>
            </a:endParaRPr>
          </a:p>
          <a:p>
            <a:pPr marL="457200" lvl="1" indent="0">
              <a:buNone/>
            </a:pPr>
            <a:r>
              <a:rPr lang="en-US" sz="2000" dirty="0">
                <a:latin typeface="Avenir" panose="02000503020000020003" pitchFamily="2" charset="0"/>
              </a:rPr>
              <a:t>Be careful of parole for one year or less for purposes of applying for asylum (CHNV parole, e.g.)</a:t>
            </a:r>
          </a:p>
          <a:p>
            <a:pPr marL="0" indent="0">
              <a:spcAft>
                <a:spcPts val="1200"/>
              </a:spcAft>
              <a:buNone/>
            </a:pPr>
            <a:endParaRPr lang="en-US" sz="2400" u="sng" dirty="0">
              <a:latin typeface="Avenir" panose="02000503020000020003" pitchFamily="2" charset="0"/>
            </a:endParaRPr>
          </a:p>
          <a:p>
            <a:endParaRPr lang="en-US" sz="2400" dirty="0">
              <a:latin typeface="Avenir" panose="02000503020000020003" pitchFamily="2" charset="0"/>
            </a:endParaRPr>
          </a:p>
          <a:p>
            <a:endParaRPr lang="en-US" sz="2400" dirty="0">
              <a:latin typeface="Avenir" panose="02000503020000020003" pitchFamily="2" charset="0"/>
            </a:endParaRPr>
          </a:p>
        </p:txBody>
      </p:sp>
      <p:sp>
        <p:nvSpPr>
          <p:cNvPr id="2" name="TextBox 1">
            <a:extLst>
              <a:ext uri="{FF2B5EF4-FFF2-40B4-BE49-F238E27FC236}">
                <a16:creationId xmlns:a16="http://schemas.microsoft.com/office/drawing/2014/main" id="{A33EE604-07E5-184E-899F-0CAA79653899}"/>
              </a:ext>
            </a:extLst>
          </p:cNvPr>
          <p:cNvSpPr txBox="1"/>
          <p:nvPr/>
        </p:nvSpPr>
        <p:spPr>
          <a:xfrm>
            <a:off x="7289800" y="3952082"/>
            <a:ext cx="4064000" cy="369332"/>
          </a:xfrm>
          <a:prstGeom prst="rect">
            <a:avLst/>
          </a:prstGeom>
          <a:noFill/>
        </p:spPr>
        <p:txBody>
          <a:bodyPr wrap="square" rtlCol="0">
            <a:spAutoFit/>
          </a:bodyPr>
          <a:lstStyle/>
          <a:p>
            <a:r>
              <a:rPr lang="en-US" sz="1800" dirty="0"/>
              <a:t>, </a:t>
            </a:r>
            <a:endParaRPr lang="en-US" dirty="0"/>
          </a:p>
        </p:txBody>
      </p:sp>
      <p:sp>
        <p:nvSpPr>
          <p:cNvPr id="3" name="TextBox 2">
            <a:extLst>
              <a:ext uri="{FF2B5EF4-FFF2-40B4-BE49-F238E27FC236}">
                <a16:creationId xmlns:a16="http://schemas.microsoft.com/office/drawing/2014/main" id="{D51C689F-A6C9-AC5D-7B79-72339140CD5F}"/>
              </a:ext>
            </a:extLst>
          </p:cNvPr>
          <p:cNvSpPr txBox="1"/>
          <p:nvPr/>
        </p:nvSpPr>
        <p:spPr>
          <a:xfrm>
            <a:off x="6371772" y="1959430"/>
            <a:ext cx="4426858" cy="4893647"/>
          </a:xfrm>
          <a:prstGeom prst="rect">
            <a:avLst/>
          </a:prstGeom>
          <a:noFill/>
        </p:spPr>
        <p:txBody>
          <a:bodyPr wrap="square" rtlCol="0">
            <a:spAutoFit/>
          </a:bodyPr>
          <a:lstStyle/>
          <a:p>
            <a:r>
              <a:rPr lang="en-US" sz="2400" dirty="0"/>
              <a:t>What about DACA?</a:t>
            </a:r>
          </a:p>
          <a:p>
            <a:endParaRPr lang="en-US" dirty="0"/>
          </a:p>
          <a:p>
            <a:r>
              <a:rPr lang="en-US" sz="1800" i="1" dirty="0"/>
              <a:t>See </a:t>
            </a:r>
            <a:r>
              <a:rPr lang="en-US" sz="1800" dirty="0"/>
              <a:t>H-M-C-J- (BIA Mar. 1, 2018) (unpublished) (holding that regulatory list of exceptions was non-exhaustive and finding that “receipt of DACA benefits reasonably disincentivized the respondent from filing for asylum within the filing deadline such that it qualifies as an extraordinary circumstance.”</a:t>
            </a:r>
          </a:p>
          <a:p>
            <a:endParaRPr lang="en-US" sz="1800" dirty="0"/>
          </a:p>
          <a:p>
            <a:r>
              <a:rPr lang="en-US" i="1" dirty="0"/>
              <a:t>See also </a:t>
            </a:r>
            <a:r>
              <a:rPr lang="en-US" sz="1800" dirty="0"/>
              <a:t>USCIS’ DACA FAQs:</a:t>
            </a:r>
          </a:p>
          <a:p>
            <a:pPr marL="285750" indent="-285750">
              <a:buFont typeface="Arial" panose="020B0604020202020204" pitchFamily="34" charset="0"/>
              <a:buChar char="•"/>
            </a:pPr>
            <a:r>
              <a:rPr lang="en-US" dirty="0"/>
              <a:t>No unlawful presence while DACA is valid</a:t>
            </a:r>
          </a:p>
          <a:p>
            <a:pPr marL="285750" indent="-285750">
              <a:buFont typeface="Arial" panose="020B0604020202020204" pitchFamily="34" charset="0"/>
              <a:buChar char="•"/>
            </a:pPr>
            <a:r>
              <a:rPr lang="en-US" dirty="0">
                <a:solidFill>
                  <a:srgbClr val="444444"/>
                </a:solidFill>
                <a:latin typeface="source_sans_pro_regular"/>
              </a:rPr>
              <a:t>A</a:t>
            </a:r>
            <a:r>
              <a:rPr lang="en-US" b="0" i="0" dirty="0">
                <a:solidFill>
                  <a:srgbClr val="444444"/>
                </a:solidFill>
                <a:effectLst/>
                <a:latin typeface="source_sans_pro_regular"/>
              </a:rPr>
              <a:t>uthorized by DHS to be in the United </a:t>
            </a:r>
            <a:r>
              <a:rPr lang="en-US" b="0" i="0" dirty="0">
                <a:effectLst/>
                <a:latin typeface="source_sans_pro_regular"/>
              </a:rPr>
              <a:t>States </a:t>
            </a:r>
          </a:p>
          <a:p>
            <a:pPr marL="285750" indent="-285750">
              <a:buFont typeface="Arial" panose="020B0604020202020204" pitchFamily="34" charset="0"/>
              <a:buChar char="•"/>
            </a:pPr>
            <a:r>
              <a:rPr lang="en-US" sz="1800" dirty="0"/>
              <a:t>DACA does not confer any lawful status</a:t>
            </a:r>
            <a:endParaRPr lang="en-US" dirty="0"/>
          </a:p>
          <a:p>
            <a:endParaRPr lang="en-US" dirty="0"/>
          </a:p>
          <a:p>
            <a:endParaRPr lang="en-US" dirty="0"/>
          </a:p>
        </p:txBody>
      </p:sp>
    </p:spTree>
    <p:extLst>
      <p:ext uri="{BB962C8B-B14F-4D97-AF65-F5344CB8AC3E}">
        <p14:creationId xmlns:p14="http://schemas.microsoft.com/office/powerpoint/2010/main" val="3240341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349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p:txBody>
          <a:bodyPr/>
          <a:lstStyle/>
          <a:p>
            <a:r>
              <a:rPr lang="en-US" b="1" dirty="0">
                <a:solidFill>
                  <a:schemeClr val="bg1"/>
                </a:solidFill>
                <a:latin typeface="Avenir Black" panose="02000503020000020003" pitchFamily="2" charset="0"/>
              </a:rPr>
              <a:t>Cause of Extraordinary Circumstances</a:t>
            </a:r>
          </a:p>
        </p:txBody>
      </p:sp>
      <p:sp>
        <p:nvSpPr>
          <p:cNvPr id="5" name="Content Placeholder 4">
            <a:extLst>
              <a:ext uri="{FF2B5EF4-FFF2-40B4-BE49-F238E27FC236}">
                <a16:creationId xmlns:a16="http://schemas.microsoft.com/office/drawing/2014/main" id="{80C4445D-3EB5-C143-B309-28DF0F968DF1}"/>
              </a:ext>
            </a:extLst>
          </p:cNvPr>
          <p:cNvSpPr>
            <a:spLocks noGrp="1"/>
          </p:cNvSpPr>
          <p:nvPr>
            <p:ph sz="half" idx="1"/>
          </p:nvPr>
        </p:nvSpPr>
        <p:spPr>
          <a:xfrm>
            <a:off x="838200" y="1825624"/>
            <a:ext cx="5181600" cy="4667249"/>
          </a:xfrm>
        </p:spPr>
        <p:txBody>
          <a:bodyPr>
            <a:normAutofit fontScale="92500" lnSpcReduction="20000"/>
          </a:bodyPr>
          <a:lstStyle/>
          <a:p>
            <a:pPr marL="0" indent="0">
              <a:spcAft>
                <a:spcPts val="1200"/>
              </a:spcAft>
              <a:buNone/>
            </a:pPr>
            <a:r>
              <a:rPr lang="en-US" sz="2400" b="1" dirty="0">
                <a:latin typeface="Avenir" panose="02000503020000020003" pitchFamily="2" charset="0"/>
              </a:rPr>
              <a:t>Generally, applicants not found to have intentionally contributed to their extraordinary circumstances. </a:t>
            </a:r>
          </a:p>
          <a:p>
            <a:pPr marL="0" indent="0">
              <a:spcAft>
                <a:spcPts val="1200"/>
              </a:spcAft>
              <a:buNone/>
            </a:pPr>
            <a:endParaRPr lang="en-US" sz="2400" b="1" dirty="0">
              <a:latin typeface="Avenir" panose="02000503020000020003" pitchFamily="2" charset="0"/>
            </a:endParaRPr>
          </a:p>
          <a:p>
            <a:pPr marL="0" indent="0">
              <a:spcAft>
                <a:spcPts val="1200"/>
              </a:spcAft>
              <a:buNone/>
            </a:pPr>
            <a:r>
              <a:rPr lang="en-US" sz="2400" b="1" dirty="0">
                <a:latin typeface="Avenir" panose="02000503020000020003" pitchFamily="2" charset="0"/>
              </a:rPr>
              <a:t>But potential issue where applicants testify to various reasons for their delay in filing. </a:t>
            </a:r>
          </a:p>
          <a:p>
            <a:pPr marL="0" indent="0">
              <a:spcAft>
                <a:spcPts val="1200"/>
              </a:spcAft>
              <a:buNone/>
            </a:pPr>
            <a:endParaRPr lang="en-US" sz="2400" dirty="0">
              <a:latin typeface="Avenir" panose="02000503020000020003" pitchFamily="2" charset="0"/>
            </a:endParaRPr>
          </a:p>
        </p:txBody>
      </p:sp>
      <p:sp>
        <p:nvSpPr>
          <p:cNvPr id="6" name="Content Placeholder 5">
            <a:extLst>
              <a:ext uri="{FF2B5EF4-FFF2-40B4-BE49-F238E27FC236}">
                <a16:creationId xmlns:a16="http://schemas.microsoft.com/office/drawing/2014/main" id="{E2CA1347-711D-AB4C-A02C-D998787F8391}"/>
              </a:ext>
            </a:extLst>
          </p:cNvPr>
          <p:cNvSpPr>
            <a:spLocks noGrp="1"/>
          </p:cNvSpPr>
          <p:nvPr>
            <p:ph sz="half" idx="2"/>
          </p:nvPr>
        </p:nvSpPr>
        <p:spPr>
          <a:xfrm>
            <a:off x="6172200" y="1825625"/>
            <a:ext cx="5181600" cy="4667250"/>
          </a:xfrm>
        </p:spPr>
        <p:txBody>
          <a:bodyPr>
            <a:normAutofit fontScale="92500" lnSpcReduction="20000"/>
          </a:bodyPr>
          <a:lstStyle/>
          <a:p>
            <a:pPr marL="0" indent="0">
              <a:spcAft>
                <a:spcPts val="1200"/>
              </a:spcAft>
              <a:buNone/>
            </a:pPr>
            <a:r>
              <a:rPr lang="en-US" sz="2400" i="1" dirty="0">
                <a:latin typeface="Avenir" panose="02000503020000020003" pitchFamily="2" charset="0"/>
              </a:rPr>
              <a:t>See</a:t>
            </a:r>
            <a:r>
              <a:rPr lang="en-US" sz="2400" dirty="0">
                <a:latin typeface="Avenir" panose="02000503020000020003" pitchFamily="2" charset="0"/>
              </a:rPr>
              <a:t> </a:t>
            </a:r>
            <a:r>
              <a:rPr lang="en-US" sz="2400" i="1" dirty="0">
                <a:latin typeface="Avenir" panose="02000503020000020003" pitchFamily="2" charset="0"/>
              </a:rPr>
              <a:t>Gasparyan v. Holder</a:t>
            </a:r>
            <a:r>
              <a:rPr lang="en-US" sz="2400" dirty="0">
                <a:latin typeface="Avenir" panose="02000503020000020003" pitchFamily="2" charset="0"/>
              </a:rPr>
              <a:t>, 707 F.3d 1130, 1135 (9th Cir. 2013)</a:t>
            </a:r>
          </a:p>
          <a:p>
            <a:pPr marL="0" indent="0">
              <a:spcAft>
                <a:spcPts val="1200"/>
              </a:spcAft>
              <a:buNone/>
            </a:pPr>
            <a:r>
              <a:rPr lang="en-US" sz="2400" dirty="0">
                <a:latin typeface="Avenir" panose="02000503020000020003" pitchFamily="2" charset="0"/>
              </a:rPr>
              <a:t>Dismissing petition as to </a:t>
            </a:r>
            <a:r>
              <a:rPr lang="en-US" sz="2400" u="sng" dirty="0">
                <a:latin typeface="Avenir" panose="02000503020000020003" pitchFamily="2" charset="0"/>
              </a:rPr>
              <a:t>disputed facts</a:t>
            </a:r>
            <a:r>
              <a:rPr lang="en-US" sz="2400" dirty="0">
                <a:latin typeface="Avenir" panose="02000503020000020003" pitchFamily="2" charset="0"/>
              </a:rPr>
              <a:t> regarding the severity of petitioner’s mental health where petitioner said she was waiting for money to apply, and denying petition as to claim that BIA erred in not reaching factors to determine if the extraordinary circumstance excused the delay. </a:t>
            </a:r>
          </a:p>
          <a:p>
            <a:pPr marL="0" indent="0">
              <a:spcAft>
                <a:spcPts val="1200"/>
              </a:spcAft>
              <a:buNone/>
            </a:pPr>
            <a:r>
              <a:rPr lang="en-US" sz="2400" dirty="0">
                <a:latin typeface="Avenir" panose="02000503020000020003" pitchFamily="2" charset="0"/>
              </a:rPr>
              <a:t>Additional dicta that petitioner intentionally contributed to the circumstances that delayed filing by voluntarily living with her abusive husband’s brother when she had other living arrangement options.</a:t>
            </a:r>
          </a:p>
        </p:txBody>
      </p:sp>
    </p:spTree>
    <p:extLst>
      <p:ext uri="{BB962C8B-B14F-4D97-AF65-F5344CB8AC3E}">
        <p14:creationId xmlns:p14="http://schemas.microsoft.com/office/powerpoint/2010/main" val="190499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F3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838200" y="365125"/>
            <a:ext cx="11353800" cy="1325563"/>
          </a:xfrm>
        </p:spPr>
        <p:txBody>
          <a:bodyPr/>
          <a:lstStyle/>
          <a:p>
            <a:r>
              <a:rPr lang="en-US" b="1" dirty="0">
                <a:solidFill>
                  <a:schemeClr val="bg1"/>
                </a:solidFill>
                <a:latin typeface="Avenir Black" panose="02000503020000020003" pitchFamily="2" charset="0"/>
              </a:rPr>
              <a:t>Reasonable Time</a:t>
            </a:r>
          </a:p>
        </p:txBody>
      </p:sp>
      <p:sp>
        <p:nvSpPr>
          <p:cNvPr id="10" name="Content Placeholder 9">
            <a:extLst>
              <a:ext uri="{FF2B5EF4-FFF2-40B4-BE49-F238E27FC236}">
                <a16:creationId xmlns:a16="http://schemas.microsoft.com/office/drawing/2014/main" id="{F9A24B03-B209-CA45-B89A-80414550E2E0}"/>
              </a:ext>
            </a:extLst>
          </p:cNvPr>
          <p:cNvSpPr>
            <a:spLocks noGrp="1"/>
          </p:cNvSpPr>
          <p:nvPr>
            <p:ph sz="half" idx="1"/>
          </p:nvPr>
        </p:nvSpPr>
        <p:spPr>
          <a:xfrm>
            <a:off x="838200" y="1825625"/>
            <a:ext cx="5181600" cy="4927872"/>
          </a:xfrm>
        </p:spPr>
        <p:txBody>
          <a:bodyPr>
            <a:normAutofit fontScale="92500" lnSpcReduction="20000"/>
          </a:bodyPr>
          <a:lstStyle/>
          <a:p>
            <a:pPr marL="0" indent="0">
              <a:buNone/>
            </a:pPr>
            <a:r>
              <a:rPr lang="en-US" b="1" dirty="0">
                <a:latin typeface="Avenir" panose="02000503020000020003" pitchFamily="2" charset="0"/>
              </a:rPr>
              <a:t>Factors</a:t>
            </a:r>
          </a:p>
          <a:p>
            <a:pPr marL="0" indent="0">
              <a:buNone/>
            </a:pPr>
            <a:endParaRPr lang="en-US" b="1" dirty="0">
              <a:latin typeface="Avenir" panose="02000503020000020003" pitchFamily="2" charset="0"/>
            </a:endParaRPr>
          </a:p>
          <a:p>
            <a:r>
              <a:rPr lang="en-US" b="1" dirty="0">
                <a:latin typeface="Avenir" panose="02000503020000020003" pitchFamily="2" charset="0"/>
              </a:rPr>
              <a:t>Awareness of changed circumstance</a:t>
            </a:r>
          </a:p>
          <a:p>
            <a:r>
              <a:rPr lang="en-US" dirty="0">
                <a:latin typeface="Avenir" panose="02000503020000020003" pitchFamily="2" charset="0"/>
              </a:rPr>
              <a:t>Education &amp; sophistication</a:t>
            </a:r>
          </a:p>
          <a:p>
            <a:r>
              <a:rPr lang="en-US" dirty="0">
                <a:latin typeface="Avenir" panose="02000503020000020003" pitchFamily="2" charset="0"/>
              </a:rPr>
              <a:t>Time to obtain legal assistance</a:t>
            </a:r>
          </a:p>
          <a:p>
            <a:r>
              <a:rPr lang="en-US" dirty="0">
                <a:latin typeface="Avenir" panose="02000503020000020003" pitchFamily="2" charset="0"/>
              </a:rPr>
              <a:t>Time to collect documents</a:t>
            </a:r>
          </a:p>
          <a:p>
            <a:r>
              <a:rPr lang="en-US" u="sng" dirty="0">
                <a:latin typeface="Avenir" panose="02000503020000020003" pitchFamily="2" charset="0"/>
              </a:rPr>
              <a:t>Ongoing effects</a:t>
            </a:r>
            <a:r>
              <a:rPr lang="en-US" dirty="0">
                <a:latin typeface="Avenir" panose="02000503020000020003" pitchFamily="2" charset="0"/>
              </a:rPr>
              <a:t> of trauma / illness</a:t>
            </a:r>
          </a:p>
          <a:p>
            <a:r>
              <a:rPr lang="en-US" dirty="0">
                <a:latin typeface="Avenir" panose="02000503020000020003" pitchFamily="2" charset="0"/>
              </a:rPr>
              <a:t>Situation that would otherwise qualify as an “extraordinary circumstance” but for occurrence outside of first year after arrival</a:t>
            </a:r>
          </a:p>
        </p:txBody>
      </p:sp>
      <p:sp>
        <p:nvSpPr>
          <p:cNvPr id="11" name="Content Placeholder 10">
            <a:extLst>
              <a:ext uri="{FF2B5EF4-FFF2-40B4-BE49-F238E27FC236}">
                <a16:creationId xmlns:a16="http://schemas.microsoft.com/office/drawing/2014/main" id="{FF6E6562-486D-8C43-9CEB-B9D1300397AD}"/>
              </a:ext>
            </a:extLst>
          </p:cNvPr>
          <p:cNvSpPr>
            <a:spLocks noGrp="1"/>
          </p:cNvSpPr>
          <p:nvPr>
            <p:ph sz="half" idx="2"/>
          </p:nvPr>
        </p:nvSpPr>
        <p:spPr>
          <a:xfrm>
            <a:off x="6172200" y="1825624"/>
            <a:ext cx="5181600" cy="5032376"/>
          </a:xfrm>
        </p:spPr>
        <p:txBody>
          <a:bodyPr>
            <a:normAutofit fontScale="92500" lnSpcReduction="20000"/>
          </a:bodyPr>
          <a:lstStyle/>
          <a:p>
            <a:pPr marL="0" indent="0">
              <a:buNone/>
            </a:pPr>
            <a:r>
              <a:rPr lang="en-US" b="1" dirty="0">
                <a:latin typeface="Avenir" panose="02000503020000020003" pitchFamily="2" charset="0"/>
              </a:rPr>
              <a:t>Guidelines</a:t>
            </a:r>
          </a:p>
          <a:p>
            <a:pPr marL="0" indent="0">
              <a:buNone/>
            </a:pPr>
            <a:endParaRPr lang="en-US" b="1" dirty="0">
              <a:latin typeface="Avenir" panose="02000503020000020003" pitchFamily="2" charset="0"/>
            </a:endParaRPr>
          </a:p>
          <a:p>
            <a:r>
              <a:rPr lang="en-US" dirty="0">
                <a:latin typeface="Avenir" panose="02000503020000020003" pitchFamily="2" charset="0"/>
              </a:rPr>
              <a:t>No black line rule</a:t>
            </a:r>
          </a:p>
          <a:p>
            <a:r>
              <a:rPr lang="en-US" dirty="0">
                <a:latin typeface="Avenir" panose="02000503020000020003" pitchFamily="2" charset="0"/>
              </a:rPr>
              <a:t>Generally a delay of weeks or months is reasonable if explained</a:t>
            </a:r>
          </a:p>
          <a:p>
            <a:r>
              <a:rPr lang="en-US" dirty="0"/>
              <a:t>65 Fed. Reg. 76121, 76123- 24 (Dec. 6, 2000) (“Clearly, waiting six months or longer after expiration or termination of status would not be considered reasonable.”). </a:t>
            </a:r>
          </a:p>
          <a:p>
            <a:endParaRPr lang="en-US" dirty="0">
              <a:latin typeface="Avenir" panose="02000503020000020003" pitchFamily="2" charset="0"/>
            </a:endParaRPr>
          </a:p>
          <a:p>
            <a:endParaRPr lang="en-US" dirty="0">
              <a:latin typeface="Avenir" panose="02000503020000020003" pitchFamily="2" charset="0"/>
            </a:endParaRPr>
          </a:p>
        </p:txBody>
      </p:sp>
    </p:spTree>
    <p:extLst>
      <p:ext uri="{BB962C8B-B14F-4D97-AF65-F5344CB8AC3E}">
        <p14:creationId xmlns:p14="http://schemas.microsoft.com/office/powerpoint/2010/main" val="130685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921BD65-4720-E849-981D-FD4E1415B647}"/>
              </a:ext>
            </a:extLst>
          </p:cNvPr>
          <p:cNvSpPr>
            <a:spLocks noGrp="1"/>
          </p:cNvSpPr>
          <p:nvPr>
            <p:ph type="title"/>
          </p:nvPr>
        </p:nvSpPr>
        <p:spPr>
          <a:xfrm>
            <a:off x="838199" y="681038"/>
            <a:ext cx="10515600" cy="1025842"/>
          </a:xfrm>
        </p:spPr>
        <p:txBody>
          <a:bodyPr>
            <a:normAutofit/>
          </a:bodyPr>
          <a:lstStyle/>
          <a:p>
            <a:r>
              <a:rPr lang="en-US" b="1" dirty="0">
                <a:solidFill>
                  <a:schemeClr val="bg1"/>
                </a:solidFill>
                <a:latin typeface="Avenir Black" panose="02000503020000020003" pitchFamily="2" charset="0"/>
              </a:rPr>
              <a:t>One Year Bar: Legislative History</a:t>
            </a:r>
          </a:p>
        </p:txBody>
      </p:sp>
      <p:sp>
        <p:nvSpPr>
          <p:cNvPr id="9" name="Content Placeholder 8">
            <a:extLst>
              <a:ext uri="{FF2B5EF4-FFF2-40B4-BE49-F238E27FC236}">
                <a16:creationId xmlns:a16="http://schemas.microsoft.com/office/drawing/2014/main" id="{74FE9B2A-4384-5549-8E9F-A8581AECEC86}"/>
              </a:ext>
            </a:extLst>
          </p:cNvPr>
          <p:cNvSpPr>
            <a:spLocks noGrp="1"/>
          </p:cNvSpPr>
          <p:nvPr>
            <p:ph idx="1"/>
          </p:nvPr>
        </p:nvSpPr>
        <p:spPr>
          <a:xfrm>
            <a:off x="838199" y="2514599"/>
            <a:ext cx="10515600" cy="3662363"/>
          </a:xfrm>
        </p:spPr>
        <p:txBody>
          <a:bodyPr/>
          <a:lstStyle/>
          <a:p>
            <a:pPr marL="571500" indent="-571500">
              <a:buFont typeface="+mj-lt"/>
              <a:buAutoNum type="romanUcPeriod"/>
            </a:pPr>
            <a:r>
              <a:rPr lang="en-US" b="1" dirty="0">
                <a:solidFill>
                  <a:schemeClr val="bg1"/>
                </a:solidFill>
                <a:latin typeface="Avenir Heavy" panose="02000503020000020003" pitchFamily="2" charset="0"/>
              </a:rPr>
              <a:t>1996 Illegal Immigration Reform and Immigrant Responsibility Act</a:t>
            </a:r>
          </a:p>
          <a:p>
            <a:pPr marL="571500" indent="-571500">
              <a:buFont typeface="+mj-lt"/>
              <a:buAutoNum type="romanUcPeriod"/>
            </a:pPr>
            <a:r>
              <a:rPr lang="en-US" b="1" dirty="0">
                <a:solidFill>
                  <a:schemeClr val="bg1"/>
                </a:solidFill>
                <a:latin typeface="Avenir Heavy" panose="02000503020000020003" pitchFamily="2" charset="0"/>
              </a:rPr>
              <a:t>Bona fide Refugee</a:t>
            </a:r>
          </a:p>
        </p:txBody>
      </p:sp>
    </p:spTree>
    <p:extLst>
      <p:ext uri="{BB962C8B-B14F-4D97-AF65-F5344CB8AC3E}">
        <p14:creationId xmlns:p14="http://schemas.microsoft.com/office/powerpoint/2010/main" val="3294583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F3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838200" y="365125"/>
            <a:ext cx="11353800" cy="1325563"/>
          </a:xfrm>
        </p:spPr>
        <p:txBody>
          <a:bodyPr/>
          <a:lstStyle/>
          <a:p>
            <a:r>
              <a:rPr lang="en-US" b="1" dirty="0">
                <a:solidFill>
                  <a:schemeClr val="bg1"/>
                </a:solidFill>
                <a:latin typeface="Avenir Black" panose="02000503020000020003" pitchFamily="2" charset="0"/>
              </a:rPr>
              <a:t>Reasonable Time</a:t>
            </a:r>
          </a:p>
        </p:txBody>
      </p:sp>
      <p:sp>
        <p:nvSpPr>
          <p:cNvPr id="10" name="Content Placeholder 9">
            <a:extLst>
              <a:ext uri="{FF2B5EF4-FFF2-40B4-BE49-F238E27FC236}">
                <a16:creationId xmlns:a16="http://schemas.microsoft.com/office/drawing/2014/main" id="{F9A24B03-B209-CA45-B89A-80414550E2E0}"/>
              </a:ext>
            </a:extLst>
          </p:cNvPr>
          <p:cNvSpPr>
            <a:spLocks noGrp="1"/>
          </p:cNvSpPr>
          <p:nvPr>
            <p:ph sz="half" idx="1"/>
          </p:nvPr>
        </p:nvSpPr>
        <p:spPr>
          <a:xfrm>
            <a:off x="838200" y="1825625"/>
            <a:ext cx="5181600" cy="4927872"/>
          </a:xfrm>
        </p:spPr>
        <p:txBody>
          <a:bodyPr>
            <a:normAutofit fontScale="85000" lnSpcReduction="10000"/>
          </a:bodyPr>
          <a:lstStyle/>
          <a:p>
            <a:pPr marL="0" indent="0">
              <a:buNone/>
            </a:pPr>
            <a:r>
              <a:rPr lang="en-US" b="1" dirty="0">
                <a:latin typeface="Avenir" panose="02000503020000020003" pitchFamily="2" charset="0"/>
              </a:rPr>
              <a:t>Cases:</a:t>
            </a:r>
          </a:p>
          <a:p>
            <a:r>
              <a:rPr lang="en-US" i="1" dirty="0" err="1">
                <a:latin typeface="Avenir" panose="02000503020000020003" pitchFamily="2" charset="0"/>
              </a:rPr>
              <a:t>Husyev</a:t>
            </a:r>
            <a:r>
              <a:rPr lang="en-US" i="1" dirty="0">
                <a:latin typeface="Avenir" panose="02000503020000020003" pitchFamily="2" charset="0"/>
              </a:rPr>
              <a:t> v. Mukasey, </a:t>
            </a:r>
            <a:r>
              <a:rPr lang="en-US" dirty="0">
                <a:latin typeface="Avenir" panose="02000503020000020003" pitchFamily="2" charset="0"/>
              </a:rPr>
              <a:t>528 F.3d 1172, 1178-81 (9th Cir. 2008) </a:t>
            </a:r>
            <a:r>
              <a:rPr lang="en-US" dirty="0"/>
              <a:t>(holding that 364-day delay after lawful nonimmigrant visa status expired was not a “reasonable period”).</a:t>
            </a:r>
          </a:p>
          <a:p>
            <a:r>
              <a:rPr lang="en-US" i="1" dirty="0" err="1"/>
              <a:t>Wakkary</a:t>
            </a:r>
            <a:r>
              <a:rPr lang="en-US" i="1" dirty="0"/>
              <a:t> v. Holder</a:t>
            </a:r>
            <a:r>
              <a:rPr lang="en-US" dirty="0"/>
              <a:t>, 558 F.3d 1049, 1058-59 (concluding that reasons for the delay were reasonable and remanding for agency to consider whether delay of just over six months constituted a “reasonable period” as required by the regulations).</a:t>
            </a:r>
          </a:p>
        </p:txBody>
      </p:sp>
      <p:sp>
        <p:nvSpPr>
          <p:cNvPr id="11" name="Content Placeholder 10">
            <a:extLst>
              <a:ext uri="{FF2B5EF4-FFF2-40B4-BE49-F238E27FC236}">
                <a16:creationId xmlns:a16="http://schemas.microsoft.com/office/drawing/2014/main" id="{FF6E6562-486D-8C43-9CEB-B9D1300397AD}"/>
              </a:ext>
            </a:extLst>
          </p:cNvPr>
          <p:cNvSpPr>
            <a:spLocks noGrp="1"/>
          </p:cNvSpPr>
          <p:nvPr>
            <p:ph sz="half" idx="2"/>
          </p:nvPr>
        </p:nvSpPr>
        <p:spPr>
          <a:xfrm>
            <a:off x="6172200" y="1825624"/>
            <a:ext cx="5181600" cy="5032376"/>
          </a:xfrm>
        </p:spPr>
        <p:txBody>
          <a:bodyPr>
            <a:normAutofit fontScale="85000" lnSpcReduction="10000"/>
          </a:bodyPr>
          <a:lstStyle/>
          <a:p>
            <a:r>
              <a:rPr lang="en-US" i="1" dirty="0"/>
              <a:t>Matter of T-M-H- &amp; S-W-C-, </a:t>
            </a:r>
            <a:r>
              <a:rPr lang="en-US" dirty="0"/>
              <a:t>25 I&amp;N Dec. 193, 193 (BIA 2010) (“Waiting six months or longer after expiration or termination of status would not be considered reasonable” and “[s]</a:t>
            </a:r>
            <a:r>
              <a:rPr lang="en-US" dirty="0" err="1"/>
              <a:t>horter</a:t>
            </a:r>
            <a:r>
              <a:rPr lang="en-US" dirty="0"/>
              <a:t> periods of time would be considered on a case-by-case basis, with the decision-maker taking into account the totality of the circumstances”).</a:t>
            </a:r>
          </a:p>
          <a:p>
            <a:r>
              <a:rPr lang="en-US" i="1" dirty="0" err="1">
                <a:latin typeface="Avenir" panose="02000503020000020003" pitchFamily="2" charset="0"/>
              </a:rPr>
              <a:t>Taslimi</a:t>
            </a:r>
            <a:r>
              <a:rPr lang="en-US" i="1" dirty="0">
                <a:latin typeface="Avenir" panose="02000503020000020003" pitchFamily="2" charset="0"/>
              </a:rPr>
              <a:t> v. Holder</a:t>
            </a:r>
            <a:r>
              <a:rPr lang="en-US" dirty="0">
                <a:latin typeface="Avenir" panose="02000503020000020003" pitchFamily="2" charset="0"/>
              </a:rPr>
              <a:t>, 590 F.3d 981, 984-85 (9th Cir. 2010) (application filed </a:t>
            </a:r>
            <a:r>
              <a:rPr lang="en-US" dirty="0"/>
              <a:t>within a “reasonable period” given the changed circumstances presented by her religious conversion </a:t>
            </a:r>
            <a:r>
              <a:rPr lang="en-US" dirty="0">
                <a:latin typeface="Avenir" panose="02000503020000020003" pitchFamily="2" charset="0"/>
              </a:rPr>
              <a:t>which is a process that occurs over a period of time).</a:t>
            </a:r>
          </a:p>
          <a:p>
            <a:endParaRPr lang="en-US" dirty="0">
              <a:latin typeface="Avenir" panose="02000503020000020003" pitchFamily="2" charset="0"/>
            </a:endParaRPr>
          </a:p>
          <a:p>
            <a:endParaRPr lang="en-US" dirty="0">
              <a:latin typeface="Avenir" panose="02000503020000020003" pitchFamily="2" charset="0"/>
            </a:endParaRPr>
          </a:p>
        </p:txBody>
      </p:sp>
    </p:spTree>
    <p:extLst>
      <p:ext uri="{BB962C8B-B14F-4D97-AF65-F5344CB8AC3E}">
        <p14:creationId xmlns:p14="http://schemas.microsoft.com/office/powerpoint/2010/main" val="178726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F3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838200" y="365125"/>
            <a:ext cx="11353800" cy="1325563"/>
          </a:xfrm>
        </p:spPr>
        <p:txBody>
          <a:bodyPr/>
          <a:lstStyle/>
          <a:p>
            <a:r>
              <a:rPr lang="en-US" b="1" dirty="0">
                <a:solidFill>
                  <a:schemeClr val="bg1"/>
                </a:solidFill>
                <a:latin typeface="Avenir Black" panose="02000503020000020003" pitchFamily="2" charset="0"/>
              </a:rPr>
              <a:t>Reasonable Time</a:t>
            </a:r>
          </a:p>
        </p:txBody>
      </p:sp>
      <p:sp>
        <p:nvSpPr>
          <p:cNvPr id="10" name="Content Placeholder 9">
            <a:extLst>
              <a:ext uri="{FF2B5EF4-FFF2-40B4-BE49-F238E27FC236}">
                <a16:creationId xmlns:a16="http://schemas.microsoft.com/office/drawing/2014/main" id="{F9A24B03-B209-CA45-B89A-80414550E2E0}"/>
              </a:ext>
            </a:extLst>
          </p:cNvPr>
          <p:cNvSpPr>
            <a:spLocks noGrp="1"/>
          </p:cNvSpPr>
          <p:nvPr>
            <p:ph sz="half" idx="1"/>
          </p:nvPr>
        </p:nvSpPr>
        <p:spPr>
          <a:xfrm>
            <a:off x="838200" y="1825625"/>
            <a:ext cx="5181600" cy="4927872"/>
          </a:xfrm>
        </p:spPr>
        <p:txBody>
          <a:bodyPr>
            <a:normAutofit/>
          </a:bodyPr>
          <a:lstStyle/>
          <a:p>
            <a:pPr marL="0" indent="0">
              <a:buNone/>
            </a:pPr>
            <a:r>
              <a:rPr lang="en-US" b="1" dirty="0">
                <a:latin typeface="Avenir" panose="02000503020000020003" pitchFamily="2" charset="0"/>
              </a:rPr>
              <a:t>How can an HIV diagnosis be used in a reasonable time argument?</a:t>
            </a:r>
            <a:endParaRPr lang="en-US" dirty="0"/>
          </a:p>
        </p:txBody>
      </p:sp>
      <p:sp>
        <p:nvSpPr>
          <p:cNvPr id="11" name="Content Placeholder 10">
            <a:extLst>
              <a:ext uri="{FF2B5EF4-FFF2-40B4-BE49-F238E27FC236}">
                <a16:creationId xmlns:a16="http://schemas.microsoft.com/office/drawing/2014/main" id="{FF6E6562-486D-8C43-9CEB-B9D1300397AD}"/>
              </a:ext>
            </a:extLst>
          </p:cNvPr>
          <p:cNvSpPr>
            <a:spLocks noGrp="1"/>
          </p:cNvSpPr>
          <p:nvPr>
            <p:ph sz="half" idx="2"/>
          </p:nvPr>
        </p:nvSpPr>
        <p:spPr>
          <a:xfrm>
            <a:off x="6172200" y="1825624"/>
            <a:ext cx="5181600" cy="5032376"/>
          </a:xfrm>
        </p:spPr>
        <p:txBody>
          <a:bodyPr>
            <a:normAutofit/>
          </a:bodyPr>
          <a:lstStyle/>
          <a:p>
            <a:r>
              <a:rPr lang="en-US" dirty="0">
                <a:latin typeface="Avenir" panose="02000503020000020003" pitchFamily="2" charset="0"/>
              </a:rPr>
              <a:t>Have there been any effects on the client’s mental health because of the diagnosis?</a:t>
            </a:r>
          </a:p>
          <a:p>
            <a:pPr lvl="1"/>
            <a:r>
              <a:rPr lang="en-US" dirty="0">
                <a:latin typeface="Avenir" panose="02000503020000020003" pitchFamily="2" charset="0"/>
              </a:rPr>
              <a:t>Depression</a:t>
            </a:r>
          </a:p>
          <a:p>
            <a:pPr lvl="1"/>
            <a:r>
              <a:rPr lang="en-US" dirty="0">
                <a:latin typeface="Avenir" panose="02000503020000020003" pitchFamily="2" charset="0"/>
              </a:rPr>
              <a:t>Anxiety</a:t>
            </a:r>
          </a:p>
          <a:p>
            <a:r>
              <a:rPr lang="en-US" dirty="0">
                <a:latin typeface="Avenir" panose="02000503020000020003" pitchFamily="2" charset="0"/>
              </a:rPr>
              <a:t>Is the client experiencing a serious illness because of the HIV diagnosis?</a:t>
            </a:r>
          </a:p>
        </p:txBody>
      </p:sp>
    </p:spTree>
    <p:extLst>
      <p:ext uri="{BB962C8B-B14F-4D97-AF65-F5344CB8AC3E}">
        <p14:creationId xmlns:p14="http://schemas.microsoft.com/office/powerpoint/2010/main" val="229645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FF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838200" y="365125"/>
            <a:ext cx="11353800" cy="1325563"/>
          </a:xfrm>
        </p:spPr>
        <p:txBody>
          <a:bodyPr/>
          <a:lstStyle/>
          <a:p>
            <a:r>
              <a:rPr lang="en-US" b="1" dirty="0">
                <a:solidFill>
                  <a:schemeClr val="bg1"/>
                </a:solidFill>
                <a:latin typeface="Avenir Black" panose="02000503020000020003" pitchFamily="2" charset="0"/>
              </a:rPr>
              <a:t>Practical Exercises</a:t>
            </a:r>
          </a:p>
        </p:txBody>
      </p:sp>
      <p:sp>
        <p:nvSpPr>
          <p:cNvPr id="10" name="Content Placeholder 9">
            <a:extLst>
              <a:ext uri="{FF2B5EF4-FFF2-40B4-BE49-F238E27FC236}">
                <a16:creationId xmlns:a16="http://schemas.microsoft.com/office/drawing/2014/main" id="{F9A24B03-B209-CA45-B89A-80414550E2E0}"/>
              </a:ext>
            </a:extLst>
          </p:cNvPr>
          <p:cNvSpPr>
            <a:spLocks noGrp="1"/>
          </p:cNvSpPr>
          <p:nvPr>
            <p:ph sz="half" idx="1"/>
          </p:nvPr>
        </p:nvSpPr>
        <p:spPr>
          <a:xfrm>
            <a:off x="838199" y="1825625"/>
            <a:ext cx="10398072" cy="4927872"/>
          </a:xfrm>
        </p:spPr>
        <p:txBody>
          <a:bodyPr>
            <a:normAutofit/>
          </a:bodyPr>
          <a:lstStyle/>
          <a:p>
            <a:pPr marL="0" indent="0">
              <a:buNone/>
            </a:pPr>
            <a:r>
              <a:rPr lang="en-US" sz="3600" dirty="0"/>
              <a:t>Kayla is a transgender woman from El Salvador who entered the US in 1999. Kayla began her transition in 2003 and was living her public life as a woman by 2005. In 2014, Kayla was diagnosed with HIV. In 2016 Kayla became very involved with a trans </a:t>
            </a:r>
            <a:r>
              <a:rPr lang="en-US" sz="3600" dirty="0" err="1"/>
              <a:t>latine</a:t>
            </a:r>
            <a:r>
              <a:rPr lang="en-US" sz="3600" dirty="0"/>
              <a:t> empowerment group and 2 months ago she became the lead media outreach spokesperson for the group. Now Kayla is at your office to see whether she has a good asylum case.</a:t>
            </a:r>
          </a:p>
        </p:txBody>
      </p:sp>
    </p:spTree>
    <p:extLst>
      <p:ext uri="{BB962C8B-B14F-4D97-AF65-F5344CB8AC3E}">
        <p14:creationId xmlns:p14="http://schemas.microsoft.com/office/powerpoint/2010/main" val="3523293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FF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838200" y="365125"/>
            <a:ext cx="11353800" cy="1325563"/>
          </a:xfrm>
        </p:spPr>
        <p:txBody>
          <a:bodyPr/>
          <a:lstStyle/>
          <a:p>
            <a:r>
              <a:rPr lang="en-US" b="1" dirty="0">
                <a:solidFill>
                  <a:schemeClr val="bg1"/>
                </a:solidFill>
                <a:latin typeface="Avenir Black" panose="02000503020000020003" pitchFamily="2" charset="0"/>
              </a:rPr>
              <a:t>Practical Exercises</a:t>
            </a:r>
          </a:p>
        </p:txBody>
      </p:sp>
      <p:sp>
        <p:nvSpPr>
          <p:cNvPr id="10" name="Content Placeholder 9">
            <a:extLst>
              <a:ext uri="{FF2B5EF4-FFF2-40B4-BE49-F238E27FC236}">
                <a16:creationId xmlns:a16="http://schemas.microsoft.com/office/drawing/2014/main" id="{F9A24B03-B209-CA45-B89A-80414550E2E0}"/>
              </a:ext>
            </a:extLst>
          </p:cNvPr>
          <p:cNvSpPr>
            <a:spLocks noGrp="1"/>
          </p:cNvSpPr>
          <p:nvPr>
            <p:ph sz="half" idx="1"/>
          </p:nvPr>
        </p:nvSpPr>
        <p:spPr>
          <a:xfrm>
            <a:off x="838199" y="1825625"/>
            <a:ext cx="10398072" cy="4927872"/>
          </a:xfrm>
        </p:spPr>
        <p:txBody>
          <a:bodyPr>
            <a:normAutofit/>
          </a:bodyPr>
          <a:lstStyle/>
          <a:p>
            <a:pPr marL="0" indent="0">
              <a:buNone/>
            </a:pPr>
            <a:r>
              <a:rPr lang="en-US" sz="3600" dirty="0"/>
              <a:t>Danilo is a gay man from Guatemala. He experienced sexual and physical abuse as a teenager and adult. Danilo entered the US in 2002. At the end of September 2023, Danilo married his long-time partner. Danilo learned about asylum from a co-worker in November 2023 and had his first consultation with you in February 2024. Before the consultation, he had never spoken to anyone about what his life was like in Guatemala or what he had experienced there.</a:t>
            </a:r>
          </a:p>
        </p:txBody>
      </p:sp>
    </p:spTree>
    <p:extLst>
      <p:ext uri="{BB962C8B-B14F-4D97-AF65-F5344CB8AC3E}">
        <p14:creationId xmlns:p14="http://schemas.microsoft.com/office/powerpoint/2010/main" val="1158557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12357"/>
            <a:ext cx="12192000" cy="1325563"/>
          </a:xfrm>
          <a:prstGeom prst="rect">
            <a:avLst/>
          </a:prstGeom>
          <a:solidFill>
            <a:srgbClr val="FF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838200" y="365125"/>
            <a:ext cx="11353800" cy="1325563"/>
          </a:xfrm>
        </p:spPr>
        <p:txBody>
          <a:bodyPr/>
          <a:lstStyle/>
          <a:p>
            <a:r>
              <a:rPr lang="en-US" b="1" dirty="0">
                <a:solidFill>
                  <a:schemeClr val="bg1"/>
                </a:solidFill>
                <a:latin typeface="Avenir Black" panose="02000503020000020003" pitchFamily="2" charset="0"/>
              </a:rPr>
              <a:t>Practical Exercises</a:t>
            </a:r>
          </a:p>
        </p:txBody>
      </p:sp>
      <p:sp>
        <p:nvSpPr>
          <p:cNvPr id="10" name="Content Placeholder 9">
            <a:extLst>
              <a:ext uri="{FF2B5EF4-FFF2-40B4-BE49-F238E27FC236}">
                <a16:creationId xmlns:a16="http://schemas.microsoft.com/office/drawing/2014/main" id="{F9A24B03-B209-CA45-B89A-80414550E2E0}"/>
              </a:ext>
            </a:extLst>
          </p:cNvPr>
          <p:cNvSpPr>
            <a:spLocks noGrp="1"/>
          </p:cNvSpPr>
          <p:nvPr>
            <p:ph sz="half" idx="1"/>
          </p:nvPr>
        </p:nvSpPr>
        <p:spPr>
          <a:xfrm>
            <a:off x="838199" y="1825625"/>
            <a:ext cx="6835347" cy="4927872"/>
          </a:xfrm>
        </p:spPr>
        <p:txBody>
          <a:bodyPr>
            <a:normAutofit/>
          </a:bodyPr>
          <a:lstStyle/>
          <a:p>
            <a:pPr marL="0" indent="0">
              <a:buNone/>
            </a:pPr>
            <a:r>
              <a:rPr lang="en-US" dirty="0"/>
              <a:t>Anya, a lesbian woman from Russia, came to the United States in 2003, when she was 14 years old. In 2012, when she was 23, she applied for and received DACA. She has renewed her DACA on time ever since. She comes to you very worried about the Supreme Court’s impending decision on DACA and the 2024 elections. She asks if she can qualify for asylum. </a:t>
            </a:r>
          </a:p>
        </p:txBody>
      </p:sp>
      <p:sp>
        <p:nvSpPr>
          <p:cNvPr id="11" name="Content Placeholder 10">
            <a:extLst>
              <a:ext uri="{FF2B5EF4-FFF2-40B4-BE49-F238E27FC236}">
                <a16:creationId xmlns:a16="http://schemas.microsoft.com/office/drawing/2014/main" id="{FF6E6562-486D-8C43-9CEB-B9D1300397AD}"/>
              </a:ext>
            </a:extLst>
          </p:cNvPr>
          <p:cNvSpPr>
            <a:spLocks noGrp="1"/>
          </p:cNvSpPr>
          <p:nvPr>
            <p:ph sz="half" idx="2"/>
          </p:nvPr>
        </p:nvSpPr>
        <p:spPr>
          <a:xfrm>
            <a:off x="8106032" y="1825624"/>
            <a:ext cx="3247767" cy="5032376"/>
          </a:xfrm>
        </p:spPr>
        <p:txBody>
          <a:bodyPr>
            <a:normAutofit/>
          </a:bodyPr>
          <a:lstStyle/>
          <a:p>
            <a:pPr marL="0" indent="0">
              <a:buNone/>
            </a:pPr>
            <a:r>
              <a:rPr lang="en-US" i="1" dirty="0"/>
              <a:t>How would you make an argument for an exception to the one-year bar and that Anya will be filing for asylum within a reasonable time?</a:t>
            </a:r>
          </a:p>
        </p:txBody>
      </p:sp>
    </p:spTree>
    <p:extLst>
      <p:ext uri="{BB962C8B-B14F-4D97-AF65-F5344CB8AC3E}">
        <p14:creationId xmlns:p14="http://schemas.microsoft.com/office/powerpoint/2010/main" val="3494702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6858000"/>
          </a:xfrm>
          <a:prstGeom prst="rect">
            <a:avLst/>
          </a:prstGeom>
          <a:solidFill>
            <a:srgbClr val="7C6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0921BD65-4720-E849-981D-FD4E1415B647}"/>
              </a:ext>
            </a:extLst>
          </p:cNvPr>
          <p:cNvSpPr>
            <a:spLocks noGrp="1"/>
          </p:cNvSpPr>
          <p:nvPr>
            <p:ph type="title"/>
          </p:nvPr>
        </p:nvSpPr>
        <p:spPr>
          <a:xfrm>
            <a:off x="1351722" y="2916079"/>
            <a:ext cx="10002078" cy="1025842"/>
          </a:xfrm>
        </p:spPr>
        <p:txBody>
          <a:bodyPr>
            <a:normAutofit/>
          </a:bodyPr>
          <a:lstStyle/>
          <a:p>
            <a:pPr algn="ctr"/>
            <a:r>
              <a:rPr lang="en-US" b="1" dirty="0">
                <a:solidFill>
                  <a:schemeClr val="bg1"/>
                </a:solidFill>
                <a:latin typeface="Avenir Black" panose="02000503020000020003" pitchFamily="2" charset="0"/>
              </a:rPr>
              <a:t>Questions?</a:t>
            </a:r>
          </a:p>
        </p:txBody>
      </p:sp>
      <p:pic>
        <p:nvPicPr>
          <p:cNvPr id="5" name="Picture 4">
            <a:extLst>
              <a:ext uri="{FF2B5EF4-FFF2-40B4-BE49-F238E27FC236}">
                <a16:creationId xmlns:a16="http://schemas.microsoft.com/office/drawing/2014/main" id="{C11067B0-867F-B744-991A-4657E1115480}"/>
              </a:ext>
            </a:extLst>
          </p:cNvPr>
          <p:cNvPicPr>
            <a:picLocks noChangeAspect="1"/>
          </p:cNvPicPr>
          <p:nvPr/>
        </p:nvPicPr>
        <p:blipFill>
          <a:blip r:embed="rId3"/>
          <a:stretch>
            <a:fillRect/>
          </a:stretch>
        </p:blipFill>
        <p:spPr>
          <a:xfrm>
            <a:off x="723761" y="1275521"/>
            <a:ext cx="4687740" cy="4306957"/>
          </a:xfrm>
          <a:prstGeom prst="rect">
            <a:avLst/>
          </a:prstGeom>
          <a:effectLst>
            <a:outerShdw blurRad="50800" dist="38100" dir="10800000" sx="104000" sy="104000" algn="r" rotWithShape="0">
              <a:schemeClr val="bg1">
                <a:alpha val="83000"/>
              </a:schemeClr>
            </a:outerShdw>
          </a:effectLst>
        </p:spPr>
      </p:pic>
      <p:sp>
        <p:nvSpPr>
          <p:cNvPr id="2" name="TextBox 1">
            <a:extLst>
              <a:ext uri="{FF2B5EF4-FFF2-40B4-BE49-F238E27FC236}">
                <a16:creationId xmlns:a16="http://schemas.microsoft.com/office/drawing/2014/main" id="{FA311BDA-D251-F448-B061-0B77991DA5ED}"/>
              </a:ext>
            </a:extLst>
          </p:cNvPr>
          <p:cNvSpPr txBox="1"/>
          <p:nvPr/>
        </p:nvSpPr>
        <p:spPr>
          <a:xfrm>
            <a:off x="4753931" y="4025684"/>
            <a:ext cx="6714308" cy="369332"/>
          </a:xfrm>
          <a:prstGeom prst="rect">
            <a:avLst/>
          </a:prstGeom>
          <a:noFill/>
        </p:spPr>
        <p:txBody>
          <a:bodyPr wrap="square" rtlCol="0">
            <a:spAutoFit/>
          </a:bodyPr>
          <a:lstStyle/>
          <a:p>
            <a:r>
              <a:rPr lang="en-US" b="1" dirty="0" err="1">
                <a:solidFill>
                  <a:schemeClr val="bg1"/>
                </a:solidFill>
                <a:latin typeface="Avenir Black" panose="02000503020000020003" pitchFamily="2" charset="0"/>
              </a:rPr>
              <a:t>Rachel.Kafele@oasislegalservices.org</a:t>
            </a:r>
            <a:endParaRPr lang="en-US" b="1" dirty="0">
              <a:solidFill>
                <a:schemeClr val="bg1"/>
              </a:solidFill>
              <a:latin typeface="Avenir Black" panose="02000503020000020003" pitchFamily="2" charset="0"/>
            </a:endParaRPr>
          </a:p>
        </p:txBody>
      </p:sp>
    </p:spTree>
    <p:extLst>
      <p:ext uri="{BB962C8B-B14F-4D97-AF65-F5344CB8AC3E}">
        <p14:creationId xmlns:p14="http://schemas.microsoft.com/office/powerpoint/2010/main" val="311070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838200" y="365125"/>
            <a:ext cx="10515600" cy="1325563"/>
          </a:xfrm>
        </p:spPr>
        <p:txBody>
          <a:bodyPr/>
          <a:lstStyle/>
          <a:p>
            <a:r>
              <a:rPr lang="en-US" b="1" dirty="0">
                <a:solidFill>
                  <a:schemeClr val="bg1"/>
                </a:solidFill>
                <a:latin typeface="Avenir Black" panose="02000503020000020003" pitchFamily="2" charset="0"/>
              </a:rPr>
              <a:t>The One Year Bar</a:t>
            </a:r>
          </a:p>
        </p:txBody>
      </p:sp>
      <p:sp>
        <p:nvSpPr>
          <p:cNvPr id="10" name="Content Placeholder 9">
            <a:extLst>
              <a:ext uri="{FF2B5EF4-FFF2-40B4-BE49-F238E27FC236}">
                <a16:creationId xmlns:a16="http://schemas.microsoft.com/office/drawing/2014/main" id="{F9A24B03-B209-CA45-B89A-80414550E2E0}"/>
              </a:ext>
            </a:extLst>
          </p:cNvPr>
          <p:cNvSpPr>
            <a:spLocks noGrp="1"/>
          </p:cNvSpPr>
          <p:nvPr>
            <p:ph sz="half" idx="1"/>
          </p:nvPr>
        </p:nvSpPr>
        <p:spPr/>
        <p:txBody>
          <a:bodyPr>
            <a:normAutofit fontScale="92500" lnSpcReduction="10000"/>
          </a:bodyPr>
          <a:lstStyle/>
          <a:p>
            <a:pPr marL="0" indent="0">
              <a:buNone/>
            </a:pPr>
            <a:r>
              <a:rPr lang="en-US" b="1" dirty="0">
                <a:latin typeface="Avenir" panose="02000503020000020003" pitchFamily="2" charset="0"/>
              </a:rPr>
              <a:t>Statutory Language:</a:t>
            </a:r>
          </a:p>
          <a:p>
            <a:pPr marL="0" indent="0">
              <a:buNone/>
            </a:pPr>
            <a:r>
              <a:rPr lang="en-US" dirty="0">
                <a:latin typeface="Avenir" panose="02000503020000020003" pitchFamily="2" charset="0"/>
              </a:rPr>
              <a:t>Applicant for asylum may not apply “unless the alien demonstrates by </a:t>
            </a:r>
            <a:r>
              <a:rPr lang="en-US" b="1" dirty="0">
                <a:latin typeface="Avenir" panose="02000503020000020003" pitchFamily="2" charset="0"/>
              </a:rPr>
              <a:t>clear and convincing evidence </a:t>
            </a:r>
            <a:r>
              <a:rPr lang="en-US" dirty="0">
                <a:latin typeface="Avenir" panose="02000503020000020003" pitchFamily="2" charset="0"/>
              </a:rPr>
              <a:t>that the application has been filed within 1 year after the date of alien's arrival in the United States”</a:t>
            </a:r>
          </a:p>
          <a:p>
            <a:pPr marL="0" indent="0">
              <a:buNone/>
            </a:pPr>
            <a:br>
              <a:rPr lang="en-US" dirty="0">
                <a:latin typeface="Avenir" panose="02000503020000020003" pitchFamily="2" charset="0"/>
              </a:rPr>
            </a:br>
            <a:r>
              <a:rPr lang="en-US" dirty="0">
                <a:latin typeface="Avenir" panose="02000503020000020003" pitchFamily="2" charset="0"/>
              </a:rPr>
              <a:t>INA § 208(a)(2)(B); </a:t>
            </a:r>
            <a:r>
              <a:rPr lang="en-US" i="1" dirty="0">
                <a:latin typeface="Avenir" panose="02000503020000020003" pitchFamily="2" charset="0"/>
              </a:rPr>
              <a:t>see also </a:t>
            </a:r>
            <a:r>
              <a:rPr lang="en-US" dirty="0">
                <a:latin typeface="Avenir" panose="02000503020000020003" pitchFamily="2" charset="0"/>
              </a:rPr>
              <a:t>8 CFR 208.4(a)(2)(</a:t>
            </a:r>
            <a:r>
              <a:rPr lang="en-US" dirty="0" err="1">
                <a:latin typeface="Avenir" panose="02000503020000020003" pitchFamily="2" charset="0"/>
              </a:rPr>
              <a:t>i</a:t>
            </a:r>
            <a:r>
              <a:rPr lang="en-US" dirty="0">
                <a:latin typeface="Avenir" panose="02000503020000020003" pitchFamily="2" charset="0"/>
              </a:rPr>
              <a:t>)(A)</a:t>
            </a:r>
          </a:p>
          <a:p>
            <a:endParaRPr lang="en-US" b="1" dirty="0">
              <a:latin typeface="Avenir" panose="02000503020000020003" pitchFamily="2" charset="0"/>
            </a:endParaRPr>
          </a:p>
        </p:txBody>
      </p:sp>
      <p:sp>
        <p:nvSpPr>
          <p:cNvPr id="11" name="Content Placeholder 10">
            <a:extLst>
              <a:ext uri="{FF2B5EF4-FFF2-40B4-BE49-F238E27FC236}">
                <a16:creationId xmlns:a16="http://schemas.microsoft.com/office/drawing/2014/main" id="{FF6E6562-486D-8C43-9CEB-B9D1300397AD}"/>
              </a:ext>
            </a:extLst>
          </p:cNvPr>
          <p:cNvSpPr>
            <a:spLocks noGrp="1"/>
          </p:cNvSpPr>
          <p:nvPr>
            <p:ph sz="half" idx="2"/>
          </p:nvPr>
        </p:nvSpPr>
        <p:spPr>
          <a:xfrm>
            <a:off x="6172200" y="1825624"/>
            <a:ext cx="5181600" cy="5032376"/>
          </a:xfrm>
        </p:spPr>
        <p:txBody>
          <a:bodyPr>
            <a:normAutofit fontScale="92500" lnSpcReduction="10000"/>
          </a:bodyPr>
          <a:lstStyle/>
          <a:p>
            <a:pPr marL="0" indent="0">
              <a:buNone/>
            </a:pPr>
            <a:r>
              <a:rPr lang="en-US" b="1" dirty="0">
                <a:latin typeface="Avenir Black" panose="02000503020000020003" pitchFamily="2" charset="0"/>
              </a:rPr>
              <a:t>Two Exceptions:</a:t>
            </a:r>
          </a:p>
          <a:p>
            <a:pPr marL="0" indent="0">
              <a:buNone/>
            </a:pPr>
            <a:r>
              <a:rPr lang="en-US" dirty="0">
                <a:latin typeface="Avenir" panose="02000503020000020003" pitchFamily="2" charset="0"/>
              </a:rPr>
              <a:t>Applicant demonstrates “to the satisfaction of the Attorney General” either </a:t>
            </a:r>
          </a:p>
          <a:p>
            <a:pPr marL="0" indent="0">
              <a:buNone/>
            </a:pPr>
            <a:r>
              <a:rPr lang="en-US" b="1" dirty="0">
                <a:latin typeface="Avenir" panose="02000503020000020003" pitchFamily="2" charset="0"/>
              </a:rPr>
              <a:t>1. changed circumstances</a:t>
            </a:r>
            <a:r>
              <a:rPr lang="en-US" dirty="0">
                <a:latin typeface="Avenir" panose="02000503020000020003" pitchFamily="2" charset="0"/>
              </a:rPr>
              <a:t> “which materially affect the applicant’s eligibility for asylum” OR</a:t>
            </a:r>
          </a:p>
          <a:p>
            <a:pPr marL="0" indent="0">
              <a:buNone/>
            </a:pPr>
            <a:r>
              <a:rPr lang="en-US" b="1" dirty="0">
                <a:latin typeface="Avenir" panose="02000503020000020003" pitchFamily="2" charset="0"/>
              </a:rPr>
              <a:t>2. extraordinary circumstances</a:t>
            </a:r>
            <a:r>
              <a:rPr lang="en-US" dirty="0">
                <a:latin typeface="Avenir" panose="02000503020000020003" pitchFamily="2" charset="0"/>
              </a:rPr>
              <a:t> “relating to the delay in filing the application within [1 year]</a:t>
            </a:r>
            <a:r>
              <a:rPr lang="en-US" dirty="0"/>
              <a:t>”</a:t>
            </a:r>
            <a:endParaRPr lang="en-US" dirty="0">
              <a:latin typeface="Avenir" panose="02000503020000020003" pitchFamily="2" charset="0"/>
            </a:endParaRPr>
          </a:p>
          <a:p>
            <a:pPr marL="0" indent="0" algn="r">
              <a:buNone/>
            </a:pPr>
            <a:r>
              <a:rPr lang="en-US" dirty="0">
                <a:latin typeface="Avenir" panose="02000503020000020003" pitchFamily="2" charset="0"/>
              </a:rPr>
              <a:t>INA § 208(a)(2)(D); </a:t>
            </a:r>
          </a:p>
          <a:p>
            <a:pPr marL="0" indent="0" algn="r">
              <a:buNone/>
            </a:pPr>
            <a:r>
              <a:rPr lang="en-US" i="1" dirty="0">
                <a:latin typeface="Avenir" panose="02000503020000020003" pitchFamily="2" charset="0"/>
              </a:rPr>
              <a:t>see also</a:t>
            </a:r>
            <a:r>
              <a:rPr lang="en-US" dirty="0">
                <a:latin typeface="Avenir" panose="02000503020000020003" pitchFamily="2" charset="0"/>
              </a:rPr>
              <a:t> 8 CFR §§ 208.4(a)(4),(5)</a:t>
            </a:r>
          </a:p>
        </p:txBody>
      </p:sp>
    </p:spTree>
    <p:extLst>
      <p:ext uri="{BB962C8B-B14F-4D97-AF65-F5344CB8AC3E}">
        <p14:creationId xmlns:p14="http://schemas.microsoft.com/office/powerpoint/2010/main" val="15176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838200" y="365125"/>
            <a:ext cx="10515600" cy="1325563"/>
          </a:xfrm>
        </p:spPr>
        <p:txBody>
          <a:bodyPr/>
          <a:lstStyle/>
          <a:p>
            <a:r>
              <a:rPr lang="en-US" b="1" dirty="0">
                <a:solidFill>
                  <a:schemeClr val="bg1"/>
                </a:solidFill>
                <a:latin typeface="Avenir Black" panose="02000503020000020003" pitchFamily="2" charset="0"/>
              </a:rPr>
              <a:t>Establishing an Exception</a:t>
            </a:r>
          </a:p>
        </p:txBody>
      </p:sp>
      <p:sp>
        <p:nvSpPr>
          <p:cNvPr id="10" name="Content Placeholder 9">
            <a:extLst>
              <a:ext uri="{FF2B5EF4-FFF2-40B4-BE49-F238E27FC236}">
                <a16:creationId xmlns:a16="http://schemas.microsoft.com/office/drawing/2014/main" id="{F9A24B03-B209-CA45-B89A-80414550E2E0}"/>
              </a:ext>
            </a:extLst>
          </p:cNvPr>
          <p:cNvSpPr>
            <a:spLocks noGrp="1"/>
          </p:cNvSpPr>
          <p:nvPr>
            <p:ph sz="half" idx="1"/>
          </p:nvPr>
        </p:nvSpPr>
        <p:spPr/>
        <p:txBody>
          <a:bodyPr>
            <a:normAutofit/>
          </a:bodyPr>
          <a:lstStyle/>
          <a:p>
            <a:pPr marL="0" indent="0">
              <a:buNone/>
            </a:pPr>
            <a:r>
              <a:rPr lang="en-US" b="1" dirty="0">
                <a:latin typeface="Avenir" panose="02000503020000020003" pitchFamily="2" charset="0"/>
              </a:rPr>
              <a:t>Two Step Process:</a:t>
            </a:r>
          </a:p>
          <a:p>
            <a:pPr marL="0" indent="0">
              <a:buNone/>
            </a:pPr>
            <a:endParaRPr lang="en-US" b="1" dirty="0">
              <a:latin typeface="Avenir" panose="02000503020000020003" pitchFamily="2" charset="0"/>
            </a:endParaRPr>
          </a:p>
          <a:p>
            <a:pPr marL="0" indent="0">
              <a:buNone/>
            </a:pPr>
            <a:r>
              <a:rPr lang="en-US" b="1" dirty="0">
                <a:latin typeface="Avenir" panose="02000503020000020003" pitchFamily="2" charset="0"/>
              </a:rPr>
              <a:t>Establish the existence of a changed circumstance or extraordinary circumstance</a:t>
            </a:r>
          </a:p>
          <a:p>
            <a:pPr marL="0" indent="0">
              <a:buNone/>
            </a:pPr>
            <a:endParaRPr lang="en-US" b="1" dirty="0">
              <a:latin typeface="Avenir" panose="02000503020000020003" pitchFamily="2" charset="0"/>
            </a:endParaRPr>
          </a:p>
          <a:p>
            <a:endParaRPr lang="en-US" b="1" dirty="0">
              <a:latin typeface="Avenir" panose="02000503020000020003" pitchFamily="2" charset="0"/>
            </a:endParaRPr>
          </a:p>
        </p:txBody>
      </p:sp>
      <p:sp>
        <p:nvSpPr>
          <p:cNvPr id="11" name="Content Placeholder 10">
            <a:extLst>
              <a:ext uri="{FF2B5EF4-FFF2-40B4-BE49-F238E27FC236}">
                <a16:creationId xmlns:a16="http://schemas.microsoft.com/office/drawing/2014/main" id="{FF6E6562-486D-8C43-9CEB-B9D1300397AD}"/>
              </a:ext>
            </a:extLst>
          </p:cNvPr>
          <p:cNvSpPr>
            <a:spLocks noGrp="1"/>
          </p:cNvSpPr>
          <p:nvPr>
            <p:ph sz="half" idx="2"/>
          </p:nvPr>
        </p:nvSpPr>
        <p:spPr>
          <a:xfrm>
            <a:off x="6172200" y="1825624"/>
            <a:ext cx="5181600" cy="5032376"/>
          </a:xfrm>
        </p:spPr>
        <p:txBody>
          <a:bodyPr>
            <a:normAutofit/>
          </a:bodyPr>
          <a:lstStyle/>
          <a:p>
            <a:pPr marL="0" indent="0">
              <a:buNone/>
            </a:pPr>
            <a:endParaRPr lang="en-US" dirty="0">
              <a:latin typeface="Avenir" panose="02000503020000020003" pitchFamily="2" charset="0"/>
            </a:endParaRPr>
          </a:p>
          <a:p>
            <a:pPr marL="0" indent="0">
              <a:buNone/>
            </a:pPr>
            <a:endParaRPr lang="en-US" dirty="0">
              <a:latin typeface="Avenir" panose="02000503020000020003" pitchFamily="2" charset="0"/>
            </a:endParaRPr>
          </a:p>
          <a:p>
            <a:pPr marL="0" indent="0">
              <a:buNone/>
            </a:pPr>
            <a:r>
              <a:rPr lang="en-US" b="1" dirty="0">
                <a:latin typeface="Avenir" panose="02000503020000020003" pitchFamily="2" charset="0"/>
              </a:rPr>
              <a:t>Establish that the filing was made within a “reasonable time” given the circumstance</a:t>
            </a:r>
          </a:p>
          <a:p>
            <a:pPr marL="0" indent="0" algn="r">
              <a:buNone/>
            </a:pPr>
            <a:r>
              <a:rPr lang="en-US" dirty="0">
                <a:latin typeface="Avenir" panose="02000503020000020003" pitchFamily="2" charset="0"/>
              </a:rPr>
              <a:t>8 CFR §§ 208.4(a)(4)(ii),(5)</a:t>
            </a:r>
          </a:p>
          <a:p>
            <a:pPr marL="0" indent="0">
              <a:buNone/>
            </a:pPr>
            <a:endParaRPr lang="en-US" dirty="0">
              <a:latin typeface="Avenir" panose="02000503020000020003" pitchFamily="2" charset="0"/>
            </a:endParaRPr>
          </a:p>
        </p:txBody>
      </p:sp>
    </p:spTree>
    <p:extLst>
      <p:ext uri="{BB962C8B-B14F-4D97-AF65-F5344CB8AC3E}">
        <p14:creationId xmlns:p14="http://schemas.microsoft.com/office/powerpoint/2010/main" val="361500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p:txBody>
          <a:bodyPr/>
          <a:lstStyle/>
          <a:p>
            <a:r>
              <a:rPr lang="en-US" b="1" dirty="0">
                <a:solidFill>
                  <a:schemeClr val="bg1"/>
                </a:solidFill>
                <a:latin typeface="Avenir Black" panose="02000503020000020003" pitchFamily="2" charset="0"/>
              </a:rPr>
              <a:t>How Exceptions are Evaluated</a:t>
            </a:r>
          </a:p>
        </p:txBody>
      </p:sp>
      <p:sp>
        <p:nvSpPr>
          <p:cNvPr id="5" name="Content Placeholder 4">
            <a:extLst>
              <a:ext uri="{FF2B5EF4-FFF2-40B4-BE49-F238E27FC236}">
                <a16:creationId xmlns:a16="http://schemas.microsoft.com/office/drawing/2014/main" id="{80C4445D-3EB5-C143-B309-28DF0F968DF1}"/>
              </a:ext>
            </a:extLst>
          </p:cNvPr>
          <p:cNvSpPr>
            <a:spLocks noGrp="1"/>
          </p:cNvSpPr>
          <p:nvPr>
            <p:ph sz="half" idx="1"/>
          </p:nvPr>
        </p:nvSpPr>
        <p:spPr/>
        <p:txBody>
          <a:bodyPr>
            <a:normAutofit lnSpcReduction="10000"/>
          </a:bodyPr>
          <a:lstStyle/>
          <a:p>
            <a:pPr marL="0" indent="0">
              <a:spcAft>
                <a:spcPts val="1200"/>
              </a:spcAft>
              <a:buNone/>
            </a:pPr>
            <a:r>
              <a:rPr lang="en-US" sz="2400" b="1" dirty="0">
                <a:latin typeface="Avenir" panose="02000503020000020003" pitchFamily="2" charset="0"/>
              </a:rPr>
              <a:t>Credibility:</a:t>
            </a:r>
          </a:p>
          <a:p>
            <a:pPr marL="0" indent="0">
              <a:spcAft>
                <a:spcPts val="1200"/>
              </a:spcAft>
              <a:buNone/>
            </a:pPr>
            <a:r>
              <a:rPr lang="en-US" sz="2400" dirty="0">
                <a:latin typeface="Avenir" panose="02000503020000020003" pitchFamily="2" charset="0"/>
              </a:rPr>
              <a:t>Officer will evaluate credibility under the “</a:t>
            </a:r>
            <a:r>
              <a:rPr lang="en-US" sz="2400" b="1" u="sng" dirty="0">
                <a:latin typeface="Avenir" panose="02000503020000020003" pitchFamily="2" charset="0"/>
              </a:rPr>
              <a:t>totality of the circumstances</a:t>
            </a:r>
            <a:r>
              <a:rPr lang="en-US" sz="2400" dirty="0">
                <a:latin typeface="Avenir" panose="02000503020000020003" pitchFamily="2" charset="0"/>
              </a:rPr>
              <a:t>” standard.</a:t>
            </a:r>
          </a:p>
          <a:p>
            <a:pPr marL="0" indent="0" algn="r">
              <a:spcAft>
                <a:spcPts val="1200"/>
              </a:spcAft>
              <a:buNone/>
            </a:pPr>
            <a:r>
              <a:rPr lang="en-US" sz="2400" i="1" dirty="0">
                <a:latin typeface="Avenir Book" panose="02000503020000020003" pitchFamily="2" charset="0"/>
              </a:rPr>
              <a:t>Shrestha v. Holder</a:t>
            </a:r>
            <a:r>
              <a:rPr lang="en-US" sz="2400" dirty="0">
                <a:latin typeface="Avenir Book" panose="02000503020000020003" pitchFamily="2" charset="0"/>
              </a:rPr>
              <a:t>, 590 F.3d 1034, 1039-40 (9th Cir. 2010) (REAL ID standard). </a:t>
            </a:r>
            <a:endParaRPr lang="en-US" sz="2400" i="1" dirty="0">
              <a:latin typeface="Avenir Book" panose="02000503020000020003" pitchFamily="2" charset="0"/>
            </a:endParaRPr>
          </a:p>
          <a:p>
            <a:pPr marL="0" indent="0">
              <a:spcAft>
                <a:spcPts val="1200"/>
              </a:spcAft>
              <a:buNone/>
            </a:pPr>
            <a:endParaRPr lang="en-US" sz="2400" dirty="0">
              <a:latin typeface="Avenir" panose="02000503020000020003" pitchFamily="2" charset="0"/>
            </a:endParaRPr>
          </a:p>
        </p:txBody>
      </p:sp>
      <p:sp>
        <p:nvSpPr>
          <p:cNvPr id="6" name="Content Placeholder 5">
            <a:extLst>
              <a:ext uri="{FF2B5EF4-FFF2-40B4-BE49-F238E27FC236}">
                <a16:creationId xmlns:a16="http://schemas.microsoft.com/office/drawing/2014/main" id="{E2CA1347-711D-AB4C-A02C-D998787F8391}"/>
              </a:ext>
            </a:extLst>
          </p:cNvPr>
          <p:cNvSpPr>
            <a:spLocks noGrp="1"/>
          </p:cNvSpPr>
          <p:nvPr>
            <p:ph sz="half" idx="2"/>
          </p:nvPr>
        </p:nvSpPr>
        <p:spPr/>
        <p:txBody>
          <a:bodyPr>
            <a:normAutofit lnSpcReduction="10000"/>
          </a:bodyPr>
          <a:lstStyle/>
          <a:p>
            <a:pPr marL="0" indent="0">
              <a:spcAft>
                <a:spcPts val="1200"/>
              </a:spcAft>
              <a:buNone/>
            </a:pPr>
            <a:r>
              <a:rPr lang="en-US" sz="2400" b="1" dirty="0">
                <a:latin typeface="Avenir" panose="02000503020000020003" pitchFamily="2" charset="0"/>
              </a:rPr>
              <a:t>Evidentiary Standard:</a:t>
            </a:r>
            <a:endParaRPr lang="en-US" sz="2400" dirty="0">
              <a:latin typeface="Avenir" panose="02000503020000020003" pitchFamily="2" charset="0"/>
            </a:endParaRPr>
          </a:p>
          <a:p>
            <a:pPr marL="0" indent="0">
              <a:buNone/>
            </a:pPr>
            <a:r>
              <a:rPr lang="en-US" sz="2400" dirty="0">
                <a:latin typeface="Avenir" panose="02000503020000020003" pitchFamily="2" charset="0"/>
              </a:rPr>
              <a:t>To the satisfaction of the adjudicator</a:t>
            </a:r>
          </a:p>
          <a:p>
            <a:pPr marL="0" indent="0" algn="r">
              <a:buNone/>
            </a:pPr>
            <a:r>
              <a:rPr lang="en-US" sz="2400" dirty="0">
                <a:latin typeface="Avenir" panose="02000503020000020003" pitchFamily="2" charset="0"/>
              </a:rPr>
              <a:t>8 CFR 208.4(a)(2)(</a:t>
            </a:r>
            <a:r>
              <a:rPr lang="en-US" sz="2400" dirty="0" err="1">
                <a:latin typeface="Avenir" panose="02000503020000020003" pitchFamily="2" charset="0"/>
              </a:rPr>
              <a:t>i</a:t>
            </a:r>
            <a:r>
              <a:rPr lang="en-US" sz="2400" dirty="0">
                <a:latin typeface="Avenir" panose="02000503020000020003" pitchFamily="2" charset="0"/>
              </a:rPr>
              <a:t>)(B)</a:t>
            </a:r>
          </a:p>
          <a:p>
            <a:pPr marL="0" indent="0">
              <a:buNone/>
            </a:pPr>
            <a:r>
              <a:rPr lang="en-US" sz="2400" u="sng" dirty="0">
                <a:latin typeface="Avenir" panose="02000503020000020003" pitchFamily="2" charset="0"/>
              </a:rPr>
              <a:t>NOT</a:t>
            </a:r>
            <a:r>
              <a:rPr lang="en-US" sz="2400" dirty="0">
                <a:latin typeface="Avenir" panose="02000503020000020003" pitchFamily="2" charset="0"/>
              </a:rPr>
              <a:t> beyond a reasonable doubt or by clear and convincing evidence —</a:t>
            </a:r>
          </a:p>
          <a:p>
            <a:pPr marL="0" indent="0">
              <a:spcAft>
                <a:spcPts val="1200"/>
              </a:spcAft>
              <a:buNone/>
            </a:pPr>
            <a:r>
              <a:rPr lang="en-US" sz="2400" dirty="0">
                <a:latin typeface="Avenir" panose="02000503020000020003" pitchFamily="2" charset="0"/>
              </a:rPr>
              <a:t>“credible evidence sufficiently persuasive to satisfy the Attorney General in the exercise of his reasonable judgment, considering the proof fairly and impartially” </a:t>
            </a:r>
            <a:endParaRPr lang="en-US" sz="2400" u="sng" dirty="0">
              <a:latin typeface="Avenir" panose="02000503020000020003" pitchFamily="2" charset="0"/>
            </a:endParaRPr>
          </a:p>
          <a:p>
            <a:pPr marL="0" indent="0" algn="r">
              <a:buNone/>
            </a:pPr>
            <a:r>
              <a:rPr lang="en-US" sz="2400" dirty="0">
                <a:latin typeface="Avenir" panose="02000503020000020003" pitchFamily="2" charset="0"/>
              </a:rPr>
              <a:t>AOBTG OYFD pp26</a:t>
            </a:r>
          </a:p>
          <a:p>
            <a:pPr marL="0" indent="0">
              <a:buNone/>
            </a:pPr>
            <a:endParaRPr lang="en-US" sz="2400" dirty="0">
              <a:latin typeface="Avenir" panose="02000503020000020003" pitchFamily="2" charset="0"/>
            </a:endParaRPr>
          </a:p>
        </p:txBody>
      </p:sp>
    </p:spTree>
    <p:extLst>
      <p:ext uri="{BB962C8B-B14F-4D97-AF65-F5344CB8AC3E}">
        <p14:creationId xmlns:p14="http://schemas.microsoft.com/office/powerpoint/2010/main" val="120167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537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838200" y="365125"/>
            <a:ext cx="11353800" cy="1325563"/>
          </a:xfrm>
        </p:spPr>
        <p:txBody>
          <a:bodyPr/>
          <a:lstStyle/>
          <a:p>
            <a:r>
              <a:rPr lang="en-US" b="1" dirty="0">
                <a:solidFill>
                  <a:schemeClr val="bg1"/>
                </a:solidFill>
                <a:latin typeface="Avenir Black" panose="02000503020000020003" pitchFamily="2" charset="0"/>
              </a:rPr>
              <a:t>Changed Circumstances</a:t>
            </a:r>
          </a:p>
        </p:txBody>
      </p:sp>
      <p:sp>
        <p:nvSpPr>
          <p:cNvPr id="10" name="Content Placeholder 9">
            <a:extLst>
              <a:ext uri="{FF2B5EF4-FFF2-40B4-BE49-F238E27FC236}">
                <a16:creationId xmlns:a16="http://schemas.microsoft.com/office/drawing/2014/main" id="{F9A24B03-B209-CA45-B89A-80414550E2E0}"/>
              </a:ext>
            </a:extLst>
          </p:cNvPr>
          <p:cNvSpPr>
            <a:spLocks noGrp="1"/>
          </p:cNvSpPr>
          <p:nvPr>
            <p:ph sz="half" idx="1"/>
          </p:nvPr>
        </p:nvSpPr>
        <p:spPr>
          <a:xfrm>
            <a:off x="838200" y="1825625"/>
            <a:ext cx="5181600" cy="4927872"/>
          </a:xfrm>
        </p:spPr>
        <p:txBody>
          <a:bodyPr>
            <a:normAutofit/>
          </a:bodyPr>
          <a:lstStyle/>
          <a:p>
            <a:r>
              <a:rPr lang="en-US" dirty="0">
                <a:latin typeface="Avenir" panose="02000503020000020003" pitchFamily="2" charset="0"/>
              </a:rPr>
              <a:t>Changes in applicant’s home country</a:t>
            </a:r>
          </a:p>
          <a:p>
            <a:pPr marL="0" indent="0" algn="r">
              <a:buNone/>
            </a:pPr>
            <a:r>
              <a:rPr lang="en-US" dirty="0">
                <a:latin typeface="Avenir" panose="02000503020000020003" pitchFamily="2" charset="0"/>
              </a:rPr>
              <a:t>8 CFR 208.4(a)(4)(</a:t>
            </a:r>
            <a:r>
              <a:rPr lang="en-US" dirty="0" err="1">
                <a:latin typeface="Avenir" panose="02000503020000020003" pitchFamily="2" charset="0"/>
              </a:rPr>
              <a:t>i</a:t>
            </a:r>
            <a:r>
              <a:rPr lang="en-US" dirty="0">
                <a:latin typeface="Avenir" panose="02000503020000020003" pitchFamily="2" charset="0"/>
              </a:rPr>
              <a:t>)(A)</a:t>
            </a:r>
          </a:p>
          <a:p>
            <a:pPr marL="0" indent="0" algn="r">
              <a:buNone/>
            </a:pPr>
            <a:endParaRPr lang="en-US" dirty="0">
              <a:latin typeface="Avenir" panose="02000503020000020003" pitchFamily="2" charset="0"/>
            </a:endParaRPr>
          </a:p>
          <a:p>
            <a:r>
              <a:rPr lang="en-US" dirty="0">
                <a:latin typeface="Avenir" panose="02000503020000020003" pitchFamily="2" charset="0"/>
              </a:rPr>
              <a:t>Changes in applicant’s circumstances, including changes in US law and activities applicant becomes involved in outside applicant’s home country</a:t>
            </a:r>
          </a:p>
          <a:p>
            <a:pPr marL="0" indent="0" algn="r">
              <a:buNone/>
            </a:pPr>
            <a:r>
              <a:rPr lang="en-US" dirty="0">
                <a:latin typeface="Avenir" panose="02000503020000020003" pitchFamily="2" charset="0"/>
              </a:rPr>
              <a:t>8 CFR 208.4(a)(4)(</a:t>
            </a:r>
            <a:r>
              <a:rPr lang="en-US" dirty="0" err="1">
                <a:latin typeface="Avenir" panose="02000503020000020003" pitchFamily="2" charset="0"/>
              </a:rPr>
              <a:t>i</a:t>
            </a:r>
            <a:r>
              <a:rPr lang="en-US" dirty="0">
                <a:latin typeface="Avenir" panose="02000503020000020003" pitchFamily="2" charset="0"/>
              </a:rPr>
              <a:t>)(B)</a:t>
            </a:r>
          </a:p>
          <a:p>
            <a:pPr marL="0" indent="0" algn="r">
              <a:buNone/>
            </a:pPr>
            <a:endParaRPr lang="en-US" dirty="0">
              <a:latin typeface="Avenir" panose="02000503020000020003" pitchFamily="2" charset="0"/>
            </a:endParaRPr>
          </a:p>
          <a:p>
            <a:endParaRPr lang="en-US" b="1" dirty="0">
              <a:latin typeface="Avenir" panose="02000503020000020003" pitchFamily="2" charset="0"/>
            </a:endParaRPr>
          </a:p>
        </p:txBody>
      </p:sp>
      <p:sp>
        <p:nvSpPr>
          <p:cNvPr id="11" name="Content Placeholder 10">
            <a:extLst>
              <a:ext uri="{FF2B5EF4-FFF2-40B4-BE49-F238E27FC236}">
                <a16:creationId xmlns:a16="http://schemas.microsoft.com/office/drawing/2014/main" id="{FF6E6562-486D-8C43-9CEB-B9D1300397AD}"/>
              </a:ext>
            </a:extLst>
          </p:cNvPr>
          <p:cNvSpPr>
            <a:spLocks noGrp="1"/>
          </p:cNvSpPr>
          <p:nvPr>
            <p:ph sz="half" idx="2"/>
          </p:nvPr>
        </p:nvSpPr>
        <p:spPr>
          <a:xfrm>
            <a:off x="6172200" y="1825624"/>
            <a:ext cx="5181600" cy="5032376"/>
          </a:xfrm>
        </p:spPr>
        <p:txBody>
          <a:bodyPr>
            <a:normAutofit/>
          </a:bodyPr>
          <a:lstStyle/>
          <a:p>
            <a:pPr marL="0" indent="0">
              <a:buNone/>
            </a:pPr>
            <a:r>
              <a:rPr lang="en-US" dirty="0">
                <a:latin typeface="Avenir" panose="02000503020000020003" pitchFamily="2" charset="0"/>
              </a:rPr>
              <a:t>Examples:</a:t>
            </a:r>
          </a:p>
          <a:p>
            <a:pPr lvl="1"/>
            <a:r>
              <a:rPr lang="en-US" dirty="0">
                <a:latin typeface="Avenir" panose="02000503020000020003" pitchFamily="2" charset="0"/>
              </a:rPr>
              <a:t>Coming out of the closet</a:t>
            </a:r>
          </a:p>
          <a:p>
            <a:pPr lvl="1"/>
            <a:r>
              <a:rPr lang="en-US" dirty="0">
                <a:latin typeface="Avenir" panose="02000503020000020003" pitchFamily="2" charset="0"/>
              </a:rPr>
              <a:t>Gender affirmation / transition</a:t>
            </a:r>
          </a:p>
          <a:p>
            <a:pPr lvl="1"/>
            <a:r>
              <a:rPr lang="en-US" dirty="0">
                <a:latin typeface="Avenir" panose="02000503020000020003" pitchFamily="2" charset="0"/>
              </a:rPr>
              <a:t>Becoming politically active</a:t>
            </a:r>
          </a:p>
          <a:p>
            <a:pPr lvl="1"/>
            <a:r>
              <a:rPr lang="en-US" dirty="0">
                <a:latin typeface="Avenir" panose="02000503020000020003" pitchFamily="2" charset="0"/>
              </a:rPr>
              <a:t>Medical diagnosis</a:t>
            </a:r>
          </a:p>
          <a:p>
            <a:pPr lvl="1"/>
            <a:r>
              <a:rPr lang="en-US" dirty="0">
                <a:latin typeface="Avenir" panose="02000503020000020003" pitchFamily="2" charset="0"/>
              </a:rPr>
              <a:t>Regime change / change in law in home country </a:t>
            </a:r>
          </a:p>
          <a:p>
            <a:pPr lvl="1"/>
            <a:r>
              <a:rPr lang="en-US" dirty="0">
                <a:latin typeface="Avenir" panose="02000503020000020003" pitchFamily="2" charset="0"/>
              </a:rPr>
              <a:t>Religious conversion</a:t>
            </a:r>
          </a:p>
          <a:p>
            <a:pPr lvl="1"/>
            <a:endParaRPr lang="en-US" dirty="0">
              <a:latin typeface="Avenir" panose="02000503020000020003" pitchFamily="2" charset="0"/>
            </a:endParaRPr>
          </a:p>
        </p:txBody>
      </p:sp>
    </p:spTree>
    <p:extLst>
      <p:ext uri="{BB962C8B-B14F-4D97-AF65-F5344CB8AC3E}">
        <p14:creationId xmlns:p14="http://schemas.microsoft.com/office/powerpoint/2010/main" val="91745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537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838200" y="365125"/>
            <a:ext cx="11353800" cy="1325563"/>
          </a:xfrm>
        </p:spPr>
        <p:txBody>
          <a:bodyPr/>
          <a:lstStyle/>
          <a:p>
            <a:r>
              <a:rPr lang="en-US" b="1" dirty="0">
                <a:solidFill>
                  <a:schemeClr val="bg1"/>
                </a:solidFill>
                <a:latin typeface="Avenir Black" panose="02000503020000020003" pitchFamily="2" charset="0"/>
              </a:rPr>
              <a:t>Changed Circumstances</a:t>
            </a:r>
          </a:p>
        </p:txBody>
      </p:sp>
      <p:sp>
        <p:nvSpPr>
          <p:cNvPr id="10" name="Content Placeholder 9">
            <a:extLst>
              <a:ext uri="{FF2B5EF4-FFF2-40B4-BE49-F238E27FC236}">
                <a16:creationId xmlns:a16="http://schemas.microsoft.com/office/drawing/2014/main" id="{F9A24B03-B209-CA45-B89A-80414550E2E0}"/>
              </a:ext>
            </a:extLst>
          </p:cNvPr>
          <p:cNvSpPr>
            <a:spLocks noGrp="1"/>
          </p:cNvSpPr>
          <p:nvPr>
            <p:ph sz="half" idx="1"/>
          </p:nvPr>
        </p:nvSpPr>
        <p:spPr>
          <a:xfrm>
            <a:off x="838200" y="1825625"/>
            <a:ext cx="5181600" cy="4927872"/>
          </a:xfrm>
        </p:spPr>
        <p:txBody>
          <a:bodyPr>
            <a:normAutofit/>
          </a:bodyPr>
          <a:lstStyle/>
          <a:p>
            <a:pPr marL="457200" lvl="1" indent="0">
              <a:buNone/>
            </a:pPr>
            <a:endParaRPr lang="en-US" dirty="0">
              <a:latin typeface="Avenir" panose="02000503020000020003" pitchFamily="2" charset="0"/>
            </a:endParaRPr>
          </a:p>
          <a:p>
            <a:pPr marL="457200" lvl="1" indent="0">
              <a:buNone/>
            </a:pPr>
            <a:r>
              <a:rPr lang="en-US" sz="3200" dirty="0">
                <a:latin typeface="Avenir" panose="02000503020000020003" pitchFamily="2" charset="0"/>
              </a:rPr>
              <a:t>What makes it a “material” change?</a:t>
            </a:r>
          </a:p>
          <a:p>
            <a:endParaRPr lang="en-US" dirty="0">
              <a:latin typeface="Avenir" panose="02000503020000020003" pitchFamily="2" charset="0"/>
            </a:endParaRPr>
          </a:p>
        </p:txBody>
      </p:sp>
      <p:sp>
        <p:nvSpPr>
          <p:cNvPr id="11" name="Content Placeholder 10">
            <a:extLst>
              <a:ext uri="{FF2B5EF4-FFF2-40B4-BE49-F238E27FC236}">
                <a16:creationId xmlns:a16="http://schemas.microsoft.com/office/drawing/2014/main" id="{FF6E6562-486D-8C43-9CEB-B9D1300397AD}"/>
              </a:ext>
            </a:extLst>
          </p:cNvPr>
          <p:cNvSpPr>
            <a:spLocks noGrp="1"/>
          </p:cNvSpPr>
          <p:nvPr>
            <p:ph sz="half" idx="2"/>
          </p:nvPr>
        </p:nvSpPr>
        <p:spPr>
          <a:xfrm>
            <a:off x="6172200" y="1825624"/>
            <a:ext cx="5181600" cy="5032376"/>
          </a:xfrm>
        </p:spPr>
        <p:txBody>
          <a:bodyPr>
            <a:normAutofit/>
          </a:bodyPr>
          <a:lstStyle/>
          <a:p>
            <a:pPr lvl="1"/>
            <a:r>
              <a:rPr lang="en-US" i="1" dirty="0" err="1">
                <a:latin typeface="Avenir" panose="02000503020000020003" pitchFamily="2" charset="0"/>
              </a:rPr>
              <a:t>Vahora</a:t>
            </a:r>
            <a:r>
              <a:rPr lang="en-US" i="1" dirty="0">
                <a:latin typeface="Avenir" panose="02000503020000020003" pitchFamily="2" charset="0"/>
              </a:rPr>
              <a:t> v. Holder, </a:t>
            </a:r>
            <a:r>
              <a:rPr lang="en-US" dirty="0">
                <a:latin typeface="Avenir" panose="02000503020000020003" pitchFamily="2" charset="0"/>
              </a:rPr>
              <a:t>641 F.3d 1038, 1042 (9th Cir. 2011) </a:t>
            </a:r>
            <a:r>
              <a:rPr lang="en-US" dirty="0"/>
              <a:t>(worsening conditions, including religious riots that began after petitioner left India, and its subsequent impact on his family constituted changed circumstances</a:t>
            </a:r>
            <a:r>
              <a:rPr lang="en-US" b="1" dirty="0"/>
              <a:t> </a:t>
            </a:r>
            <a:r>
              <a:rPr lang="en-US" dirty="0"/>
              <a:t>to excuse late filing of asylum application).</a:t>
            </a:r>
          </a:p>
          <a:p>
            <a:pPr lvl="1"/>
            <a:endParaRPr lang="en-US" i="1" dirty="0">
              <a:latin typeface="Avenir" panose="02000503020000020003" pitchFamily="2" charset="0"/>
            </a:endParaRPr>
          </a:p>
          <a:p>
            <a:pPr lvl="1"/>
            <a:endParaRPr lang="en-US" dirty="0">
              <a:latin typeface="Avenir" panose="02000503020000020003" pitchFamily="2" charset="0"/>
            </a:endParaRPr>
          </a:p>
        </p:txBody>
      </p:sp>
    </p:spTree>
    <p:extLst>
      <p:ext uri="{BB962C8B-B14F-4D97-AF65-F5344CB8AC3E}">
        <p14:creationId xmlns:p14="http://schemas.microsoft.com/office/powerpoint/2010/main" val="252577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537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838200" y="365125"/>
            <a:ext cx="11353800" cy="1325563"/>
          </a:xfrm>
        </p:spPr>
        <p:txBody>
          <a:bodyPr/>
          <a:lstStyle/>
          <a:p>
            <a:r>
              <a:rPr lang="en-US" b="1" dirty="0">
                <a:solidFill>
                  <a:schemeClr val="bg1"/>
                </a:solidFill>
                <a:latin typeface="Avenir Black" panose="02000503020000020003" pitchFamily="2" charset="0"/>
              </a:rPr>
              <a:t>Changed Circumstance</a:t>
            </a:r>
          </a:p>
        </p:txBody>
      </p:sp>
      <p:sp>
        <p:nvSpPr>
          <p:cNvPr id="10" name="Content Placeholder 9">
            <a:extLst>
              <a:ext uri="{FF2B5EF4-FFF2-40B4-BE49-F238E27FC236}">
                <a16:creationId xmlns:a16="http://schemas.microsoft.com/office/drawing/2014/main" id="{F9A24B03-B209-CA45-B89A-80414550E2E0}"/>
              </a:ext>
            </a:extLst>
          </p:cNvPr>
          <p:cNvSpPr>
            <a:spLocks noGrp="1"/>
          </p:cNvSpPr>
          <p:nvPr>
            <p:ph sz="half" idx="1"/>
          </p:nvPr>
        </p:nvSpPr>
        <p:spPr>
          <a:xfrm>
            <a:off x="838200" y="1825625"/>
            <a:ext cx="5181600" cy="4927872"/>
          </a:xfrm>
        </p:spPr>
        <p:txBody>
          <a:bodyPr>
            <a:normAutofit/>
          </a:bodyPr>
          <a:lstStyle/>
          <a:p>
            <a:pPr marL="457200" lvl="1" indent="0">
              <a:buNone/>
            </a:pPr>
            <a:endParaRPr lang="en-US" dirty="0">
              <a:latin typeface="Avenir" panose="02000503020000020003" pitchFamily="2" charset="0"/>
            </a:endParaRPr>
          </a:p>
          <a:p>
            <a:pPr marL="457200" lvl="1" indent="0">
              <a:buNone/>
            </a:pPr>
            <a:r>
              <a:rPr lang="en-US" sz="3200" dirty="0">
                <a:latin typeface="Avenir" panose="02000503020000020003" pitchFamily="2" charset="0"/>
              </a:rPr>
              <a:t>Can an HIV diagnosis be a changed circumstance?</a:t>
            </a:r>
          </a:p>
          <a:p>
            <a:pPr marL="0" indent="0">
              <a:buNone/>
            </a:pPr>
            <a:endParaRPr lang="en-US" dirty="0">
              <a:latin typeface="Avenir" panose="02000503020000020003" pitchFamily="2" charset="0"/>
            </a:endParaRPr>
          </a:p>
          <a:p>
            <a:pPr marL="0" indent="0">
              <a:buNone/>
            </a:pPr>
            <a:r>
              <a:rPr lang="en-US" dirty="0">
                <a:latin typeface="Avenir" panose="02000503020000020003" pitchFamily="2" charset="0"/>
              </a:rPr>
              <a:t>	YES! </a:t>
            </a:r>
          </a:p>
          <a:p>
            <a:pPr marL="0" indent="0">
              <a:buNone/>
            </a:pPr>
            <a:r>
              <a:rPr lang="en-US" dirty="0">
                <a:latin typeface="Avenir" panose="02000503020000020003" pitchFamily="2" charset="0"/>
              </a:rPr>
              <a:t>	</a:t>
            </a:r>
          </a:p>
        </p:txBody>
      </p:sp>
      <p:sp>
        <p:nvSpPr>
          <p:cNvPr id="11" name="Content Placeholder 10">
            <a:extLst>
              <a:ext uri="{FF2B5EF4-FFF2-40B4-BE49-F238E27FC236}">
                <a16:creationId xmlns:a16="http://schemas.microsoft.com/office/drawing/2014/main" id="{FF6E6562-486D-8C43-9CEB-B9D1300397AD}"/>
              </a:ext>
            </a:extLst>
          </p:cNvPr>
          <p:cNvSpPr>
            <a:spLocks noGrp="1"/>
          </p:cNvSpPr>
          <p:nvPr>
            <p:ph sz="half" idx="2"/>
          </p:nvPr>
        </p:nvSpPr>
        <p:spPr>
          <a:xfrm>
            <a:off x="6172200" y="1825624"/>
            <a:ext cx="5181600" cy="5032376"/>
          </a:xfrm>
        </p:spPr>
        <p:txBody>
          <a:bodyPr>
            <a:normAutofit/>
          </a:bodyPr>
          <a:lstStyle/>
          <a:p>
            <a:pPr lvl="1"/>
            <a:endParaRPr lang="en-US" dirty="0">
              <a:latin typeface="Avenir" panose="02000503020000020003" pitchFamily="2" charset="0"/>
            </a:endParaRPr>
          </a:p>
          <a:p>
            <a:pPr lvl="1"/>
            <a:r>
              <a:rPr lang="en-US" i="1" dirty="0">
                <a:latin typeface="Avenir" panose="02000503020000020003" pitchFamily="2" charset="0"/>
              </a:rPr>
              <a:t>Lopez-Garcia v. Barr</a:t>
            </a:r>
            <a:r>
              <a:rPr lang="en-US" dirty="0">
                <a:latin typeface="Avenir" panose="02000503020000020003" pitchFamily="2" charset="0"/>
              </a:rPr>
              <a:t>, 838 </a:t>
            </a:r>
            <a:r>
              <a:rPr lang="en-US" dirty="0" err="1">
                <a:latin typeface="Avenir" panose="02000503020000020003" pitchFamily="2" charset="0"/>
              </a:rPr>
              <a:t>Fed.Appx</a:t>
            </a:r>
            <a:r>
              <a:rPr lang="en-US" dirty="0">
                <a:latin typeface="Avenir" panose="02000503020000020003" pitchFamily="2" charset="0"/>
              </a:rPr>
              <a:t>. 573 (2</a:t>
            </a:r>
            <a:r>
              <a:rPr lang="en-US" baseline="30000" dirty="0">
                <a:latin typeface="Avenir" panose="02000503020000020003" pitchFamily="2" charset="0"/>
              </a:rPr>
              <a:t>nd </a:t>
            </a:r>
            <a:r>
              <a:rPr lang="en-US" dirty="0">
                <a:latin typeface="Avenir" panose="02000503020000020003" pitchFamily="2" charset="0"/>
              </a:rPr>
              <a:t>Cir. 2020) (remanding to IJ to determine if 20 month delay between HIV diagnosis and filing for asylum was reasonable)</a:t>
            </a:r>
          </a:p>
          <a:p>
            <a:pPr lvl="1"/>
            <a:endParaRPr lang="en-US" dirty="0">
              <a:latin typeface="Avenir" panose="02000503020000020003" pitchFamily="2" charset="0"/>
            </a:endParaRPr>
          </a:p>
          <a:p>
            <a:pPr lvl="1"/>
            <a:endParaRPr lang="en-US" dirty="0">
              <a:latin typeface="Avenir" panose="02000503020000020003" pitchFamily="2" charset="0"/>
            </a:endParaRPr>
          </a:p>
          <a:p>
            <a:pPr lvl="1"/>
            <a:endParaRPr lang="en-US" dirty="0">
              <a:latin typeface="Avenir" panose="02000503020000020003" pitchFamily="2" charset="0"/>
            </a:endParaRPr>
          </a:p>
          <a:p>
            <a:pPr lvl="1"/>
            <a:endParaRPr lang="en-US" dirty="0">
              <a:latin typeface="Avenir" panose="02000503020000020003" pitchFamily="2" charset="0"/>
            </a:endParaRPr>
          </a:p>
          <a:p>
            <a:pPr lvl="1"/>
            <a:endParaRPr lang="en-US" i="1" dirty="0">
              <a:latin typeface="Avenir" panose="02000503020000020003" pitchFamily="2" charset="0"/>
            </a:endParaRPr>
          </a:p>
        </p:txBody>
      </p:sp>
    </p:spTree>
    <p:extLst>
      <p:ext uri="{BB962C8B-B14F-4D97-AF65-F5344CB8AC3E}">
        <p14:creationId xmlns:p14="http://schemas.microsoft.com/office/powerpoint/2010/main" val="373610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AA055-A736-0A44-8712-2F9B03590357}"/>
              </a:ext>
            </a:extLst>
          </p:cNvPr>
          <p:cNvSpPr/>
          <p:nvPr/>
        </p:nvSpPr>
        <p:spPr>
          <a:xfrm>
            <a:off x="0" y="0"/>
            <a:ext cx="12192000" cy="1325563"/>
          </a:xfrm>
          <a:prstGeom prst="rect">
            <a:avLst/>
          </a:prstGeom>
          <a:solidFill>
            <a:srgbClr val="537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32723B2-18B8-744A-BAC2-EA9E168F7C07}"/>
              </a:ext>
            </a:extLst>
          </p:cNvPr>
          <p:cNvSpPr>
            <a:spLocks noGrp="1"/>
          </p:cNvSpPr>
          <p:nvPr>
            <p:ph type="title"/>
          </p:nvPr>
        </p:nvSpPr>
        <p:spPr>
          <a:xfrm>
            <a:off x="838200" y="365125"/>
            <a:ext cx="11353800" cy="1325563"/>
          </a:xfrm>
        </p:spPr>
        <p:txBody>
          <a:bodyPr/>
          <a:lstStyle/>
          <a:p>
            <a:r>
              <a:rPr lang="en-US" b="1" dirty="0">
                <a:solidFill>
                  <a:schemeClr val="bg1"/>
                </a:solidFill>
                <a:latin typeface="Avenir Black" panose="02000503020000020003" pitchFamily="2" charset="0"/>
              </a:rPr>
              <a:t>Changed Circumstance</a:t>
            </a:r>
          </a:p>
        </p:txBody>
      </p:sp>
      <p:sp>
        <p:nvSpPr>
          <p:cNvPr id="10" name="Content Placeholder 9">
            <a:extLst>
              <a:ext uri="{FF2B5EF4-FFF2-40B4-BE49-F238E27FC236}">
                <a16:creationId xmlns:a16="http://schemas.microsoft.com/office/drawing/2014/main" id="{F9A24B03-B209-CA45-B89A-80414550E2E0}"/>
              </a:ext>
            </a:extLst>
          </p:cNvPr>
          <p:cNvSpPr>
            <a:spLocks noGrp="1"/>
          </p:cNvSpPr>
          <p:nvPr>
            <p:ph sz="half" idx="1"/>
          </p:nvPr>
        </p:nvSpPr>
        <p:spPr>
          <a:xfrm>
            <a:off x="838200" y="1825625"/>
            <a:ext cx="5181600" cy="4927872"/>
          </a:xfrm>
        </p:spPr>
        <p:txBody>
          <a:bodyPr>
            <a:normAutofit fontScale="92500"/>
          </a:bodyPr>
          <a:lstStyle/>
          <a:p>
            <a:pPr marL="457200" lvl="1" indent="0">
              <a:buNone/>
            </a:pPr>
            <a:endParaRPr lang="en-US" dirty="0">
              <a:latin typeface="Avenir" panose="02000503020000020003" pitchFamily="2" charset="0"/>
            </a:endParaRPr>
          </a:p>
          <a:p>
            <a:pPr marL="457200" lvl="1" indent="0">
              <a:buNone/>
            </a:pPr>
            <a:r>
              <a:rPr lang="en-US" sz="3200" dirty="0">
                <a:latin typeface="Avenir" panose="02000503020000020003" pitchFamily="2" charset="0"/>
              </a:rPr>
              <a:t>But be careful about country conditions and filing within a reasonable time of diagnosis….</a:t>
            </a:r>
            <a:endParaRPr lang="en-US" dirty="0">
              <a:latin typeface="Avenir" panose="02000503020000020003" pitchFamily="2" charset="0"/>
            </a:endParaRPr>
          </a:p>
          <a:p>
            <a:pPr marL="0" indent="0">
              <a:buNone/>
            </a:pPr>
            <a:r>
              <a:rPr lang="en-US" dirty="0">
                <a:latin typeface="Avenir" panose="02000503020000020003" pitchFamily="2" charset="0"/>
              </a:rPr>
              <a:t>	</a:t>
            </a:r>
          </a:p>
        </p:txBody>
      </p:sp>
      <p:sp>
        <p:nvSpPr>
          <p:cNvPr id="11" name="Content Placeholder 10">
            <a:extLst>
              <a:ext uri="{FF2B5EF4-FFF2-40B4-BE49-F238E27FC236}">
                <a16:creationId xmlns:a16="http://schemas.microsoft.com/office/drawing/2014/main" id="{FF6E6562-486D-8C43-9CEB-B9D1300397AD}"/>
              </a:ext>
            </a:extLst>
          </p:cNvPr>
          <p:cNvSpPr>
            <a:spLocks noGrp="1"/>
          </p:cNvSpPr>
          <p:nvPr>
            <p:ph sz="half" idx="2"/>
          </p:nvPr>
        </p:nvSpPr>
        <p:spPr>
          <a:xfrm>
            <a:off x="6172200" y="1825624"/>
            <a:ext cx="5181600" cy="5032376"/>
          </a:xfrm>
        </p:spPr>
        <p:txBody>
          <a:bodyPr>
            <a:normAutofit fontScale="92500"/>
          </a:bodyPr>
          <a:lstStyle/>
          <a:p>
            <a:pPr lvl="1"/>
            <a:endParaRPr lang="en-US" dirty="0">
              <a:latin typeface="Avenir" panose="02000503020000020003" pitchFamily="2" charset="0"/>
            </a:endParaRPr>
          </a:p>
          <a:p>
            <a:pPr lvl="1"/>
            <a:r>
              <a:rPr lang="en-US" i="1" dirty="0" err="1">
                <a:latin typeface="Avenir" panose="02000503020000020003" pitchFamily="2" charset="0"/>
              </a:rPr>
              <a:t>Ixtlilco</a:t>
            </a:r>
            <a:r>
              <a:rPr lang="en-US" i="1" dirty="0">
                <a:latin typeface="Avenir" panose="02000503020000020003" pitchFamily="2" charset="0"/>
              </a:rPr>
              <a:t>-Morales v. </a:t>
            </a:r>
            <a:r>
              <a:rPr lang="en-US" i="1" dirty="0" err="1">
                <a:latin typeface="Avenir" panose="02000503020000020003" pitchFamily="2" charset="0"/>
              </a:rPr>
              <a:t>Keisler</a:t>
            </a:r>
            <a:r>
              <a:rPr lang="en-US" i="1" dirty="0">
                <a:latin typeface="Avenir" panose="02000503020000020003" pitchFamily="2" charset="0"/>
              </a:rPr>
              <a:t>,</a:t>
            </a:r>
            <a:r>
              <a:rPr lang="en-US" dirty="0">
                <a:latin typeface="Avenir" panose="02000503020000020003" pitchFamily="2" charset="0"/>
              </a:rPr>
              <a:t> 507 F.3d 651 (8</a:t>
            </a:r>
            <a:r>
              <a:rPr lang="en-US" baseline="30000" dirty="0">
                <a:latin typeface="Avenir" panose="02000503020000020003" pitchFamily="2" charset="0"/>
              </a:rPr>
              <a:t>th</a:t>
            </a:r>
            <a:r>
              <a:rPr lang="en-US" dirty="0">
                <a:latin typeface="Avenir" panose="02000503020000020003" pitchFamily="2" charset="0"/>
              </a:rPr>
              <a:t> Cir. 2007) (HIV considered a changed circumstance for OYFD but country conditions did not support claim of a well-founded fear based on R’s status as a gay HIV+ man)</a:t>
            </a:r>
          </a:p>
          <a:p>
            <a:pPr lvl="1"/>
            <a:r>
              <a:rPr lang="en-US" i="1" dirty="0" err="1">
                <a:latin typeface="Avenir" panose="02000503020000020003" pitchFamily="2" charset="0"/>
              </a:rPr>
              <a:t>Manani</a:t>
            </a:r>
            <a:r>
              <a:rPr lang="en-US" i="1" dirty="0">
                <a:latin typeface="Avenir" panose="02000503020000020003" pitchFamily="2" charset="0"/>
              </a:rPr>
              <a:t> v. Filip</a:t>
            </a:r>
            <a:r>
              <a:rPr lang="en-US" dirty="0">
                <a:latin typeface="Avenir" panose="02000503020000020003" pitchFamily="2" charset="0"/>
              </a:rPr>
              <a:t>, 552 F.3d 894 (8</a:t>
            </a:r>
            <a:r>
              <a:rPr lang="en-US" baseline="30000" dirty="0">
                <a:latin typeface="Avenir" panose="02000503020000020003" pitchFamily="2" charset="0"/>
              </a:rPr>
              <a:t>th</a:t>
            </a:r>
            <a:r>
              <a:rPr lang="en-US" dirty="0">
                <a:latin typeface="Avenir" panose="02000503020000020003" pitchFamily="2" charset="0"/>
              </a:rPr>
              <a:t> Cir. 2009) (R did not file within a reasonable time of HIV diagnosis and fear of discrimination based on HIV status did not rise to the level of a well-founded fear of persecution)  </a:t>
            </a:r>
            <a:endParaRPr lang="en-US" i="1" dirty="0">
              <a:latin typeface="Avenir" panose="02000503020000020003" pitchFamily="2" charset="0"/>
            </a:endParaRPr>
          </a:p>
          <a:p>
            <a:pPr lvl="1"/>
            <a:endParaRPr lang="en-US" dirty="0">
              <a:latin typeface="Avenir" panose="02000503020000020003" pitchFamily="2" charset="0"/>
            </a:endParaRPr>
          </a:p>
          <a:p>
            <a:pPr lvl="1"/>
            <a:endParaRPr lang="en-US" dirty="0">
              <a:latin typeface="Avenir" panose="02000503020000020003" pitchFamily="2" charset="0"/>
            </a:endParaRPr>
          </a:p>
          <a:p>
            <a:pPr lvl="1"/>
            <a:endParaRPr lang="en-US" dirty="0">
              <a:latin typeface="Avenir" panose="02000503020000020003" pitchFamily="2" charset="0"/>
            </a:endParaRPr>
          </a:p>
          <a:p>
            <a:pPr lvl="1"/>
            <a:endParaRPr lang="en-US" dirty="0">
              <a:latin typeface="Avenir" panose="02000503020000020003" pitchFamily="2" charset="0"/>
            </a:endParaRPr>
          </a:p>
          <a:p>
            <a:pPr lvl="1"/>
            <a:endParaRPr lang="en-US" dirty="0">
              <a:latin typeface="Avenir" panose="02000503020000020003" pitchFamily="2" charset="0"/>
            </a:endParaRPr>
          </a:p>
          <a:p>
            <a:pPr lvl="1"/>
            <a:endParaRPr lang="en-US" i="1" dirty="0">
              <a:latin typeface="Avenir" panose="02000503020000020003" pitchFamily="2" charset="0"/>
            </a:endParaRPr>
          </a:p>
        </p:txBody>
      </p:sp>
    </p:spTree>
    <p:extLst>
      <p:ext uri="{BB962C8B-B14F-4D97-AF65-F5344CB8AC3E}">
        <p14:creationId xmlns:p14="http://schemas.microsoft.com/office/powerpoint/2010/main" val="2841778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65317A424BC744832D3315430BDE60" ma:contentTypeVersion="19" ma:contentTypeDescription="Create a new document." ma:contentTypeScope="" ma:versionID="df49be40032c57162ba1b83ae1710c37">
  <xsd:schema xmlns:xsd="http://www.w3.org/2001/XMLSchema" xmlns:xs="http://www.w3.org/2001/XMLSchema" xmlns:p="http://schemas.microsoft.com/office/2006/metadata/properties" xmlns:ns2="4151a0e2-b116-4d44-8f0f-ebd86b2b7a89" xmlns:ns3="4b986d0a-767e-4dbb-a5fc-0d55529e3ec2" targetNamespace="http://schemas.microsoft.com/office/2006/metadata/properties" ma:root="true" ma:fieldsID="34adac4ba4f7af1ef458a6baa50bae69" ns2:_="" ns3:_="">
    <xsd:import namespace="4151a0e2-b116-4d44-8f0f-ebd86b2b7a89"/>
    <xsd:import namespace="4b986d0a-767e-4dbb-a5fc-0d55529e3e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Dat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1a0e2-b116-4d44-8f0f-ebd86b2b7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e" ma:index="20" nillable="true" ma:displayName="Date" ma:format="DateOnly" ma:internalName="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6a7156a-0ae4-477c-9a61-d289f7b537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986d0a-767e-4dbb-a5fc-0d55529e3ec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13fd637-2c6d-44ec-a2b1-55c9845fc983}" ma:internalName="TaxCatchAll" ma:showField="CatchAllData" ma:web="4b986d0a-767e-4dbb-a5fc-0d55529e3e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FA82F8-8E31-44A8-9717-6EFE703C3996}"/>
</file>

<file path=customXml/itemProps2.xml><?xml version="1.0" encoding="utf-8"?>
<ds:datastoreItem xmlns:ds="http://schemas.openxmlformats.org/officeDocument/2006/customXml" ds:itemID="{EF0969CA-F15C-4730-BB3F-D25C174302B8}"/>
</file>

<file path=docProps/app.xml><?xml version="1.0" encoding="utf-8"?>
<Properties xmlns="http://schemas.openxmlformats.org/officeDocument/2006/extended-properties" xmlns:vt="http://schemas.openxmlformats.org/officeDocument/2006/docPropsVTypes">
  <TotalTime>7282</TotalTime>
  <Words>6185</Words>
  <Application>Microsoft Macintosh PowerPoint</Application>
  <PresentationFormat>Widescreen</PresentationFormat>
  <Paragraphs>366</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Avenir</vt:lpstr>
      <vt:lpstr>Avenir Black</vt:lpstr>
      <vt:lpstr>Avenir Book</vt:lpstr>
      <vt:lpstr>Avenir Heavy</vt:lpstr>
      <vt:lpstr>Calibri</vt:lpstr>
      <vt:lpstr>Calibri Light</vt:lpstr>
      <vt:lpstr>source_sans_pro_regular</vt:lpstr>
      <vt:lpstr>Office Theme</vt:lpstr>
      <vt:lpstr>PowerPoint Presentation</vt:lpstr>
      <vt:lpstr>One Year Bar: Legislative History</vt:lpstr>
      <vt:lpstr>The One Year Bar</vt:lpstr>
      <vt:lpstr>Establishing an Exception</vt:lpstr>
      <vt:lpstr>How Exceptions are Evaluated</vt:lpstr>
      <vt:lpstr>Changed Circumstances</vt:lpstr>
      <vt:lpstr>Changed Circumstances</vt:lpstr>
      <vt:lpstr>Changed Circumstance</vt:lpstr>
      <vt:lpstr>Changed Circumstance</vt:lpstr>
      <vt:lpstr>Extraordinary Circumstances</vt:lpstr>
      <vt:lpstr>Extraordinary Circumstances</vt:lpstr>
      <vt:lpstr>Serious Illness or Mental/Physical Disability</vt:lpstr>
      <vt:lpstr>Serious Illness or Mental/Physical Disability</vt:lpstr>
      <vt:lpstr>Legal Disability: Mental Impairment</vt:lpstr>
      <vt:lpstr>Legal Disability: Minors</vt:lpstr>
      <vt:lpstr>Ineffective Assistance of Counsel (IAC)</vt:lpstr>
      <vt:lpstr>Maintained Lawful Status or Parole</vt:lpstr>
      <vt:lpstr>Cause of Extraordinary Circumstances</vt:lpstr>
      <vt:lpstr>Reasonable Time</vt:lpstr>
      <vt:lpstr>Reasonable Time</vt:lpstr>
      <vt:lpstr>Reasonable Time</vt:lpstr>
      <vt:lpstr>Practical Exercises</vt:lpstr>
      <vt:lpstr>Practical Exercises</vt:lpstr>
      <vt:lpstr>Practical Exercises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 Jones</dc:creator>
  <cp:lastModifiedBy>Rachel Kafele</cp:lastModifiedBy>
  <cp:revision>168</cp:revision>
  <dcterms:created xsi:type="dcterms:W3CDTF">2018-10-18T21:53:15Z</dcterms:created>
  <dcterms:modified xsi:type="dcterms:W3CDTF">2024-03-20T01:12:25Z</dcterms:modified>
</cp:coreProperties>
</file>