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diagrams/layout6.xml" ContentType="application/vnd.openxmlformats-officedocument.drawingml.diagramLayout+xml"/>
  <Override PartName="/ppt/theme/theme1.xml" ContentType="application/vnd.openxmlformats-officedocument.theme+xml"/>
  <Override PartName="/ppt/diagrams/quickStyle7.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7.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4" r:id="rId1"/>
  </p:sldMasterIdLst>
  <p:notesMasterIdLst>
    <p:notesMasterId r:id="rId30"/>
  </p:notesMasterIdLst>
  <p:sldIdLst>
    <p:sldId id="256" r:id="rId2"/>
    <p:sldId id="257" r:id="rId3"/>
    <p:sldId id="258" r:id="rId4"/>
    <p:sldId id="262" r:id="rId5"/>
    <p:sldId id="259" r:id="rId6"/>
    <p:sldId id="260" r:id="rId7"/>
    <p:sldId id="261" r:id="rId8"/>
    <p:sldId id="263" r:id="rId9"/>
    <p:sldId id="264" r:id="rId10"/>
    <p:sldId id="265" r:id="rId11"/>
    <p:sldId id="269" r:id="rId12"/>
    <p:sldId id="270" r:id="rId13"/>
    <p:sldId id="268" r:id="rId14"/>
    <p:sldId id="267" r:id="rId15"/>
    <p:sldId id="273" r:id="rId16"/>
    <p:sldId id="271" r:id="rId17"/>
    <p:sldId id="272" r:id="rId18"/>
    <p:sldId id="274" r:id="rId19"/>
    <p:sldId id="275" r:id="rId20"/>
    <p:sldId id="277" r:id="rId21"/>
    <p:sldId id="278" r:id="rId22"/>
    <p:sldId id="279" r:id="rId23"/>
    <p:sldId id="281" r:id="rId24"/>
    <p:sldId id="283" r:id="rId25"/>
    <p:sldId id="280" r:id="rId26"/>
    <p:sldId id="282" r:id="rId27"/>
    <p:sldId id="276"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AA069-0115-4D6B-BF07-3067355A6B64}" v="9" dt="2024-03-18T08:56:54.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7" autoAdjust="0"/>
    <p:restoredTop sz="87675" autoAdjust="0"/>
  </p:normalViewPr>
  <p:slideViewPr>
    <p:cSldViewPr snapToGrid="0">
      <p:cViewPr varScale="1">
        <p:scale>
          <a:sx n="49" d="100"/>
          <a:sy n="49" d="100"/>
        </p:scale>
        <p:origin x="13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B9FAA-8EBE-4278-A0F2-15906160EA7E}"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637D0F6E-6D0E-46B5-8C0D-9FB14EA23148}">
      <dgm:prSet/>
      <dgm:spPr/>
      <dgm:t>
        <a:bodyPr/>
        <a:lstStyle/>
        <a:p>
          <a:r>
            <a:rPr lang="en-US"/>
            <a:t>Understand the role limited scope representation can play in supporting asylum seekers in immigration proceedings</a:t>
          </a:r>
        </a:p>
      </dgm:t>
    </dgm:pt>
    <dgm:pt modelId="{0195C49F-E590-4BAF-94F5-4DC6D8C5B127}" type="parTrans" cxnId="{9A477389-A474-48D6-BDD2-E04DAD8B5482}">
      <dgm:prSet/>
      <dgm:spPr/>
      <dgm:t>
        <a:bodyPr/>
        <a:lstStyle/>
        <a:p>
          <a:endParaRPr lang="en-US"/>
        </a:p>
      </dgm:t>
    </dgm:pt>
    <dgm:pt modelId="{4F80C009-3E61-428C-8103-97DA361EB443}" type="sibTrans" cxnId="{9A477389-A474-48D6-BDD2-E04DAD8B5482}">
      <dgm:prSet phldrT="01" phldr="0"/>
      <dgm:spPr/>
      <dgm:t>
        <a:bodyPr/>
        <a:lstStyle/>
        <a:p>
          <a:r>
            <a:rPr lang="en-US"/>
            <a:t>01</a:t>
          </a:r>
        </a:p>
      </dgm:t>
    </dgm:pt>
    <dgm:pt modelId="{C93883DB-34C5-4349-BC08-759361C5811D}">
      <dgm:prSet/>
      <dgm:spPr/>
      <dgm:t>
        <a:bodyPr/>
        <a:lstStyle/>
        <a:p>
          <a:r>
            <a:rPr lang="en-US"/>
            <a:t>Learn how to enter your appearance using Form EOIR-60 &amp; EOIR-61</a:t>
          </a:r>
        </a:p>
      </dgm:t>
    </dgm:pt>
    <dgm:pt modelId="{D28B445C-3175-4E35-B926-995EE81ED95E}" type="parTrans" cxnId="{47B11EC5-8183-4635-BC92-4005AA62DE01}">
      <dgm:prSet/>
      <dgm:spPr/>
      <dgm:t>
        <a:bodyPr/>
        <a:lstStyle/>
        <a:p>
          <a:endParaRPr lang="en-US"/>
        </a:p>
      </dgm:t>
    </dgm:pt>
    <dgm:pt modelId="{F95A54F0-B6EF-438D-9C15-71F495C8CA8B}" type="sibTrans" cxnId="{47B11EC5-8183-4635-BC92-4005AA62DE01}">
      <dgm:prSet phldrT="02" phldr="0"/>
      <dgm:spPr/>
      <dgm:t>
        <a:bodyPr/>
        <a:lstStyle/>
        <a:p>
          <a:r>
            <a:rPr lang="en-US"/>
            <a:t>02</a:t>
          </a:r>
        </a:p>
      </dgm:t>
    </dgm:pt>
    <dgm:pt modelId="{876A7B1C-266E-4DBE-81A5-5B228144C84A}">
      <dgm:prSet/>
      <dgm:spPr/>
      <dgm:t>
        <a:bodyPr/>
        <a:lstStyle/>
        <a:p>
          <a:r>
            <a:rPr lang="en-US"/>
            <a:t>Explore ethical considerations when working with pro se clients</a:t>
          </a:r>
        </a:p>
      </dgm:t>
    </dgm:pt>
    <dgm:pt modelId="{42F62D48-C9A9-4A09-A36A-2332202B51F3}" type="parTrans" cxnId="{B8F5CEE4-4A29-4AC0-B22A-BCEA3DCB6690}">
      <dgm:prSet/>
      <dgm:spPr/>
      <dgm:t>
        <a:bodyPr/>
        <a:lstStyle/>
        <a:p>
          <a:endParaRPr lang="en-US"/>
        </a:p>
      </dgm:t>
    </dgm:pt>
    <dgm:pt modelId="{F872BD03-0666-4C6C-A76F-97F42F3C7EE8}" type="sibTrans" cxnId="{B8F5CEE4-4A29-4AC0-B22A-BCEA3DCB6690}">
      <dgm:prSet phldrT="03" phldr="0"/>
      <dgm:spPr/>
      <dgm:t>
        <a:bodyPr/>
        <a:lstStyle/>
        <a:p>
          <a:r>
            <a:rPr lang="en-US"/>
            <a:t>03</a:t>
          </a:r>
        </a:p>
      </dgm:t>
    </dgm:pt>
    <dgm:pt modelId="{5E8A90FE-CF3C-45B3-BD8B-C07216693C82}" type="pres">
      <dgm:prSet presAssocID="{018B9FAA-8EBE-4278-A0F2-15906160EA7E}" presName="Name0" presStyleCnt="0">
        <dgm:presLayoutVars>
          <dgm:animLvl val="lvl"/>
          <dgm:resizeHandles val="exact"/>
        </dgm:presLayoutVars>
      </dgm:prSet>
      <dgm:spPr/>
    </dgm:pt>
    <dgm:pt modelId="{B2C96C31-A9D3-484D-84F5-AB3F9646E9D8}" type="pres">
      <dgm:prSet presAssocID="{637D0F6E-6D0E-46B5-8C0D-9FB14EA23148}" presName="compositeNode" presStyleCnt="0">
        <dgm:presLayoutVars>
          <dgm:bulletEnabled val="1"/>
        </dgm:presLayoutVars>
      </dgm:prSet>
      <dgm:spPr/>
    </dgm:pt>
    <dgm:pt modelId="{BBA5FF0F-CE65-4576-9180-5E20992E76FD}" type="pres">
      <dgm:prSet presAssocID="{637D0F6E-6D0E-46B5-8C0D-9FB14EA23148}" presName="bgRect" presStyleLbl="alignNode1" presStyleIdx="0" presStyleCnt="3"/>
      <dgm:spPr/>
    </dgm:pt>
    <dgm:pt modelId="{24B44380-C05A-4097-8735-0BC9646DC59C}" type="pres">
      <dgm:prSet presAssocID="{4F80C009-3E61-428C-8103-97DA361EB443}" presName="sibTransNodeRect" presStyleLbl="alignNode1" presStyleIdx="0" presStyleCnt="3">
        <dgm:presLayoutVars>
          <dgm:chMax val="0"/>
          <dgm:bulletEnabled val="1"/>
        </dgm:presLayoutVars>
      </dgm:prSet>
      <dgm:spPr/>
    </dgm:pt>
    <dgm:pt modelId="{30A181B8-5117-4E27-9A51-E3B38DF0F2C7}" type="pres">
      <dgm:prSet presAssocID="{637D0F6E-6D0E-46B5-8C0D-9FB14EA23148}" presName="nodeRect" presStyleLbl="alignNode1" presStyleIdx="0" presStyleCnt="3">
        <dgm:presLayoutVars>
          <dgm:bulletEnabled val="1"/>
        </dgm:presLayoutVars>
      </dgm:prSet>
      <dgm:spPr/>
    </dgm:pt>
    <dgm:pt modelId="{AE1D4BF6-ACDE-4EDD-8E93-36B892384797}" type="pres">
      <dgm:prSet presAssocID="{4F80C009-3E61-428C-8103-97DA361EB443}" presName="sibTrans" presStyleCnt="0"/>
      <dgm:spPr/>
    </dgm:pt>
    <dgm:pt modelId="{DAFC5E5B-7D64-4AC3-B307-FE9FF8DA50AC}" type="pres">
      <dgm:prSet presAssocID="{C93883DB-34C5-4349-BC08-759361C5811D}" presName="compositeNode" presStyleCnt="0">
        <dgm:presLayoutVars>
          <dgm:bulletEnabled val="1"/>
        </dgm:presLayoutVars>
      </dgm:prSet>
      <dgm:spPr/>
    </dgm:pt>
    <dgm:pt modelId="{F3527844-A568-4DB4-955F-04D200630D02}" type="pres">
      <dgm:prSet presAssocID="{C93883DB-34C5-4349-BC08-759361C5811D}" presName="bgRect" presStyleLbl="alignNode1" presStyleIdx="1" presStyleCnt="3"/>
      <dgm:spPr/>
    </dgm:pt>
    <dgm:pt modelId="{DDDF397A-4EC7-4BED-9572-3B1D75450704}" type="pres">
      <dgm:prSet presAssocID="{F95A54F0-B6EF-438D-9C15-71F495C8CA8B}" presName="sibTransNodeRect" presStyleLbl="alignNode1" presStyleIdx="1" presStyleCnt="3">
        <dgm:presLayoutVars>
          <dgm:chMax val="0"/>
          <dgm:bulletEnabled val="1"/>
        </dgm:presLayoutVars>
      </dgm:prSet>
      <dgm:spPr/>
    </dgm:pt>
    <dgm:pt modelId="{6DA91A22-A220-41DC-BCFA-04AF5C3B5054}" type="pres">
      <dgm:prSet presAssocID="{C93883DB-34C5-4349-BC08-759361C5811D}" presName="nodeRect" presStyleLbl="alignNode1" presStyleIdx="1" presStyleCnt="3">
        <dgm:presLayoutVars>
          <dgm:bulletEnabled val="1"/>
        </dgm:presLayoutVars>
      </dgm:prSet>
      <dgm:spPr/>
    </dgm:pt>
    <dgm:pt modelId="{50014512-6115-4165-BA83-C6118C43834D}" type="pres">
      <dgm:prSet presAssocID="{F95A54F0-B6EF-438D-9C15-71F495C8CA8B}" presName="sibTrans" presStyleCnt="0"/>
      <dgm:spPr/>
    </dgm:pt>
    <dgm:pt modelId="{EE3CC9DA-F22F-4A2E-914D-B14E1251A509}" type="pres">
      <dgm:prSet presAssocID="{876A7B1C-266E-4DBE-81A5-5B228144C84A}" presName="compositeNode" presStyleCnt="0">
        <dgm:presLayoutVars>
          <dgm:bulletEnabled val="1"/>
        </dgm:presLayoutVars>
      </dgm:prSet>
      <dgm:spPr/>
    </dgm:pt>
    <dgm:pt modelId="{056A7B5F-B2D9-4D88-90DD-C0A42269C566}" type="pres">
      <dgm:prSet presAssocID="{876A7B1C-266E-4DBE-81A5-5B228144C84A}" presName="bgRect" presStyleLbl="alignNode1" presStyleIdx="2" presStyleCnt="3"/>
      <dgm:spPr/>
    </dgm:pt>
    <dgm:pt modelId="{597D5AB4-F646-4572-A5EB-BBB28FC7EBB4}" type="pres">
      <dgm:prSet presAssocID="{F872BD03-0666-4C6C-A76F-97F42F3C7EE8}" presName="sibTransNodeRect" presStyleLbl="alignNode1" presStyleIdx="2" presStyleCnt="3">
        <dgm:presLayoutVars>
          <dgm:chMax val="0"/>
          <dgm:bulletEnabled val="1"/>
        </dgm:presLayoutVars>
      </dgm:prSet>
      <dgm:spPr/>
    </dgm:pt>
    <dgm:pt modelId="{1B8D1758-24C6-42F2-9F83-FE7141B0BE3A}" type="pres">
      <dgm:prSet presAssocID="{876A7B1C-266E-4DBE-81A5-5B228144C84A}" presName="nodeRect" presStyleLbl="alignNode1" presStyleIdx="2" presStyleCnt="3">
        <dgm:presLayoutVars>
          <dgm:bulletEnabled val="1"/>
        </dgm:presLayoutVars>
      </dgm:prSet>
      <dgm:spPr/>
    </dgm:pt>
  </dgm:ptLst>
  <dgm:cxnLst>
    <dgm:cxn modelId="{1D070F16-CD3B-41A0-AFD6-F7B87B3CD422}" type="presOf" srcId="{C93883DB-34C5-4349-BC08-759361C5811D}" destId="{F3527844-A568-4DB4-955F-04D200630D02}" srcOrd="0" destOrd="0" presId="urn:microsoft.com/office/officeart/2016/7/layout/LinearBlockProcessNumbered"/>
    <dgm:cxn modelId="{C0CB081C-5AFD-46B9-8900-F3FAD452BBB8}" type="presOf" srcId="{876A7B1C-266E-4DBE-81A5-5B228144C84A}" destId="{1B8D1758-24C6-42F2-9F83-FE7141B0BE3A}" srcOrd="1" destOrd="0" presId="urn:microsoft.com/office/officeart/2016/7/layout/LinearBlockProcessNumbered"/>
    <dgm:cxn modelId="{A711F31E-1475-46AF-81A6-0B86BF686F23}" type="presOf" srcId="{F95A54F0-B6EF-438D-9C15-71F495C8CA8B}" destId="{DDDF397A-4EC7-4BED-9572-3B1D75450704}" srcOrd="0" destOrd="0" presId="urn:microsoft.com/office/officeart/2016/7/layout/LinearBlockProcessNumbered"/>
    <dgm:cxn modelId="{82949F2D-AD72-47B2-93AD-31AEB75B916E}" type="presOf" srcId="{4F80C009-3E61-428C-8103-97DA361EB443}" destId="{24B44380-C05A-4097-8735-0BC9646DC59C}" srcOrd="0" destOrd="0" presId="urn:microsoft.com/office/officeart/2016/7/layout/LinearBlockProcessNumbered"/>
    <dgm:cxn modelId="{D5A73263-14D6-4F4A-8E80-4D2E9C22F3BE}" type="presOf" srcId="{F872BD03-0666-4C6C-A76F-97F42F3C7EE8}" destId="{597D5AB4-F646-4572-A5EB-BBB28FC7EBB4}" srcOrd="0" destOrd="0" presId="urn:microsoft.com/office/officeart/2016/7/layout/LinearBlockProcessNumbered"/>
    <dgm:cxn modelId="{C2CBD149-DE96-4A7A-9B6D-7D3B94D51710}" type="presOf" srcId="{018B9FAA-8EBE-4278-A0F2-15906160EA7E}" destId="{5E8A90FE-CF3C-45B3-BD8B-C07216693C82}" srcOrd="0" destOrd="0" presId="urn:microsoft.com/office/officeart/2016/7/layout/LinearBlockProcessNumbered"/>
    <dgm:cxn modelId="{0C58E355-05EE-49E5-A16E-3C4B272C92CD}" type="presOf" srcId="{637D0F6E-6D0E-46B5-8C0D-9FB14EA23148}" destId="{30A181B8-5117-4E27-9A51-E3B38DF0F2C7}" srcOrd="1" destOrd="0" presId="urn:microsoft.com/office/officeart/2016/7/layout/LinearBlockProcessNumbered"/>
    <dgm:cxn modelId="{9A477389-A474-48D6-BDD2-E04DAD8B5482}" srcId="{018B9FAA-8EBE-4278-A0F2-15906160EA7E}" destId="{637D0F6E-6D0E-46B5-8C0D-9FB14EA23148}" srcOrd="0" destOrd="0" parTransId="{0195C49F-E590-4BAF-94F5-4DC6D8C5B127}" sibTransId="{4F80C009-3E61-428C-8103-97DA361EB443}"/>
    <dgm:cxn modelId="{2B0CFD96-6222-4DC0-817C-751B534A4363}" type="presOf" srcId="{637D0F6E-6D0E-46B5-8C0D-9FB14EA23148}" destId="{BBA5FF0F-CE65-4576-9180-5E20992E76FD}" srcOrd="0" destOrd="0" presId="urn:microsoft.com/office/officeart/2016/7/layout/LinearBlockProcessNumbered"/>
    <dgm:cxn modelId="{878DA8BE-BDC8-489B-A4CD-74D1FC2BC944}" type="presOf" srcId="{C93883DB-34C5-4349-BC08-759361C5811D}" destId="{6DA91A22-A220-41DC-BCFA-04AF5C3B5054}" srcOrd="1" destOrd="0" presId="urn:microsoft.com/office/officeart/2016/7/layout/LinearBlockProcessNumbered"/>
    <dgm:cxn modelId="{47B11EC5-8183-4635-BC92-4005AA62DE01}" srcId="{018B9FAA-8EBE-4278-A0F2-15906160EA7E}" destId="{C93883DB-34C5-4349-BC08-759361C5811D}" srcOrd="1" destOrd="0" parTransId="{D28B445C-3175-4E35-B926-995EE81ED95E}" sibTransId="{F95A54F0-B6EF-438D-9C15-71F495C8CA8B}"/>
    <dgm:cxn modelId="{B8F5CEE4-4A29-4AC0-B22A-BCEA3DCB6690}" srcId="{018B9FAA-8EBE-4278-A0F2-15906160EA7E}" destId="{876A7B1C-266E-4DBE-81A5-5B228144C84A}" srcOrd="2" destOrd="0" parTransId="{42F62D48-C9A9-4A09-A36A-2332202B51F3}" sibTransId="{F872BD03-0666-4C6C-A76F-97F42F3C7EE8}"/>
    <dgm:cxn modelId="{F4828BE6-C861-40B3-94EA-742FCCBEB0F6}" type="presOf" srcId="{876A7B1C-266E-4DBE-81A5-5B228144C84A}" destId="{056A7B5F-B2D9-4D88-90DD-C0A42269C566}" srcOrd="0" destOrd="0" presId="urn:microsoft.com/office/officeart/2016/7/layout/LinearBlockProcessNumbered"/>
    <dgm:cxn modelId="{B3649C3C-5E02-4C47-B210-C9E9A803CF3A}" type="presParOf" srcId="{5E8A90FE-CF3C-45B3-BD8B-C07216693C82}" destId="{B2C96C31-A9D3-484D-84F5-AB3F9646E9D8}" srcOrd="0" destOrd="0" presId="urn:microsoft.com/office/officeart/2016/7/layout/LinearBlockProcessNumbered"/>
    <dgm:cxn modelId="{5DFA262E-71C8-4229-BC60-B562EE09DD96}" type="presParOf" srcId="{B2C96C31-A9D3-484D-84F5-AB3F9646E9D8}" destId="{BBA5FF0F-CE65-4576-9180-5E20992E76FD}" srcOrd="0" destOrd="0" presId="urn:microsoft.com/office/officeart/2016/7/layout/LinearBlockProcessNumbered"/>
    <dgm:cxn modelId="{ACB53AFE-C1D0-47E7-AC6A-44AD6B94E010}" type="presParOf" srcId="{B2C96C31-A9D3-484D-84F5-AB3F9646E9D8}" destId="{24B44380-C05A-4097-8735-0BC9646DC59C}" srcOrd="1" destOrd="0" presId="urn:microsoft.com/office/officeart/2016/7/layout/LinearBlockProcessNumbered"/>
    <dgm:cxn modelId="{31BABAB0-BF9F-4724-BB4B-012EDC73DB5C}" type="presParOf" srcId="{B2C96C31-A9D3-484D-84F5-AB3F9646E9D8}" destId="{30A181B8-5117-4E27-9A51-E3B38DF0F2C7}" srcOrd="2" destOrd="0" presId="urn:microsoft.com/office/officeart/2016/7/layout/LinearBlockProcessNumbered"/>
    <dgm:cxn modelId="{F721BD60-97BF-472C-B403-E75FAC0713F8}" type="presParOf" srcId="{5E8A90FE-CF3C-45B3-BD8B-C07216693C82}" destId="{AE1D4BF6-ACDE-4EDD-8E93-36B892384797}" srcOrd="1" destOrd="0" presId="urn:microsoft.com/office/officeart/2016/7/layout/LinearBlockProcessNumbered"/>
    <dgm:cxn modelId="{85D6D0F4-277B-40AD-898F-6500DCF36FB6}" type="presParOf" srcId="{5E8A90FE-CF3C-45B3-BD8B-C07216693C82}" destId="{DAFC5E5B-7D64-4AC3-B307-FE9FF8DA50AC}" srcOrd="2" destOrd="0" presId="urn:microsoft.com/office/officeart/2016/7/layout/LinearBlockProcessNumbered"/>
    <dgm:cxn modelId="{286D54B5-7D26-46F1-9C8B-C2DCA5BABBFB}" type="presParOf" srcId="{DAFC5E5B-7D64-4AC3-B307-FE9FF8DA50AC}" destId="{F3527844-A568-4DB4-955F-04D200630D02}" srcOrd="0" destOrd="0" presId="urn:microsoft.com/office/officeart/2016/7/layout/LinearBlockProcessNumbered"/>
    <dgm:cxn modelId="{87CD384D-F1A6-4F0D-8B41-EC455DFD334F}" type="presParOf" srcId="{DAFC5E5B-7D64-4AC3-B307-FE9FF8DA50AC}" destId="{DDDF397A-4EC7-4BED-9572-3B1D75450704}" srcOrd="1" destOrd="0" presId="urn:microsoft.com/office/officeart/2016/7/layout/LinearBlockProcessNumbered"/>
    <dgm:cxn modelId="{27329337-0AB7-4466-A21C-56DC9E303318}" type="presParOf" srcId="{DAFC5E5B-7D64-4AC3-B307-FE9FF8DA50AC}" destId="{6DA91A22-A220-41DC-BCFA-04AF5C3B5054}" srcOrd="2" destOrd="0" presId="urn:microsoft.com/office/officeart/2016/7/layout/LinearBlockProcessNumbered"/>
    <dgm:cxn modelId="{E9FF5098-BD5E-468E-98B9-E47D0B4BEC8E}" type="presParOf" srcId="{5E8A90FE-CF3C-45B3-BD8B-C07216693C82}" destId="{50014512-6115-4165-BA83-C6118C43834D}" srcOrd="3" destOrd="0" presId="urn:microsoft.com/office/officeart/2016/7/layout/LinearBlockProcessNumbered"/>
    <dgm:cxn modelId="{6AA8EDA7-9754-48D3-A9C6-EE11E9ECA309}" type="presParOf" srcId="{5E8A90FE-CF3C-45B3-BD8B-C07216693C82}" destId="{EE3CC9DA-F22F-4A2E-914D-B14E1251A509}" srcOrd="4" destOrd="0" presId="urn:microsoft.com/office/officeart/2016/7/layout/LinearBlockProcessNumbered"/>
    <dgm:cxn modelId="{EB257556-89AF-4B8A-B3FC-D8DE702A0A92}" type="presParOf" srcId="{EE3CC9DA-F22F-4A2E-914D-B14E1251A509}" destId="{056A7B5F-B2D9-4D88-90DD-C0A42269C566}" srcOrd="0" destOrd="0" presId="urn:microsoft.com/office/officeart/2016/7/layout/LinearBlockProcessNumbered"/>
    <dgm:cxn modelId="{48EB6057-A646-4B7E-80D9-C5F7F5EC2529}" type="presParOf" srcId="{EE3CC9DA-F22F-4A2E-914D-B14E1251A509}" destId="{597D5AB4-F646-4572-A5EB-BBB28FC7EBB4}" srcOrd="1" destOrd="0" presId="urn:microsoft.com/office/officeart/2016/7/layout/LinearBlockProcessNumbered"/>
    <dgm:cxn modelId="{4C1009C6-D0EE-4610-902D-34CB68A88957}" type="presParOf" srcId="{EE3CC9DA-F22F-4A2E-914D-B14E1251A509}" destId="{1B8D1758-24C6-42F2-9F83-FE7141B0BE3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D26A1-7EFF-46E9-A53D-B6E78BE496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518F2-5D6D-41B1-9AA9-2D364B728F82}">
      <dgm:prSet/>
      <dgm:spPr/>
      <dgm:t>
        <a:bodyPr/>
        <a:lstStyle/>
        <a:p>
          <a:r>
            <a:rPr lang="en-US"/>
            <a:t>This is a new practice area for me</a:t>
          </a:r>
        </a:p>
      </dgm:t>
    </dgm:pt>
    <dgm:pt modelId="{A355E7F6-277D-414C-9C72-A70C0744E9BC}" type="parTrans" cxnId="{B61A55C1-FFAC-447C-9BC8-D2B9348FA634}">
      <dgm:prSet/>
      <dgm:spPr/>
      <dgm:t>
        <a:bodyPr/>
        <a:lstStyle/>
        <a:p>
          <a:endParaRPr lang="en-US"/>
        </a:p>
      </dgm:t>
    </dgm:pt>
    <dgm:pt modelId="{19CB543D-AD62-44BC-8DDA-66C868751865}" type="sibTrans" cxnId="{B61A55C1-FFAC-447C-9BC8-D2B9348FA634}">
      <dgm:prSet/>
      <dgm:spPr/>
      <dgm:t>
        <a:bodyPr/>
        <a:lstStyle/>
        <a:p>
          <a:endParaRPr lang="en-US"/>
        </a:p>
      </dgm:t>
    </dgm:pt>
    <dgm:pt modelId="{E2D2F29A-3588-4B12-924F-1314B3AC9BF1}">
      <dgm:prSet/>
      <dgm:spPr/>
      <dgm:t>
        <a:bodyPr/>
        <a:lstStyle/>
        <a:p>
          <a:r>
            <a:rPr lang="en-US"/>
            <a:t>I have experience working with affirmative asylum seekers, but little or no experience in immigration court</a:t>
          </a:r>
        </a:p>
      </dgm:t>
    </dgm:pt>
    <dgm:pt modelId="{0290F54A-44AF-4C8F-9EEC-977A44738D0D}" type="parTrans" cxnId="{70E8BEBE-4792-4351-AD8A-E6B03D944698}">
      <dgm:prSet/>
      <dgm:spPr/>
      <dgm:t>
        <a:bodyPr/>
        <a:lstStyle/>
        <a:p>
          <a:endParaRPr lang="en-US"/>
        </a:p>
      </dgm:t>
    </dgm:pt>
    <dgm:pt modelId="{3DEE0577-DE9F-4B69-B3F1-F2395211EDBA}" type="sibTrans" cxnId="{70E8BEBE-4792-4351-AD8A-E6B03D944698}">
      <dgm:prSet/>
      <dgm:spPr/>
      <dgm:t>
        <a:bodyPr/>
        <a:lstStyle/>
        <a:p>
          <a:endParaRPr lang="en-US"/>
        </a:p>
      </dgm:t>
    </dgm:pt>
    <dgm:pt modelId="{1C53D097-B27A-4350-B422-13F635D49CEC}">
      <dgm:prSet/>
      <dgm:spPr/>
      <dgm:t>
        <a:bodyPr/>
        <a:lstStyle/>
        <a:p>
          <a:r>
            <a:rPr lang="en-US" dirty="0"/>
            <a:t>I regularly practice before the immigration court</a:t>
          </a:r>
        </a:p>
      </dgm:t>
    </dgm:pt>
    <dgm:pt modelId="{D18E623D-EF4C-432D-B721-1F12401139EE}" type="parTrans" cxnId="{FC3019F8-490C-4BCC-9C95-BB1BDD026CE9}">
      <dgm:prSet/>
      <dgm:spPr/>
      <dgm:t>
        <a:bodyPr/>
        <a:lstStyle/>
        <a:p>
          <a:endParaRPr lang="en-US"/>
        </a:p>
      </dgm:t>
    </dgm:pt>
    <dgm:pt modelId="{65497A42-F242-408F-94B8-867E4074345B}" type="sibTrans" cxnId="{FC3019F8-490C-4BCC-9C95-BB1BDD026CE9}">
      <dgm:prSet/>
      <dgm:spPr/>
      <dgm:t>
        <a:bodyPr/>
        <a:lstStyle/>
        <a:p>
          <a:endParaRPr lang="en-US"/>
        </a:p>
      </dgm:t>
    </dgm:pt>
    <dgm:pt modelId="{89DDBDEF-5652-454A-86BD-D6B8F23E2B32}" type="pres">
      <dgm:prSet presAssocID="{7A1D26A1-7EFF-46E9-A53D-B6E78BE49632}" presName="root" presStyleCnt="0">
        <dgm:presLayoutVars>
          <dgm:dir/>
          <dgm:resizeHandles val="exact"/>
        </dgm:presLayoutVars>
      </dgm:prSet>
      <dgm:spPr/>
    </dgm:pt>
    <dgm:pt modelId="{CA762222-2C00-49C7-AA43-46AB946C5BAD}" type="pres">
      <dgm:prSet presAssocID="{35A518F2-5D6D-41B1-9AA9-2D364B728F82}" presName="compNode" presStyleCnt="0"/>
      <dgm:spPr/>
    </dgm:pt>
    <dgm:pt modelId="{C683EA3C-6759-44B9-A0AB-B3E6E3CE3E8C}" type="pres">
      <dgm:prSet presAssocID="{35A518F2-5D6D-41B1-9AA9-2D364B728F82}" presName="bgRect" presStyleLbl="bgShp" presStyleIdx="0" presStyleCnt="3"/>
      <dgm:spPr/>
    </dgm:pt>
    <dgm:pt modelId="{51AD09AC-8B23-4C74-8642-4C5168CF740F}" type="pres">
      <dgm:prSet presAssocID="{35A518F2-5D6D-41B1-9AA9-2D364B728F8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lp with solid fill"/>
        </a:ext>
      </dgm:extLst>
    </dgm:pt>
    <dgm:pt modelId="{5779569C-53A8-411D-8137-CED2F4A461A5}" type="pres">
      <dgm:prSet presAssocID="{35A518F2-5D6D-41B1-9AA9-2D364B728F82}" presName="spaceRect" presStyleCnt="0"/>
      <dgm:spPr/>
    </dgm:pt>
    <dgm:pt modelId="{F92B71CD-E3D1-4827-AFD2-58DFE855F7C3}" type="pres">
      <dgm:prSet presAssocID="{35A518F2-5D6D-41B1-9AA9-2D364B728F82}" presName="parTx" presStyleLbl="revTx" presStyleIdx="0" presStyleCnt="3">
        <dgm:presLayoutVars>
          <dgm:chMax val="0"/>
          <dgm:chPref val="0"/>
        </dgm:presLayoutVars>
      </dgm:prSet>
      <dgm:spPr/>
    </dgm:pt>
    <dgm:pt modelId="{FE72558E-9973-4735-AAFF-13C39AC2D2A5}" type="pres">
      <dgm:prSet presAssocID="{19CB543D-AD62-44BC-8DDA-66C868751865}" presName="sibTrans" presStyleCnt="0"/>
      <dgm:spPr/>
    </dgm:pt>
    <dgm:pt modelId="{A1A05E99-9B19-4D31-AE81-E61A8C92A97F}" type="pres">
      <dgm:prSet presAssocID="{E2D2F29A-3588-4B12-924F-1314B3AC9BF1}" presName="compNode" presStyleCnt="0"/>
      <dgm:spPr/>
    </dgm:pt>
    <dgm:pt modelId="{C30EB32B-81F5-4FD4-A2F6-7553AD6C8833}" type="pres">
      <dgm:prSet presAssocID="{E2D2F29A-3588-4B12-924F-1314B3AC9BF1}" presName="bgRect" presStyleLbl="bgShp" presStyleIdx="1" presStyleCnt="3" custLinFactNeighborX="-740"/>
      <dgm:spPr/>
    </dgm:pt>
    <dgm:pt modelId="{BAE10B89-7BC3-4E5F-A0C9-4F51987E758D}" type="pres">
      <dgm:prSet presAssocID="{E2D2F29A-3588-4B12-924F-1314B3AC9BF1}" presName="iconRect" presStyleLbl="node1" presStyleIdx="1" presStyleCnt="3" custLinFactY="100000" custLinFactNeighborX="12091" custLinFactNeighborY="1297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054097D-B797-4184-A594-95623AB8413B}" type="pres">
      <dgm:prSet presAssocID="{E2D2F29A-3588-4B12-924F-1314B3AC9BF1}" presName="spaceRect" presStyleCnt="0"/>
      <dgm:spPr/>
    </dgm:pt>
    <dgm:pt modelId="{14AA634A-451D-4DF9-9C46-D9E035FC9E39}" type="pres">
      <dgm:prSet presAssocID="{E2D2F29A-3588-4B12-924F-1314B3AC9BF1}" presName="parTx" presStyleLbl="revTx" presStyleIdx="1" presStyleCnt="3">
        <dgm:presLayoutVars>
          <dgm:chMax val="0"/>
          <dgm:chPref val="0"/>
        </dgm:presLayoutVars>
      </dgm:prSet>
      <dgm:spPr/>
    </dgm:pt>
    <dgm:pt modelId="{6488479B-A9F5-4793-BF61-1FBB66D944CF}" type="pres">
      <dgm:prSet presAssocID="{3DEE0577-DE9F-4B69-B3F1-F2395211EDBA}" presName="sibTrans" presStyleCnt="0"/>
      <dgm:spPr/>
    </dgm:pt>
    <dgm:pt modelId="{2E872B6E-1B11-4342-9EFC-C82F671EF0BC}" type="pres">
      <dgm:prSet presAssocID="{1C53D097-B27A-4350-B422-13F635D49CEC}" presName="compNode" presStyleCnt="0"/>
      <dgm:spPr/>
    </dgm:pt>
    <dgm:pt modelId="{0AC1376E-D06C-4E4C-9A8A-4D7EA4D8D91E}" type="pres">
      <dgm:prSet presAssocID="{1C53D097-B27A-4350-B422-13F635D49CEC}" presName="bgRect" presStyleLbl="bgShp" presStyleIdx="2" presStyleCnt="3"/>
      <dgm:spPr/>
    </dgm:pt>
    <dgm:pt modelId="{F552C4DB-882F-46E7-83A3-A8886731BAD4}" type="pres">
      <dgm:prSet presAssocID="{1C53D097-B27A-4350-B422-13F635D49CEC}" presName="iconRect" presStyleLbl="node1" presStyleIdx="2" presStyleCnt="3" custLinFactY="-100000" custLinFactNeighborX="188" custLinFactNeighborY="-12727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3A8E163F-A61F-4649-B951-E4E2A9AFAC8B}" type="pres">
      <dgm:prSet presAssocID="{1C53D097-B27A-4350-B422-13F635D49CEC}" presName="spaceRect" presStyleCnt="0"/>
      <dgm:spPr/>
    </dgm:pt>
    <dgm:pt modelId="{BE3BCD27-E398-4CF0-B0DD-6709800F75C7}" type="pres">
      <dgm:prSet presAssocID="{1C53D097-B27A-4350-B422-13F635D49CEC}" presName="parTx" presStyleLbl="revTx" presStyleIdx="2" presStyleCnt="3">
        <dgm:presLayoutVars>
          <dgm:chMax val="0"/>
          <dgm:chPref val="0"/>
        </dgm:presLayoutVars>
      </dgm:prSet>
      <dgm:spPr/>
    </dgm:pt>
  </dgm:ptLst>
  <dgm:cxnLst>
    <dgm:cxn modelId="{1F481B86-4969-42FD-9339-F9C8C12FEA65}" type="presOf" srcId="{E2D2F29A-3588-4B12-924F-1314B3AC9BF1}" destId="{14AA634A-451D-4DF9-9C46-D9E035FC9E39}" srcOrd="0" destOrd="0" presId="urn:microsoft.com/office/officeart/2018/2/layout/IconVerticalSolidList"/>
    <dgm:cxn modelId="{06DCAE99-18EB-4836-9ED9-C0DB4D2ADDF0}" type="presOf" srcId="{35A518F2-5D6D-41B1-9AA9-2D364B728F82}" destId="{F92B71CD-E3D1-4827-AFD2-58DFE855F7C3}" srcOrd="0" destOrd="0" presId="urn:microsoft.com/office/officeart/2018/2/layout/IconVerticalSolidList"/>
    <dgm:cxn modelId="{70E8BEBE-4792-4351-AD8A-E6B03D944698}" srcId="{7A1D26A1-7EFF-46E9-A53D-B6E78BE49632}" destId="{E2D2F29A-3588-4B12-924F-1314B3AC9BF1}" srcOrd="1" destOrd="0" parTransId="{0290F54A-44AF-4C8F-9EEC-977A44738D0D}" sibTransId="{3DEE0577-DE9F-4B69-B3F1-F2395211EDBA}"/>
    <dgm:cxn modelId="{B61A55C1-FFAC-447C-9BC8-D2B9348FA634}" srcId="{7A1D26A1-7EFF-46E9-A53D-B6E78BE49632}" destId="{35A518F2-5D6D-41B1-9AA9-2D364B728F82}" srcOrd="0" destOrd="0" parTransId="{A355E7F6-277D-414C-9C72-A70C0744E9BC}" sibTransId="{19CB543D-AD62-44BC-8DDA-66C868751865}"/>
    <dgm:cxn modelId="{4EA481F7-1ED9-4E4F-9428-EA5C27F593B9}" type="presOf" srcId="{7A1D26A1-7EFF-46E9-A53D-B6E78BE49632}" destId="{89DDBDEF-5652-454A-86BD-D6B8F23E2B32}" srcOrd="0" destOrd="0" presId="urn:microsoft.com/office/officeart/2018/2/layout/IconVerticalSolidList"/>
    <dgm:cxn modelId="{FC3019F8-490C-4BCC-9C95-BB1BDD026CE9}" srcId="{7A1D26A1-7EFF-46E9-A53D-B6E78BE49632}" destId="{1C53D097-B27A-4350-B422-13F635D49CEC}" srcOrd="2" destOrd="0" parTransId="{D18E623D-EF4C-432D-B721-1F12401139EE}" sibTransId="{65497A42-F242-408F-94B8-867E4074345B}"/>
    <dgm:cxn modelId="{8CA7A0F9-56F7-4C10-8831-F0D674549AD5}" type="presOf" srcId="{1C53D097-B27A-4350-B422-13F635D49CEC}" destId="{BE3BCD27-E398-4CF0-B0DD-6709800F75C7}" srcOrd="0" destOrd="0" presId="urn:microsoft.com/office/officeart/2018/2/layout/IconVerticalSolidList"/>
    <dgm:cxn modelId="{C3EB1707-6EDA-4A89-803D-89E2B12BCA76}" type="presParOf" srcId="{89DDBDEF-5652-454A-86BD-D6B8F23E2B32}" destId="{CA762222-2C00-49C7-AA43-46AB946C5BAD}" srcOrd="0" destOrd="0" presId="urn:microsoft.com/office/officeart/2018/2/layout/IconVerticalSolidList"/>
    <dgm:cxn modelId="{E1E1B047-296E-4D62-A712-77DD6D06C02E}" type="presParOf" srcId="{CA762222-2C00-49C7-AA43-46AB946C5BAD}" destId="{C683EA3C-6759-44B9-A0AB-B3E6E3CE3E8C}" srcOrd="0" destOrd="0" presId="urn:microsoft.com/office/officeart/2018/2/layout/IconVerticalSolidList"/>
    <dgm:cxn modelId="{0527FDBF-4A4E-4E93-B18A-CB2E076E0619}" type="presParOf" srcId="{CA762222-2C00-49C7-AA43-46AB946C5BAD}" destId="{51AD09AC-8B23-4C74-8642-4C5168CF740F}" srcOrd="1" destOrd="0" presId="urn:microsoft.com/office/officeart/2018/2/layout/IconVerticalSolidList"/>
    <dgm:cxn modelId="{82CBA11F-48AC-4E40-88C3-345DCAFBE216}" type="presParOf" srcId="{CA762222-2C00-49C7-AA43-46AB946C5BAD}" destId="{5779569C-53A8-411D-8137-CED2F4A461A5}" srcOrd="2" destOrd="0" presId="urn:microsoft.com/office/officeart/2018/2/layout/IconVerticalSolidList"/>
    <dgm:cxn modelId="{A9411A04-D2EC-4A71-99E1-4E14E4727028}" type="presParOf" srcId="{CA762222-2C00-49C7-AA43-46AB946C5BAD}" destId="{F92B71CD-E3D1-4827-AFD2-58DFE855F7C3}" srcOrd="3" destOrd="0" presId="urn:microsoft.com/office/officeart/2018/2/layout/IconVerticalSolidList"/>
    <dgm:cxn modelId="{3F5B811F-466F-4F77-8D65-EAE0D8B92E11}" type="presParOf" srcId="{89DDBDEF-5652-454A-86BD-D6B8F23E2B32}" destId="{FE72558E-9973-4735-AAFF-13C39AC2D2A5}" srcOrd="1" destOrd="0" presId="urn:microsoft.com/office/officeart/2018/2/layout/IconVerticalSolidList"/>
    <dgm:cxn modelId="{7EEF661F-C794-48FF-9598-E3247B96FE67}" type="presParOf" srcId="{89DDBDEF-5652-454A-86BD-D6B8F23E2B32}" destId="{A1A05E99-9B19-4D31-AE81-E61A8C92A97F}" srcOrd="2" destOrd="0" presId="urn:microsoft.com/office/officeart/2018/2/layout/IconVerticalSolidList"/>
    <dgm:cxn modelId="{AF3E974A-E093-4B35-BED5-6B8C50B9B9FC}" type="presParOf" srcId="{A1A05E99-9B19-4D31-AE81-E61A8C92A97F}" destId="{C30EB32B-81F5-4FD4-A2F6-7553AD6C8833}" srcOrd="0" destOrd="0" presId="urn:microsoft.com/office/officeart/2018/2/layout/IconVerticalSolidList"/>
    <dgm:cxn modelId="{8C267149-14B5-4B9B-A70B-5F093C62EA48}" type="presParOf" srcId="{A1A05E99-9B19-4D31-AE81-E61A8C92A97F}" destId="{BAE10B89-7BC3-4E5F-A0C9-4F51987E758D}" srcOrd="1" destOrd="0" presId="urn:microsoft.com/office/officeart/2018/2/layout/IconVerticalSolidList"/>
    <dgm:cxn modelId="{3900013F-9840-431B-8738-A70721E1EDB1}" type="presParOf" srcId="{A1A05E99-9B19-4D31-AE81-E61A8C92A97F}" destId="{9054097D-B797-4184-A594-95623AB8413B}" srcOrd="2" destOrd="0" presId="urn:microsoft.com/office/officeart/2018/2/layout/IconVerticalSolidList"/>
    <dgm:cxn modelId="{50ABD78A-3C21-4374-86EF-44D0A3724E1E}" type="presParOf" srcId="{A1A05E99-9B19-4D31-AE81-E61A8C92A97F}" destId="{14AA634A-451D-4DF9-9C46-D9E035FC9E39}" srcOrd="3" destOrd="0" presId="urn:microsoft.com/office/officeart/2018/2/layout/IconVerticalSolidList"/>
    <dgm:cxn modelId="{E43E1E8D-0EBD-43B7-8A46-3A102B12D311}" type="presParOf" srcId="{89DDBDEF-5652-454A-86BD-D6B8F23E2B32}" destId="{6488479B-A9F5-4793-BF61-1FBB66D944CF}" srcOrd="3" destOrd="0" presId="urn:microsoft.com/office/officeart/2018/2/layout/IconVerticalSolidList"/>
    <dgm:cxn modelId="{A50DA1B8-F29E-4D98-ABEC-9BE2030E8EF5}" type="presParOf" srcId="{89DDBDEF-5652-454A-86BD-D6B8F23E2B32}" destId="{2E872B6E-1B11-4342-9EFC-C82F671EF0BC}" srcOrd="4" destOrd="0" presId="urn:microsoft.com/office/officeart/2018/2/layout/IconVerticalSolidList"/>
    <dgm:cxn modelId="{ED1D27AB-4591-426E-B3D0-7C0270BAA5DF}" type="presParOf" srcId="{2E872B6E-1B11-4342-9EFC-C82F671EF0BC}" destId="{0AC1376E-D06C-4E4C-9A8A-4D7EA4D8D91E}" srcOrd="0" destOrd="0" presId="urn:microsoft.com/office/officeart/2018/2/layout/IconVerticalSolidList"/>
    <dgm:cxn modelId="{A34DF840-4470-4503-B322-82A0DEE764AF}" type="presParOf" srcId="{2E872B6E-1B11-4342-9EFC-C82F671EF0BC}" destId="{F552C4DB-882F-46E7-83A3-A8886731BAD4}" srcOrd="1" destOrd="0" presId="urn:microsoft.com/office/officeart/2018/2/layout/IconVerticalSolidList"/>
    <dgm:cxn modelId="{AA0677F7-3E34-4031-9C8C-F21C4DAC61DB}" type="presParOf" srcId="{2E872B6E-1B11-4342-9EFC-C82F671EF0BC}" destId="{3A8E163F-A61F-4649-B951-E4E2A9AFAC8B}" srcOrd="2" destOrd="0" presId="urn:microsoft.com/office/officeart/2018/2/layout/IconVerticalSolidList"/>
    <dgm:cxn modelId="{A774BE8E-4C76-402D-B456-A5C6C8990C7D}" type="presParOf" srcId="{2E872B6E-1B11-4342-9EFC-C82F671EF0BC}" destId="{BE3BCD27-E398-4CF0-B0DD-6709800F75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F5EF3-DAFD-4D03-B375-02711738D98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A6E3E6A-B44E-48CF-86C0-F3C76173F9F9}">
      <dgm:prSet phldrT="[Text]"/>
      <dgm:spPr/>
      <dgm:t>
        <a:bodyPr/>
        <a:lstStyle/>
        <a:p>
          <a:r>
            <a:rPr lang="en-US" dirty="0"/>
            <a:t>NTA Served on the Respondent by ICE/USCIS</a:t>
          </a:r>
        </a:p>
      </dgm:t>
    </dgm:pt>
    <dgm:pt modelId="{05CB1756-D93C-48A9-BAE0-214C32685E3F}" type="parTrans" cxnId="{3B5F6CBA-9332-44FD-AC9A-72C7CA97A5E1}">
      <dgm:prSet/>
      <dgm:spPr/>
      <dgm:t>
        <a:bodyPr/>
        <a:lstStyle/>
        <a:p>
          <a:endParaRPr lang="en-US"/>
        </a:p>
      </dgm:t>
    </dgm:pt>
    <dgm:pt modelId="{1BAEA418-9C9E-4B8C-8CC2-7F3F22771A9B}" type="sibTrans" cxnId="{3B5F6CBA-9332-44FD-AC9A-72C7CA97A5E1}">
      <dgm:prSet/>
      <dgm:spPr/>
      <dgm:t>
        <a:bodyPr/>
        <a:lstStyle/>
        <a:p>
          <a:endParaRPr lang="en-US"/>
        </a:p>
      </dgm:t>
    </dgm:pt>
    <dgm:pt modelId="{D474564C-F9D3-4B7E-AB5A-EABFDD7CF038}">
      <dgm:prSet phldrT="[Text]"/>
      <dgm:spPr/>
      <dgm:t>
        <a:bodyPr/>
        <a:lstStyle/>
        <a:p>
          <a:r>
            <a:rPr lang="en-US" dirty="0"/>
            <a:t>NTA filed by Department of Homeland Security with EOIR</a:t>
          </a:r>
        </a:p>
      </dgm:t>
    </dgm:pt>
    <dgm:pt modelId="{EA71EDEF-1B72-4987-9E0A-13F97F27322D}" type="parTrans" cxnId="{52424FBD-3D4D-47D2-8B06-3C198424D51D}">
      <dgm:prSet/>
      <dgm:spPr/>
      <dgm:t>
        <a:bodyPr/>
        <a:lstStyle/>
        <a:p>
          <a:endParaRPr lang="en-US"/>
        </a:p>
      </dgm:t>
    </dgm:pt>
    <dgm:pt modelId="{1E1CD574-55CC-4BA7-B750-347C15EC7131}" type="sibTrans" cxnId="{52424FBD-3D4D-47D2-8B06-3C198424D51D}">
      <dgm:prSet/>
      <dgm:spPr/>
      <dgm:t>
        <a:bodyPr/>
        <a:lstStyle/>
        <a:p>
          <a:endParaRPr lang="en-US"/>
        </a:p>
      </dgm:t>
    </dgm:pt>
    <dgm:pt modelId="{878ECB5F-47E2-437B-9B6D-B6E45CC7A744}">
      <dgm:prSet phldrT="[Text]"/>
      <dgm:spPr/>
      <dgm:t>
        <a:bodyPr/>
        <a:lstStyle/>
        <a:p>
          <a:r>
            <a:rPr lang="en-US" dirty="0"/>
            <a:t>EOIR Sends Notice of Hearing to Respondent</a:t>
          </a:r>
        </a:p>
        <a:p>
          <a:endParaRPr lang="en-US" dirty="0"/>
        </a:p>
      </dgm:t>
    </dgm:pt>
    <dgm:pt modelId="{D85FB614-8EAC-44DC-91CB-CF5F6F27626C}" type="parTrans" cxnId="{2E9C704E-45C8-4CA3-B952-BD056A20F765}">
      <dgm:prSet/>
      <dgm:spPr/>
      <dgm:t>
        <a:bodyPr/>
        <a:lstStyle/>
        <a:p>
          <a:endParaRPr lang="en-US"/>
        </a:p>
      </dgm:t>
    </dgm:pt>
    <dgm:pt modelId="{2E77F92A-44FC-4B99-80DD-757034AAA1DF}" type="sibTrans" cxnId="{2E9C704E-45C8-4CA3-B952-BD056A20F765}">
      <dgm:prSet/>
      <dgm:spPr/>
      <dgm:t>
        <a:bodyPr/>
        <a:lstStyle/>
        <a:p>
          <a:endParaRPr lang="en-US"/>
        </a:p>
      </dgm:t>
    </dgm:pt>
    <dgm:pt modelId="{9DE1AE14-9BAA-4557-A4A6-E914945CE93B}">
      <dgm:prSet/>
      <dgm:spPr/>
      <dgm:t>
        <a:bodyPr/>
        <a:lstStyle/>
        <a:p>
          <a:r>
            <a:rPr lang="en-US" dirty="0"/>
            <a:t>Master Calendar Hearing – filing of I-589 and pleadings</a:t>
          </a:r>
        </a:p>
      </dgm:t>
    </dgm:pt>
    <dgm:pt modelId="{846C9403-DDB1-468B-A20B-C5EDFE0820FC}" type="parTrans" cxnId="{F00017F3-05F8-4AE3-ABB6-08266F5D4812}">
      <dgm:prSet/>
      <dgm:spPr/>
      <dgm:t>
        <a:bodyPr/>
        <a:lstStyle/>
        <a:p>
          <a:endParaRPr lang="en-US"/>
        </a:p>
      </dgm:t>
    </dgm:pt>
    <dgm:pt modelId="{CF83FF03-C215-4882-8D4E-DE19B140D710}" type="sibTrans" cxnId="{F00017F3-05F8-4AE3-ABB6-08266F5D4812}">
      <dgm:prSet/>
      <dgm:spPr/>
      <dgm:t>
        <a:bodyPr/>
        <a:lstStyle/>
        <a:p>
          <a:endParaRPr lang="en-US"/>
        </a:p>
      </dgm:t>
    </dgm:pt>
    <dgm:pt modelId="{2D645350-7070-4CBD-A9B4-E2A8FBDAD697}">
      <dgm:prSet/>
      <dgm:spPr/>
      <dgm:t>
        <a:bodyPr/>
        <a:lstStyle/>
        <a:p>
          <a:r>
            <a:rPr lang="en-US" dirty="0"/>
            <a:t>Individual Calendar Hearing </a:t>
          </a:r>
        </a:p>
      </dgm:t>
    </dgm:pt>
    <dgm:pt modelId="{88654E2E-D3D7-4B88-9C5A-0C1618E60C58}" type="parTrans" cxnId="{702FA23F-A408-42BB-B164-E410CCAE87A7}">
      <dgm:prSet/>
      <dgm:spPr/>
      <dgm:t>
        <a:bodyPr/>
        <a:lstStyle/>
        <a:p>
          <a:endParaRPr lang="en-US"/>
        </a:p>
      </dgm:t>
    </dgm:pt>
    <dgm:pt modelId="{F84694BA-3955-45CA-BDBC-CD8FE2156A17}" type="sibTrans" cxnId="{702FA23F-A408-42BB-B164-E410CCAE87A7}">
      <dgm:prSet/>
      <dgm:spPr/>
      <dgm:t>
        <a:bodyPr/>
        <a:lstStyle/>
        <a:p>
          <a:endParaRPr lang="en-US"/>
        </a:p>
      </dgm:t>
    </dgm:pt>
    <dgm:pt modelId="{C46B5F0F-78DE-4921-BB1E-5B9EC83F99F6}" type="pres">
      <dgm:prSet presAssocID="{389F5EF3-DAFD-4D03-B375-02711738D98A}" presName="outerComposite" presStyleCnt="0">
        <dgm:presLayoutVars>
          <dgm:chMax val="5"/>
          <dgm:dir/>
          <dgm:resizeHandles val="exact"/>
        </dgm:presLayoutVars>
      </dgm:prSet>
      <dgm:spPr/>
    </dgm:pt>
    <dgm:pt modelId="{48ABF4EB-C284-4EBA-A28B-D9D02D110D91}" type="pres">
      <dgm:prSet presAssocID="{389F5EF3-DAFD-4D03-B375-02711738D98A}" presName="dummyMaxCanvas" presStyleCnt="0">
        <dgm:presLayoutVars/>
      </dgm:prSet>
      <dgm:spPr/>
    </dgm:pt>
    <dgm:pt modelId="{1AFB34B6-E969-422A-8035-3DC734A48981}" type="pres">
      <dgm:prSet presAssocID="{389F5EF3-DAFD-4D03-B375-02711738D98A}" presName="FiveNodes_1" presStyleLbl="node1" presStyleIdx="0" presStyleCnt="5">
        <dgm:presLayoutVars>
          <dgm:bulletEnabled val="1"/>
        </dgm:presLayoutVars>
      </dgm:prSet>
      <dgm:spPr/>
    </dgm:pt>
    <dgm:pt modelId="{42B417EB-F572-4EFD-B27F-D5E540186576}" type="pres">
      <dgm:prSet presAssocID="{389F5EF3-DAFD-4D03-B375-02711738D98A}" presName="FiveNodes_2" presStyleLbl="node1" presStyleIdx="1" presStyleCnt="5">
        <dgm:presLayoutVars>
          <dgm:bulletEnabled val="1"/>
        </dgm:presLayoutVars>
      </dgm:prSet>
      <dgm:spPr/>
    </dgm:pt>
    <dgm:pt modelId="{47CF4204-DD83-4C76-8DDB-1427E8E7C558}" type="pres">
      <dgm:prSet presAssocID="{389F5EF3-DAFD-4D03-B375-02711738D98A}" presName="FiveNodes_3" presStyleLbl="node1" presStyleIdx="2" presStyleCnt="5">
        <dgm:presLayoutVars>
          <dgm:bulletEnabled val="1"/>
        </dgm:presLayoutVars>
      </dgm:prSet>
      <dgm:spPr/>
    </dgm:pt>
    <dgm:pt modelId="{74B23759-F248-483E-8252-DE8AC6844518}" type="pres">
      <dgm:prSet presAssocID="{389F5EF3-DAFD-4D03-B375-02711738D98A}" presName="FiveNodes_4" presStyleLbl="node1" presStyleIdx="3" presStyleCnt="5">
        <dgm:presLayoutVars>
          <dgm:bulletEnabled val="1"/>
        </dgm:presLayoutVars>
      </dgm:prSet>
      <dgm:spPr/>
    </dgm:pt>
    <dgm:pt modelId="{1E902294-3E72-4A8D-BB9B-E50FB7BF0175}" type="pres">
      <dgm:prSet presAssocID="{389F5EF3-DAFD-4D03-B375-02711738D98A}" presName="FiveNodes_5" presStyleLbl="node1" presStyleIdx="4" presStyleCnt="5">
        <dgm:presLayoutVars>
          <dgm:bulletEnabled val="1"/>
        </dgm:presLayoutVars>
      </dgm:prSet>
      <dgm:spPr/>
    </dgm:pt>
    <dgm:pt modelId="{0BD262FA-6929-4ACD-AE22-D5B52FD977BB}" type="pres">
      <dgm:prSet presAssocID="{389F5EF3-DAFD-4D03-B375-02711738D98A}" presName="FiveConn_1-2" presStyleLbl="fgAccFollowNode1" presStyleIdx="0" presStyleCnt="4">
        <dgm:presLayoutVars>
          <dgm:bulletEnabled val="1"/>
        </dgm:presLayoutVars>
      </dgm:prSet>
      <dgm:spPr/>
    </dgm:pt>
    <dgm:pt modelId="{B2F89652-6029-4202-BEB7-55DF51F61661}" type="pres">
      <dgm:prSet presAssocID="{389F5EF3-DAFD-4D03-B375-02711738D98A}" presName="FiveConn_2-3" presStyleLbl="fgAccFollowNode1" presStyleIdx="1" presStyleCnt="4">
        <dgm:presLayoutVars>
          <dgm:bulletEnabled val="1"/>
        </dgm:presLayoutVars>
      </dgm:prSet>
      <dgm:spPr/>
    </dgm:pt>
    <dgm:pt modelId="{E12C1586-20A0-49AF-AE60-AA40787E9B6B}" type="pres">
      <dgm:prSet presAssocID="{389F5EF3-DAFD-4D03-B375-02711738D98A}" presName="FiveConn_3-4" presStyleLbl="fgAccFollowNode1" presStyleIdx="2" presStyleCnt="4">
        <dgm:presLayoutVars>
          <dgm:bulletEnabled val="1"/>
        </dgm:presLayoutVars>
      </dgm:prSet>
      <dgm:spPr/>
    </dgm:pt>
    <dgm:pt modelId="{19FFB503-601A-4C86-8C2A-57D5FD40175C}" type="pres">
      <dgm:prSet presAssocID="{389F5EF3-DAFD-4D03-B375-02711738D98A}" presName="FiveConn_4-5" presStyleLbl="fgAccFollowNode1" presStyleIdx="3" presStyleCnt="4">
        <dgm:presLayoutVars>
          <dgm:bulletEnabled val="1"/>
        </dgm:presLayoutVars>
      </dgm:prSet>
      <dgm:spPr/>
    </dgm:pt>
    <dgm:pt modelId="{D5A8F11C-5452-4E2A-B14A-7DFF2F14051E}" type="pres">
      <dgm:prSet presAssocID="{389F5EF3-DAFD-4D03-B375-02711738D98A}" presName="FiveNodes_1_text" presStyleLbl="node1" presStyleIdx="4" presStyleCnt="5">
        <dgm:presLayoutVars>
          <dgm:bulletEnabled val="1"/>
        </dgm:presLayoutVars>
      </dgm:prSet>
      <dgm:spPr/>
    </dgm:pt>
    <dgm:pt modelId="{CEC7EA53-1398-4A69-8C20-E4434B345A16}" type="pres">
      <dgm:prSet presAssocID="{389F5EF3-DAFD-4D03-B375-02711738D98A}" presName="FiveNodes_2_text" presStyleLbl="node1" presStyleIdx="4" presStyleCnt="5">
        <dgm:presLayoutVars>
          <dgm:bulletEnabled val="1"/>
        </dgm:presLayoutVars>
      </dgm:prSet>
      <dgm:spPr/>
    </dgm:pt>
    <dgm:pt modelId="{6AC722A0-5969-4776-997A-E40729EC338C}" type="pres">
      <dgm:prSet presAssocID="{389F5EF3-DAFD-4D03-B375-02711738D98A}" presName="FiveNodes_3_text" presStyleLbl="node1" presStyleIdx="4" presStyleCnt="5">
        <dgm:presLayoutVars>
          <dgm:bulletEnabled val="1"/>
        </dgm:presLayoutVars>
      </dgm:prSet>
      <dgm:spPr/>
    </dgm:pt>
    <dgm:pt modelId="{43F85AAD-173D-41B8-9981-018D9021E387}" type="pres">
      <dgm:prSet presAssocID="{389F5EF3-DAFD-4D03-B375-02711738D98A}" presName="FiveNodes_4_text" presStyleLbl="node1" presStyleIdx="4" presStyleCnt="5">
        <dgm:presLayoutVars>
          <dgm:bulletEnabled val="1"/>
        </dgm:presLayoutVars>
      </dgm:prSet>
      <dgm:spPr/>
    </dgm:pt>
    <dgm:pt modelId="{CF053A94-CABF-4C9F-8382-853AE4BE44BB}" type="pres">
      <dgm:prSet presAssocID="{389F5EF3-DAFD-4D03-B375-02711738D98A}" presName="FiveNodes_5_text" presStyleLbl="node1" presStyleIdx="4" presStyleCnt="5">
        <dgm:presLayoutVars>
          <dgm:bulletEnabled val="1"/>
        </dgm:presLayoutVars>
      </dgm:prSet>
      <dgm:spPr/>
    </dgm:pt>
  </dgm:ptLst>
  <dgm:cxnLst>
    <dgm:cxn modelId="{E8F5240C-60AD-4213-91C5-BBD50209AF03}" type="presOf" srcId="{CF83FF03-C215-4882-8D4E-DE19B140D710}" destId="{19FFB503-601A-4C86-8C2A-57D5FD40175C}" srcOrd="0" destOrd="0" presId="urn:microsoft.com/office/officeart/2005/8/layout/vProcess5"/>
    <dgm:cxn modelId="{4C0BD517-9C2B-4DE2-80CC-88F0DE7B8A64}" type="presOf" srcId="{878ECB5F-47E2-437B-9B6D-B6E45CC7A744}" destId="{6AC722A0-5969-4776-997A-E40729EC338C}" srcOrd="1" destOrd="0" presId="urn:microsoft.com/office/officeart/2005/8/layout/vProcess5"/>
    <dgm:cxn modelId="{162F0A23-576F-4705-8C72-0B7F856A6868}" type="presOf" srcId="{9DE1AE14-9BAA-4557-A4A6-E914945CE93B}" destId="{43F85AAD-173D-41B8-9981-018D9021E387}" srcOrd="1" destOrd="0" presId="urn:microsoft.com/office/officeart/2005/8/layout/vProcess5"/>
    <dgm:cxn modelId="{A376B727-E835-4D3F-B414-14CA25534C54}" type="presOf" srcId="{D474564C-F9D3-4B7E-AB5A-EABFDD7CF038}" destId="{CEC7EA53-1398-4A69-8C20-E4434B345A16}" srcOrd="1" destOrd="0" presId="urn:microsoft.com/office/officeart/2005/8/layout/vProcess5"/>
    <dgm:cxn modelId="{FC20122D-A3B7-43D7-846F-8CDAFDDD6CFD}" type="presOf" srcId="{2D645350-7070-4CBD-A9B4-E2A8FBDAD697}" destId="{1E902294-3E72-4A8D-BB9B-E50FB7BF0175}" srcOrd="0" destOrd="0" presId="urn:microsoft.com/office/officeart/2005/8/layout/vProcess5"/>
    <dgm:cxn modelId="{32949434-4061-4A63-8D1E-73319C470332}" type="presOf" srcId="{8A6E3E6A-B44E-48CF-86C0-F3C76173F9F9}" destId="{D5A8F11C-5452-4E2A-B14A-7DFF2F14051E}" srcOrd="1" destOrd="0" presId="urn:microsoft.com/office/officeart/2005/8/layout/vProcess5"/>
    <dgm:cxn modelId="{702FA23F-A408-42BB-B164-E410CCAE87A7}" srcId="{389F5EF3-DAFD-4D03-B375-02711738D98A}" destId="{2D645350-7070-4CBD-A9B4-E2A8FBDAD697}" srcOrd="4" destOrd="0" parTransId="{88654E2E-D3D7-4B88-9C5A-0C1618E60C58}" sibTransId="{F84694BA-3955-45CA-BDBC-CD8FE2156A17}"/>
    <dgm:cxn modelId="{8CA66A6A-327D-4C9E-BC6F-56275336ADC0}" type="presOf" srcId="{1E1CD574-55CC-4BA7-B750-347C15EC7131}" destId="{B2F89652-6029-4202-BEB7-55DF51F61661}" srcOrd="0" destOrd="0" presId="urn:microsoft.com/office/officeart/2005/8/layout/vProcess5"/>
    <dgm:cxn modelId="{2E9C704E-45C8-4CA3-B952-BD056A20F765}" srcId="{389F5EF3-DAFD-4D03-B375-02711738D98A}" destId="{878ECB5F-47E2-437B-9B6D-B6E45CC7A744}" srcOrd="2" destOrd="0" parTransId="{D85FB614-8EAC-44DC-91CB-CF5F6F27626C}" sibTransId="{2E77F92A-44FC-4B99-80DD-757034AAA1DF}"/>
    <dgm:cxn modelId="{F67DE08A-514D-4DD8-B623-4D1A1BC5ECC7}" type="presOf" srcId="{2D645350-7070-4CBD-A9B4-E2A8FBDAD697}" destId="{CF053A94-CABF-4C9F-8382-853AE4BE44BB}" srcOrd="1" destOrd="0" presId="urn:microsoft.com/office/officeart/2005/8/layout/vProcess5"/>
    <dgm:cxn modelId="{41018B8E-1D39-4A0B-9B2E-099168B2105B}" type="presOf" srcId="{878ECB5F-47E2-437B-9B6D-B6E45CC7A744}" destId="{47CF4204-DD83-4C76-8DDB-1427E8E7C558}" srcOrd="0" destOrd="0" presId="urn:microsoft.com/office/officeart/2005/8/layout/vProcess5"/>
    <dgm:cxn modelId="{2E405DA0-FAD8-4E2D-8292-1DA539A59208}" type="presOf" srcId="{8A6E3E6A-B44E-48CF-86C0-F3C76173F9F9}" destId="{1AFB34B6-E969-422A-8035-3DC734A48981}" srcOrd="0" destOrd="0" presId="urn:microsoft.com/office/officeart/2005/8/layout/vProcess5"/>
    <dgm:cxn modelId="{DA1120AB-CD46-4331-9BCE-2C9600E5942C}" type="presOf" srcId="{9DE1AE14-9BAA-4557-A4A6-E914945CE93B}" destId="{74B23759-F248-483E-8252-DE8AC6844518}" srcOrd="0" destOrd="0" presId="urn:microsoft.com/office/officeart/2005/8/layout/vProcess5"/>
    <dgm:cxn modelId="{3B5F6CBA-9332-44FD-AC9A-72C7CA97A5E1}" srcId="{389F5EF3-DAFD-4D03-B375-02711738D98A}" destId="{8A6E3E6A-B44E-48CF-86C0-F3C76173F9F9}" srcOrd="0" destOrd="0" parTransId="{05CB1756-D93C-48A9-BAE0-214C32685E3F}" sibTransId="{1BAEA418-9C9E-4B8C-8CC2-7F3F22771A9B}"/>
    <dgm:cxn modelId="{52424FBD-3D4D-47D2-8B06-3C198424D51D}" srcId="{389F5EF3-DAFD-4D03-B375-02711738D98A}" destId="{D474564C-F9D3-4B7E-AB5A-EABFDD7CF038}" srcOrd="1" destOrd="0" parTransId="{EA71EDEF-1B72-4987-9E0A-13F97F27322D}" sibTransId="{1E1CD574-55CC-4BA7-B750-347C15EC7131}"/>
    <dgm:cxn modelId="{D0DC88BE-3677-48B3-9039-83A4F16926B6}" type="presOf" srcId="{2E77F92A-44FC-4B99-80DD-757034AAA1DF}" destId="{E12C1586-20A0-49AF-AE60-AA40787E9B6B}" srcOrd="0" destOrd="0" presId="urn:microsoft.com/office/officeart/2005/8/layout/vProcess5"/>
    <dgm:cxn modelId="{8E4420C9-39C8-420E-A6A6-5EDA5D0BBE31}" type="presOf" srcId="{389F5EF3-DAFD-4D03-B375-02711738D98A}" destId="{C46B5F0F-78DE-4921-BB1E-5B9EC83F99F6}" srcOrd="0" destOrd="0" presId="urn:microsoft.com/office/officeart/2005/8/layout/vProcess5"/>
    <dgm:cxn modelId="{8D6814E4-AC25-47AA-B888-110A1ED864EB}" type="presOf" srcId="{1BAEA418-9C9E-4B8C-8CC2-7F3F22771A9B}" destId="{0BD262FA-6929-4ACD-AE22-D5B52FD977BB}" srcOrd="0" destOrd="0" presId="urn:microsoft.com/office/officeart/2005/8/layout/vProcess5"/>
    <dgm:cxn modelId="{F00017F3-05F8-4AE3-ABB6-08266F5D4812}" srcId="{389F5EF3-DAFD-4D03-B375-02711738D98A}" destId="{9DE1AE14-9BAA-4557-A4A6-E914945CE93B}" srcOrd="3" destOrd="0" parTransId="{846C9403-DDB1-468B-A20B-C5EDFE0820FC}" sibTransId="{CF83FF03-C215-4882-8D4E-DE19B140D710}"/>
    <dgm:cxn modelId="{10D0B9FF-9310-4911-9155-6C5C385134C1}" type="presOf" srcId="{D474564C-F9D3-4B7E-AB5A-EABFDD7CF038}" destId="{42B417EB-F572-4EFD-B27F-D5E540186576}" srcOrd="0" destOrd="0" presId="urn:microsoft.com/office/officeart/2005/8/layout/vProcess5"/>
    <dgm:cxn modelId="{E77B37D7-69C2-4B70-8155-7E5BC8C0375E}" type="presParOf" srcId="{C46B5F0F-78DE-4921-BB1E-5B9EC83F99F6}" destId="{48ABF4EB-C284-4EBA-A28B-D9D02D110D91}" srcOrd="0" destOrd="0" presId="urn:microsoft.com/office/officeart/2005/8/layout/vProcess5"/>
    <dgm:cxn modelId="{F342AC87-ED74-4D4B-8426-B2A3A314A8A6}" type="presParOf" srcId="{C46B5F0F-78DE-4921-BB1E-5B9EC83F99F6}" destId="{1AFB34B6-E969-422A-8035-3DC734A48981}" srcOrd="1" destOrd="0" presId="urn:microsoft.com/office/officeart/2005/8/layout/vProcess5"/>
    <dgm:cxn modelId="{0001EFC5-DA67-41B3-8CA1-DE3DAA86498A}" type="presParOf" srcId="{C46B5F0F-78DE-4921-BB1E-5B9EC83F99F6}" destId="{42B417EB-F572-4EFD-B27F-D5E540186576}" srcOrd="2" destOrd="0" presId="urn:microsoft.com/office/officeart/2005/8/layout/vProcess5"/>
    <dgm:cxn modelId="{247FBFB1-3B0D-42FE-89F4-8607BB83935B}" type="presParOf" srcId="{C46B5F0F-78DE-4921-BB1E-5B9EC83F99F6}" destId="{47CF4204-DD83-4C76-8DDB-1427E8E7C558}" srcOrd="3" destOrd="0" presId="urn:microsoft.com/office/officeart/2005/8/layout/vProcess5"/>
    <dgm:cxn modelId="{FCE7C882-6B0C-4D09-9F4E-FA2E110983D4}" type="presParOf" srcId="{C46B5F0F-78DE-4921-BB1E-5B9EC83F99F6}" destId="{74B23759-F248-483E-8252-DE8AC6844518}" srcOrd="4" destOrd="0" presId="urn:microsoft.com/office/officeart/2005/8/layout/vProcess5"/>
    <dgm:cxn modelId="{EF327BA9-36BF-4E39-B6F8-518DA088CE5D}" type="presParOf" srcId="{C46B5F0F-78DE-4921-BB1E-5B9EC83F99F6}" destId="{1E902294-3E72-4A8D-BB9B-E50FB7BF0175}" srcOrd="5" destOrd="0" presId="urn:microsoft.com/office/officeart/2005/8/layout/vProcess5"/>
    <dgm:cxn modelId="{3F8E1477-D04E-4120-870E-829AFAEE2EAC}" type="presParOf" srcId="{C46B5F0F-78DE-4921-BB1E-5B9EC83F99F6}" destId="{0BD262FA-6929-4ACD-AE22-D5B52FD977BB}" srcOrd="6" destOrd="0" presId="urn:microsoft.com/office/officeart/2005/8/layout/vProcess5"/>
    <dgm:cxn modelId="{E4B6D67C-A271-4EB5-8DD8-331CAE6F3435}" type="presParOf" srcId="{C46B5F0F-78DE-4921-BB1E-5B9EC83F99F6}" destId="{B2F89652-6029-4202-BEB7-55DF51F61661}" srcOrd="7" destOrd="0" presId="urn:microsoft.com/office/officeart/2005/8/layout/vProcess5"/>
    <dgm:cxn modelId="{711402E5-2E4D-48A8-93A5-51ECC372CA50}" type="presParOf" srcId="{C46B5F0F-78DE-4921-BB1E-5B9EC83F99F6}" destId="{E12C1586-20A0-49AF-AE60-AA40787E9B6B}" srcOrd="8" destOrd="0" presId="urn:microsoft.com/office/officeart/2005/8/layout/vProcess5"/>
    <dgm:cxn modelId="{2DBA3CF4-B8E3-4104-A94D-A55BB9F9A14A}" type="presParOf" srcId="{C46B5F0F-78DE-4921-BB1E-5B9EC83F99F6}" destId="{19FFB503-601A-4C86-8C2A-57D5FD40175C}" srcOrd="9" destOrd="0" presId="urn:microsoft.com/office/officeart/2005/8/layout/vProcess5"/>
    <dgm:cxn modelId="{8BB9DEB3-19B8-459A-AB3C-C701AB888D32}" type="presParOf" srcId="{C46B5F0F-78DE-4921-BB1E-5B9EC83F99F6}" destId="{D5A8F11C-5452-4E2A-B14A-7DFF2F14051E}" srcOrd="10" destOrd="0" presId="urn:microsoft.com/office/officeart/2005/8/layout/vProcess5"/>
    <dgm:cxn modelId="{99249675-EE0D-4603-BE39-4D80730F14C0}" type="presParOf" srcId="{C46B5F0F-78DE-4921-BB1E-5B9EC83F99F6}" destId="{CEC7EA53-1398-4A69-8C20-E4434B345A16}" srcOrd="11" destOrd="0" presId="urn:microsoft.com/office/officeart/2005/8/layout/vProcess5"/>
    <dgm:cxn modelId="{415E3B84-194C-48AC-9C5B-2AC627B388E5}" type="presParOf" srcId="{C46B5F0F-78DE-4921-BB1E-5B9EC83F99F6}" destId="{6AC722A0-5969-4776-997A-E40729EC338C}" srcOrd="12" destOrd="0" presId="urn:microsoft.com/office/officeart/2005/8/layout/vProcess5"/>
    <dgm:cxn modelId="{8B6F0D08-3FC6-46F5-8A06-90D5AAD61B6A}" type="presParOf" srcId="{C46B5F0F-78DE-4921-BB1E-5B9EC83F99F6}" destId="{43F85AAD-173D-41B8-9981-018D9021E387}" srcOrd="13" destOrd="0" presId="urn:microsoft.com/office/officeart/2005/8/layout/vProcess5"/>
    <dgm:cxn modelId="{C53D9772-EA6F-4470-AF41-C419A512C361}" type="presParOf" srcId="{C46B5F0F-78DE-4921-BB1E-5B9EC83F99F6}" destId="{CF053A94-CABF-4C9F-8382-853AE4BE44B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5DFAB5-A4E2-46E8-A399-1EC782DC511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C4B76E-731F-4CED-9769-FC9B334B7060}">
      <dgm:prSet/>
      <dgm:spPr/>
      <dgm:t>
        <a:bodyPr/>
        <a:lstStyle/>
        <a:p>
          <a:r>
            <a:rPr lang="en-US" b="1" dirty="0"/>
            <a:t>Parties appearing before the immigration court may represent themselves or be represented by practitioners. Chapters 2.1, 2.2,  8 C.F.R. §§ 1001.1(ff), 1292.1.</a:t>
          </a:r>
          <a:endParaRPr lang="en-US" dirty="0"/>
        </a:p>
      </dgm:t>
    </dgm:pt>
    <dgm:pt modelId="{3F874FBB-128E-498D-963D-251770C4D429}" type="parTrans" cxnId="{393396AC-B021-457C-94A2-CA4C16F0578C}">
      <dgm:prSet/>
      <dgm:spPr/>
      <dgm:t>
        <a:bodyPr/>
        <a:lstStyle/>
        <a:p>
          <a:endParaRPr lang="en-US"/>
        </a:p>
      </dgm:t>
    </dgm:pt>
    <dgm:pt modelId="{61DF7805-9AD5-46C8-B2EA-175C85794A4A}" type="sibTrans" cxnId="{393396AC-B021-457C-94A2-CA4C16F0578C}">
      <dgm:prSet/>
      <dgm:spPr/>
      <dgm:t>
        <a:bodyPr/>
        <a:lstStyle/>
        <a:p>
          <a:endParaRPr lang="en-US"/>
        </a:p>
      </dgm:t>
    </dgm:pt>
    <dgm:pt modelId="{DDBBBF4B-C5AE-47AC-B089-3BA61D372B43}">
      <dgm:prSet/>
      <dgm:spPr/>
      <dgm:t>
        <a:bodyPr/>
        <a:lstStyle/>
        <a:p>
          <a:r>
            <a:rPr lang="en-US" b="1" dirty="0"/>
            <a:t>Practitioners include: attorneys, accredited representatives, and certain categories of persons who are expressly recognized by the immigration court Chapters 2.3, 2.4, 2.5, 2.8, and 2.9), see also 8 C.F.R. §§ 1001.1</a:t>
          </a:r>
          <a:endParaRPr lang="en-US" dirty="0"/>
        </a:p>
      </dgm:t>
    </dgm:pt>
    <dgm:pt modelId="{F94B1F89-7D8F-4700-BE74-9E254961FB34}" type="parTrans" cxnId="{80D3D56F-41D4-4134-94DD-9EB9455A2254}">
      <dgm:prSet/>
      <dgm:spPr/>
      <dgm:t>
        <a:bodyPr/>
        <a:lstStyle/>
        <a:p>
          <a:endParaRPr lang="en-US"/>
        </a:p>
      </dgm:t>
    </dgm:pt>
    <dgm:pt modelId="{A86DEEC2-887E-433D-A2DD-008033A7C2A1}" type="sibTrans" cxnId="{80D3D56F-41D4-4134-94DD-9EB9455A2254}">
      <dgm:prSet/>
      <dgm:spPr/>
      <dgm:t>
        <a:bodyPr/>
        <a:lstStyle/>
        <a:p>
          <a:endParaRPr lang="en-US"/>
        </a:p>
      </dgm:t>
    </dgm:pt>
    <dgm:pt modelId="{C9F30D9B-7E6F-426C-A978-29FBF15AB7E3}">
      <dgm:prSet/>
      <dgm:spPr/>
      <dgm:t>
        <a:bodyPr/>
        <a:lstStyle/>
        <a:p>
          <a:r>
            <a:rPr lang="en-US" b="1" dirty="0"/>
            <a:t>Only individual practitioners, and not firms, offices, or organizations, may enter an appearance before the immigration court to act as a practitioner of record. See Chapters 2.4, 3.3(b)(2)</a:t>
          </a:r>
          <a:endParaRPr lang="en-US" dirty="0"/>
        </a:p>
      </dgm:t>
    </dgm:pt>
    <dgm:pt modelId="{BBD0412A-C561-4A66-85AF-9AC98045419D}" type="parTrans" cxnId="{E3DFDC49-BD40-4CE5-91DC-FFEB9292AC75}">
      <dgm:prSet/>
      <dgm:spPr/>
      <dgm:t>
        <a:bodyPr/>
        <a:lstStyle/>
        <a:p>
          <a:endParaRPr lang="en-US"/>
        </a:p>
      </dgm:t>
    </dgm:pt>
    <dgm:pt modelId="{0079A6F4-FB1F-49D9-9F64-01F12B587D24}" type="sibTrans" cxnId="{E3DFDC49-BD40-4CE5-91DC-FFEB9292AC75}">
      <dgm:prSet/>
      <dgm:spPr/>
      <dgm:t>
        <a:bodyPr/>
        <a:lstStyle/>
        <a:p>
          <a:endParaRPr lang="en-US"/>
        </a:p>
      </dgm:t>
    </dgm:pt>
    <dgm:pt modelId="{F2DC093B-1799-4A27-9F05-BE49EDFF5C4A}" type="pres">
      <dgm:prSet presAssocID="{865DFAB5-A4E2-46E8-A399-1EC782DC5113}" presName="root" presStyleCnt="0">
        <dgm:presLayoutVars>
          <dgm:dir/>
          <dgm:resizeHandles val="exact"/>
        </dgm:presLayoutVars>
      </dgm:prSet>
      <dgm:spPr/>
    </dgm:pt>
    <dgm:pt modelId="{4C2E1C02-0D46-417A-9345-D7E19A55F50A}" type="pres">
      <dgm:prSet presAssocID="{80C4B76E-731F-4CED-9769-FC9B334B7060}" presName="compNode" presStyleCnt="0"/>
      <dgm:spPr/>
    </dgm:pt>
    <dgm:pt modelId="{806E3C04-CF05-4681-A652-9BEBFE3A23C2}" type="pres">
      <dgm:prSet presAssocID="{80C4B76E-731F-4CED-9769-FC9B334B7060}" presName="bgRect" presStyleLbl="bgShp" presStyleIdx="0" presStyleCnt="3"/>
      <dgm:spPr/>
    </dgm:pt>
    <dgm:pt modelId="{A379A102-E109-451A-870D-1E0D6F99D239}" type="pres">
      <dgm:prSet presAssocID="{80C4B76E-731F-4CED-9769-FC9B334B70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079625DF-7D84-4E4E-816C-5260DDB15543}" type="pres">
      <dgm:prSet presAssocID="{80C4B76E-731F-4CED-9769-FC9B334B7060}" presName="spaceRect" presStyleCnt="0"/>
      <dgm:spPr/>
    </dgm:pt>
    <dgm:pt modelId="{753C815B-0D2E-4A06-9517-56DFD9004396}" type="pres">
      <dgm:prSet presAssocID="{80C4B76E-731F-4CED-9769-FC9B334B7060}" presName="parTx" presStyleLbl="revTx" presStyleIdx="0" presStyleCnt="3">
        <dgm:presLayoutVars>
          <dgm:chMax val="0"/>
          <dgm:chPref val="0"/>
        </dgm:presLayoutVars>
      </dgm:prSet>
      <dgm:spPr/>
    </dgm:pt>
    <dgm:pt modelId="{302E0881-EEBA-460D-A9B9-2F48AA1262DA}" type="pres">
      <dgm:prSet presAssocID="{61DF7805-9AD5-46C8-B2EA-175C85794A4A}" presName="sibTrans" presStyleCnt="0"/>
      <dgm:spPr/>
    </dgm:pt>
    <dgm:pt modelId="{5298A798-7985-4A90-BB7B-87250FCC00B0}" type="pres">
      <dgm:prSet presAssocID="{DDBBBF4B-C5AE-47AC-B089-3BA61D372B43}" presName="compNode" presStyleCnt="0"/>
      <dgm:spPr/>
    </dgm:pt>
    <dgm:pt modelId="{E64847C8-2258-400C-B9D9-C764C4F5533C}" type="pres">
      <dgm:prSet presAssocID="{DDBBBF4B-C5AE-47AC-B089-3BA61D372B43}" presName="bgRect" presStyleLbl="bgShp" presStyleIdx="1" presStyleCnt="3"/>
      <dgm:spPr/>
    </dgm:pt>
    <dgm:pt modelId="{6304F6CB-A730-4C8A-9A96-4E144E4F753D}" type="pres">
      <dgm:prSet presAssocID="{DDBBBF4B-C5AE-47AC-B089-3BA61D372B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229CC03-EBB6-401E-88FC-4F858A1C6ECC}" type="pres">
      <dgm:prSet presAssocID="{DDBBBF4B-C5AE-47AC-B089-3BA61D372B43}" presName="spaceRect" presStyleCnt="0"/>
      <dgm:spPr/>
    </dgm:pt>
    <dgm:pt modelId="{033C7793-2897-42F7-84A4-B4862A936F8C}" type="pres">
      <dgm:prSet presAssocID="{DDBBBF4B-C5AE-47AC-B089-3BA61D372B43}" presName="parTx" presStyleLbl="revTx" presStyleIdx="1" presStyleCnt="3">
        <dgm:presLayoutVars>
          <dgm:chMax val="0"/>
          <dgm:chPref val="0"/>
        </dgm:presLayoutVars>
      </dgm:prSet>
      <dgm:spPr/>
    </dgm:pt>
    <dgm:pt modelId="{4D09ED6C-8325-4651-BB75-24DD8B889454}" type="pres">
      <dgm:prSet presAssocID="{A86DEEC2-887E-433D-A2DD-008033A7C2A1}" presName="sibTrans" presStyleCnt="0"/>
      <dgm:spPr/>
    </dgm:pt>
    <dgm:pt modelId="{7E07425C-DD61-483F-80BA-E378CF9D0234}" type="pres">
      <dgm:prSet presAssocID="{C9F30D9B-7E6F-426C-A978-29FBF15AB7E3}" presName="compNode" presStyleCnt="0"/>
      <dgm:spPr/>
    </dgm:pt>
    <dgm:pt modelId="{8FF6D7A7-D269-40C5-AB5A-9F983A085A0E}" type="pres">
      <dgm:prSet presAssocID="{C9F30D9B-7E6F-426C-A978-29FBF15AB7E3}" presName="bgRect" presStyleLbl="bgShp" presStyleIdx="2" presStyleCnt="3"/>
      <dgm:spPr/>
    </dgm:pt>
    <dgm:pt modelId="{67A36E9B-CE9A-4062-84A7-7C3776CFD809}" type="pres">
      <dgm:prSet presAssocID="{C9F30D9B-7E6F-426C-A978-29FBF15AB7E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900E819D-AB5F-4CA8-9E4B-304DEA68521F}" type="pres">
      <dgm:prSet presAssocID="{C9F30D9B-7E6F-426C-A978-29FBF15AB7E3}" presName="spaceRect" presStyleCnt="0"/>
      <dgm:spPr/>
    </dgm:pt>
    <dgm:pt modelId="{7B587E8F-BA36-4C53-BDE5-CA67BE7B6C06}" type="pres">
      <dgm:prSet presAssocID="{C9F30D9B-7E6F-426C-A978-29FBF15AB7E3}" presName="parTx" presStyleLbl="revTx" presStyleIdx="2" presStyleCnt="3">
        <dgm:presLayoutVars>
          <dgm:chMax val="0"/>
          <dgm:chPref val="0"/>
        </dgm:presLayoutVars>
      </dgm:prSet>
      <dgm:spPr/>
    </dgm:pt>
  </dgm:ptLst>
  <dgm:cxnLst>
    <dgm:cxn modelId="{EC97DA13-F236-411F-9224-B940BC4B2BAD}" type="presOf" srcId="{865DFAB5-A4E2-46E8-A399-1EC782DC5113}" destId="{F2DC093B-1799-4A27-9F05-BE49EDFF5C4A}" srcOrd="0" destOrd="0" presId="urn:microsoft.com/office/officeart/2018/2/layout/IconVerticalSolidList"/>
    <dgm:cxn modelId="{E765A348-72DA-4152-92E9-8B052BB3BA18}" type="presOf" srcId="{80C4B76E-731F-4CED-9769-FC9B334B7060}" destId="{753C815B-0D2E-4A06-9517-56DFD9004396}" srcOrd="0" destOrd="0" presId="urn:microsoft.com/office/officeart/2018/2/layout/IconVerticalSolidList"/>
    <dgm:cxn modelId="{E3DFDC49-BD40-4CE5-91DC-FFEB9292AC75}" srcId="{865DFAB5-A4E2-46E8-A399-1EC782DC5113}" destId="{C9F30D9B-7E6F-426C-A978-29FBF15AB7E3}" srcOrd="2" destOrd="0" parTransId="{BBD0412A-C561-4A66-85AF-9AC98045419D}" sibTransId="{0079A6F4-FB1F-49D9-9F64-01F12B587D24}"/>
    <dgm:cxn modelId="{80D3D56F-41D4-4134-94DD-9EB9455A2254}" srcId="{865DFAB5-A4E2-46E8-A399-1EC782DC5113}" destId="{DDBBBF4B-C5AE-47AC-B089-3BA61D372B43}" srcOrd="1" destOrd="0" parTransId="{F94B1F89-7D8F-4700-BE74-9E254961FB34}" sibTransId="{A86DEEC2-887E-433D-A2DD-008033A7C2A1}"/>
    <dgm:cxn modelId="{4558A9AB-8E67-4D78-B63B-55B99977A646}" type="presOf" srcId="{DDBBBF4B-C5AE-47AC-B089-3BA61D372B43}" destId="{033C7793-2897-42F7-84A4-B4862A936F8C}" srcOrd="0" destOrd="0" presId="urn:microsoft.com/office/officeart/2018/2/layout/IconVerticalSolidList"/>
    <dgm:cxn modelId="{393396AC-B021-457C-94A2-CA4C16F0578C}" srcId="{865DFAB5-A4E2-46E8-A399-1EC782DC5113}" destId="{80C4B76E-731F-4CED-9769-FC9B334B7060}" srcOrd="0" destOrd="0" parTransId="{3F874FBB-128E-498D-963D-251770C4D429}" sibTransId="{61DF7805-9AD5-46C8-B2EA-175C85794A4A}"/>
    <dgm:cxn modelId="{8B2FAFB0-76D2-4BAF-B718-355F2B5AE38B}" type="presOf" srcId="{C9F30D9B-7E6F-426C-A978-29FBF15AB7E3}" destId="{7B587E8F-BA36-4C53-BDE5-CA67BE7B6C06}" srcOrd="0" destOrd="0" presId="urn:microsoft.com/office/officeart/2018/2/layout/IconVerticalSolidList"/>
    <dgm:cxn modelId="{C9759D1B-EBEE-4537-A8C9-9A8DB9084484}" type="presParOf" srcId="{F2DC093B-1799-4A27-9F05-BE49EDFF5C4A}" destId="{4C2E1C02-0D46-417A-9345-D7E19A55F50A}" srcOrd="0" destOrd="0" presId="urn:microsoft.com/office/officeart/2018/2/layout/IconVerticalSolidList"/>
    <dgm:cxn modelId="{BDAB6C71-4E86-4A7A-AD3C-9488BB4C148B}" type="presParOf" srcId="{4C2E1C02-0D46-417A-9345-D7E19A55F50A}" destId="{806E3C04-CF05-4681-A652-9BEBFE3A23C2}" srcOrd="0" destOrd="0" presId="urn:microsoft.com/office/officeart/2018/2/layout/IconVerticalSolidList"/>
    <dgm:cxn modelId="{3A836D5E-74E8-4C02-BCB2-ECF4F26001B0}" type="presParOf" srcId="{4C2E1C02-0D46-417A-9345-D7E19A55F50A}" destId="{A379A102-E109-451A-870D-1E0D6F99D239}" srcOrd="1" destOrd="0" presId="urn:microsoft.com/office/officeart/2018/2/layout/IconVerticalSolidList"/>
    <dgm:cxn modelId="{FC114248-2F93-4437-95EB-0A6CFB93B42B}" type="presParOf" srcId="{4C2E1C02-0D46-417A-9345-D7E19A55F50A}" destId="{079625DF-7D84-4E4E-816C-5260DDB15543}" srcOrd="2" destOrd="0" presId="urn:microsoft.com/office/officeart/2018/2/layout/IconVerticalSolidList"/>
    <dgm:cxn modelId="{A0D2D1DF-A7A7-401B-B9AA-CB1EB4C60CA9}" type="presParOf" srcId="{4C2E1C02-0D46-417A-9345-D7E19A55F50A}" destId="{753C815B-0D2E-4A06-9517-56DFD9004396}" srcOrd="3" destOrd="0" presId="urn:microsoft.com/office/officeart/2018/2/layout/IconVerticalSolidList"/>
    <dgm:cxn modelId="{14F7C021-24FE-4B65-9018-C95BC36C0482}" type="presParOf" srcId="{F2DC093B-1799-4A27-9F05-BE49EDFF5C4A}" destId="{302E0881-EEBA-460D-A9B9-2F48AA1262DA}" srcOrd="1" destOrd="0" presId="urn:microsoft.com/office/officeart/2018/2/layout/IconVerticalSolidList"/>
    <dgm:cxn modelId="{6163EF8C-6DAA-4517-9080-4DF3D622DADC}" type="presParOf" srcId="{F2DC093B-1799-4A27-9F05-BE49EDFF5C4A}" destId="{5298A798-7985-4A90-BB7B-87250FCC00B0}" srcOrd="2" destOrd="0" presId="urn:microsoft.com/office/officeart/2018/2/layout/IconVerticalSolidList"/>
    <dgm:cxn modelId="{02E3E97D-0C9D-40D8-A405-641D39144975}" type="presParOf" srcId="{5298A798-7985-4A90-BB7B-87250FCC00B0}" destId="{E64847C8-2258-400C-B9D9-C764C4F5533C}" srcOrd="0" destOrd="0" presId="urn:microsoft.com/office/officeart/2018/2/layout/IconVerticalSolidList"/>
    <dgm:cxn modelId="{77E6E641-9468-433E-B107-78C6A122F674}" type="presParOf" srcId="{5298A798-7985-4A90-BB7B-87250FCC00B0}" destId="{6304F6CB-A730-4C8A-9A96-4E144E4F753D}" srcOrd="1" destOrd="0" presId="urn:microsoft.com/office/officeart/2018/2/layout/IconVerticalSolidList"/>
    <dgm:cxn modelId="{01AAD15B-2B5B-453B-905F-F2F319ACDE1F}" type="presParOf" srcId="{5298A798-7985-4A90-BB7B-87250FCC00B0}" destId="{A229CC03-EBB6-401E-88FC-4F858A1C6ECC}" srcOrd="2" destOrd="0" presId="urn:microsoft.com/office/officeart/2018/2/layout/IconVerticalSolidList"/>
    <dgm:cxn modelId="{73075235-2A56-4C5B-941C-AFCB6424071B}" type="presParOf" srcId="{5298A798-7985-4A90-BB7B-87250FCC00B0}" destId="{033C7793-2897-42F7-84A4-B4862A936F8C}" srcOrd="3" destOrd="0" presId="urn:microsoft.com/office/officeart/2018/2/layout/IconVerticalSolidList"/>
    <dgm:cxn modelId="{B0FBCB65-1303-496D-85A8-5DA40D26F246}" type="presParOf" srcId="{F2DC093B-1799-4A27-9F05-BE49EDFF5C4A}" destId="{4D09ED6C-8325-4651-BB75-24DD8B889454}" srcOrd="3" destOrd="0" presId="urn:microsoft.com/office/officeart/2018/2/layout/IconVerticalSolidList"/>
    <dgm:cxn modelId="{F671331B-4478-43AB-8A7A-1CB2352CCF20}" type="presParOf" srcId="{F2DC093B-1799-4A27-9F05-BE49EDFF5C4A}" destId="{7E07425C-DD61-483F-80BA-E378CF9D0234}" srcOrd="4" destOrd="0" presId="urn:microsoft.com/office/officeart/2018/2/layout/IconVerticalSolidList"/>
    <dgm:cxn modelId="{2C051F5B-8B84-40C5-B894-C6767589A0E8}" type="presParOf" srcId="{7E07425C-DD61-483F-80BA-E378CF9D0234}" destId="{8FF6D7A7-D269-40C5-AB5A-9F983A085A0E}" srcOrd="0" destOrd="0" presId="urn:microsoft.com/office/officeart/2018/2/layout/IconVerticalSolidList"/>
    <dgm:cxn modelId="{DD562330-76D0-4D10-802D-36E422D41A0C}" type="presParOf" srcId="{7E07425C-DD61-483F-80BA-E378CF9D0234}" destId="{67A36E9B-CE9A-4062-84A7-7C3776CFD809}" srcOrd="1" destOrd="0" presId="urn:microsoft.com/office/officeart/2018/2/layout/IconVerticalSolidList"/>
    <dgm:cxn modelId="{CFB83EDB-F389-42EE-B7A1-52F264412DF8}" type="presParOf" srcId="{7E07425C-DD61-483F-80BA-E378CF9D0234}" destId="{900E819D-AB5F-4CA8-9E4B-304DEA68521F}" srcOrd="2" destOrd="0" presId="urn:microsoft.com/office/officeart/2018/2/layout/IconVerticalSolidList"/>
    <dgm:cxn modelId="{D219BDAF-417D-48E6-97A2-CC14F052843C}" type="presParOf" srcId="{7E07425C-DD61-483F-80BA-E378CF9D0234}" destId="{7B587E8F-BA36-4C53-BDE5-CA67BE7B6C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98B3C-A54A-4E0F-BC50-4C42AF3983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0F299C-0A31-4C1B-8090-FED8BCFC4E32}">
      <dgm:prSet/>
      <dgm:spPr/>
      <dgm:t>
        <a:bodyPr/>
        <a:lstStyle/>
        <a:p>
          <a:pPr>
            <a:lnSpc>
              <a:spcPct val="100000"/>
            </a:lnSpc>
          </a:pPr>
          <a:r>
            <a:rPr lang="en-US"/>
            <a:t>Failure to have a signed and completed Form EOIR-61 when required may subject the practitioner to discipline. 8 C.F.R. § 1003.102(t)</a:t>
          </a:r>
        </a:p>
      </dgm:t>
    </dgm:pt>
    <dgm:pt modelId="{EEC2C556-7FD7-404F-8210-16DBC7E51BA8}" type="parTrans" cxnId="{19173EB1-59E6-4DE6-8864-24C29C272CA9}">
      <dgm:prSet/>
      <dgm:spPr/>
      <dgm:t>
        <a:bodyPr/>
        <a:lstStyle/>
        <a:p>
          <a:endParaRPr lang="en-US"/>
        </a:p>
      </dgm:t>
    </dgm:pt>
    <dgm:pt modelId="{458BF966-6DEB-4403-A756-47584A47831D}" type="sibTrans" cxnId="{19173EB1-59E6-4DE6-8864-24C29C272CA9}">
      <dgm:prSet/>
      <dgm:spPr/>
      <dgm:t>
        <a:bodyPr/>
        <a:lstStyle/>
        <a:p>
          <a:endParaRPr lang="en-US"/>
        </a:p>
      </dgm:t>
    </dgm:pt>
    <dgm:pt modelId="{E8C05FA4-EE08-4386-B64D-B49CB699D608}">
      <dgm:prSet/>
      <dgm:spPr/>
      <dgm:t>
        <a:bodyPr/>
        <a:lstStyle/>
        <a:p>
          <a:pPr>
            <a:lnSpc>
              <a:spcPct val="100000"/>
            </a:lnSpc>
          </a:pPr>
          <a:r>
            <a:rPr lang="en-US"/>
            <a:t>If a practitioner enters an appearance via a Form EOIR-60 or Form EOIR-61, they must comply with the requirements for properly completing such forms found at 8 C.F.R. § 1003.102(t). </a:t>
          </a:r>
        </a:p>
      </dgm:t>
    </dgm:pt>
    <dgm:pt modelId="{C68224DC-32F2-4D1A-9DA4-AD633DBE105A}" type="parTrans" cxnId="{1F583FB9-ECD2-4D81-A6AF-BE9932ED9327}">
      <dgm:prSet/>
      <dgm:spPr/>
      <dgm:t>
        <a:bodyPr/>
        <a:lstStyle/>
        <a:p>
          <a:endParaRPr lang="en-US"/>
        </a:p>
      </dgm:t>
    </dgm:pt>
    <dgm:pt modelId="{12BD6EED-0EF4-4985-A8A9-799A70E0F2A5}" type="sibTrans" cxnId="{1F583FB9-ECD2-4D81-A6AF-BE9932ED9327}">
      <dgm:prSet/>
      <dgm:spPr/>
      <dgm:t>
        <a:bodyPr/>
        <a:lstStyle/>
        <a:p>
          <a:endParaRPr lang="en-US"/>
        </a:p>
      </dgm:t>
    </dgm:pt>
    <dgm:pt modelId="{2A730B8A-B03C-48E8-BDED-CE906DBF430A}">
      <dgm:prSet/>
      <dgm:spPr/>
      <dgm:t>
        <a:bodyPr/>
        <a:lstStyle/>
        <a:p>
          <a:pPr>
            <a:lnSpc>
              <a:spcPct val="100000"/>
            </a:lnSpc>
          </a:pPr>
          <a:r>
            <a:rPr lang="en-US"/>
            <a:t>Any actions taken on behalf of a respondent in proceedings before EOIR are subject to EOIR’s Rules of Professional Conduct and the rules of the practitioner’s licensing authority. See 8 C.F.R. § 1003.101 et seq. (EOIR rules and procedures regarding professional misconduct by practitioners). </a:t>
          </a:r>
        </a:p>
      </dgm:t>
    </dgm:pt>
    <dgm:pt modelId="{6E0BC1AA-9344-4CC6-AABE-732A31E1ABB9}" type="parTrans" cxnId="{B18BF0CB-7E52-41AF-9897-D42A1E2D3F78}">
      <dgm:prSet/>
      <dgm:spPr/>
      <dgm:t>
        <a:bodyPr/>
        <a:lstStyle/>
        <a:p>
          <a:endParaRPr lang="en-US"/>
        </a:p>
      </dgm:t>
    </dgm:pt>
    <dgm:pt modelId="{C269E791-6C4E-4369-859A-91F932E51845}" type="sibTrans" cxnId="{B18BF0CB-7E52-41AF-9897-D42A1E2D3F78}">
      <dgm:prSet/>
      <dgm:spPr/>
      <dgm:t>
        <a:bodyPr/>
        <a:lstStyle/>
        <a:p>
          <a:endParaRPr lang="en-US"/>
        </a:p>
      </dgm:t>
    </dgm:pt>
    <dgm:pt modelId="{7CEBE52A-3842-4643-9585-A8AA5FC1FF96}">
      <dgm:prSet/>
      <dgm:spPr/>
      <dgm:t>
        <a:bodyPr/>
        <a:lstStyle/>
        <a:p>
          <a:pPr>
            <a:lnSpc>
              <a:spcPct val="100000"/>
            </a:lnSpc>
          </a:pPr>
          <a:r>
            <a:rPr lang="en-US"/>
            <a:t>Practitioners are subject to EOIR’s Rules of Professional Conduct, including competence. See e.g., 8 C.F.R. § 1003.102(o)(competent representation “requires the legal knowledge, skill, thoroughness, and preparation reasonably necessary for the representation.”</a:t>
          </a:r>
        </a:p>
      </dgm:t>
    </dgm:pt>
    <dgm:pt modelId="{32DB4F58-5C6F-4F72-A4F8-90071F31E18E}" type="parTrans" cxnId="{BA6B169F-43DE-4589-8805-86F4BA7D71E7}">
      <dgm:prSet/>
      <dgm:spPr/>
      <dgm:t>
        <a:bodyPr/>
        <a:lstStyle/>
        <a:p>
          <a:endParaRPr lang="en-US"/>
        </a:p>
      </dgm:t>
    </dgm:pt>
    <dgm:pt modelId="{46EEDDB9-C298-4280-BA2F-8C21A9D3607B}" type="sibTrans" cxnId="{BA6B169F-43DE-4589-8805-86F4BA7D71E7}">
      <dgm:prSet/>
      <dgm:spPr/>
      <dgm:t>
        <a:bodyPr/>
        <a:lstStyle/>
        <a:p>
          <a:endParaRPr lang="en-US"/>
        </a:p>
      </dgm:t>
    </dgm:pt>
    <dgm:pt modelId="{270BEE2C-83EE-4FA4-B305-E957BEB9E848}" type="pres">
      <dgm:prSet presAssocID="{B1C98B3C-A54A-4E0F-BC50-4C42AF3983FB}" presName="root" presStyleCnt="0">
        <dgm:presLayoutVars>
          <dgm:dir/>
          <dgm:resizeHandles val="exact"/>
        </dgm:presLayoutVars>
      </dgm:prSet>
      <dgm:spPr/>
    </dgm:pt>
    <dgm:pt modelId="{5A34690A-FF18-45D2-8F7F-35E7EE3EB116}" type="pres">
      <dgm:prSet presAssocID="{9D0F299C-0A31-4C1B-8090-FED8BCFC4E32}" presName="compNode" presStyleCnt="0"/>
      <dgm:spPr/>
    </dgm:pt>
    <dgm:pt modelId="{85F771D7-EE41-4CF2-AED0-CEF8A2FCA3F3}" type="pres">
      <dgm:prSet presAssocID="{9D0F299C-0A31-4C1B-8090-FED8BCFC4E32}" presName="bgRect" presStyleLbl="bgShp" presStyleIdx="0" presStyleCnt="4"/>
      <dgm:spPr/>
    </dgm:pt>
    <dgm:pt modelId="{82C6996C-A891-4EBA-91F4-3B7498BCC5AD}" type="pres">
      <dgm:prSet presAssocID="{9D0F299C-0A31-4C1B-8090-FED8BCFC4E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7F18A94C-35EE-489F-8409-D9D85014E5DE}" type="pres">
      <dgm:prSet presAssocID="{9D0F299C-0A31-4C1B-8090-FED8BCFC4E32}" presName="spaceRect" presStyleCnt="0"/>
      <dgm:spPr/>
    </dgm:pt>
    <dgm:pt modelId="{6A46871E-DA89-403B-9E5F-9EEF9E0D17CD}" type="pres">
      <dgm:prSet presAssocID="{9D0F299C-0A31-4C1B-8090-FED8BCFC4E32}" presName="parTx" presStyleLbl="revTx" presStyleIdx="0" presStyleCnt="4">
        <dgm:presLayoutVars>
          <dgm:chMax val="0"/>
          <dgm:chPref val="0"/>
        </dgm:presLayoutVars>
      </dgm:prSet>
      <dgm:spPr/>
    </dgm:pt>
    <dgm:pt modelId="{C1CFC385-0D55-4669-8D1F-21C58A2F4E1D}" type="pres">
      <dgm:prSet presAssocID="{458BF966-6DEB-4403-A756-47584A47831D}" presName="sibTrans" presStyleCnt="0"/>
      <dgm:spPr/>
    </dgm:pt>
    <dgm:pt modelId="{7334A20C-3124-42C2-9165-CFA0EE581586}" type="pres">
      <dgm:prSet presAssocID="{E8C05FA4-EE08-4386-B64D-B49CB699D608}" presName="compNode" presStyleCnt="0"/>
      <dgm:spPr/>
    </dgm:pt>
    <dgm:pt modelId="{6A509BC7-3A01-4DBD-ADCE-704EE56FD016}" type="pres">
      <dgm:prSet presAssocID="{E8C05FA4-EE08-4386-B64D-B49CB699D608}" presName="bgRect" presStyleLbl="bgShp" presStyleIdx="1" presStyleCnt="4"/>
      <dgm:spPr/>
    </dgm:pt>
    <dgm:pt modelId="{F55BD9E3-0FA0-4C01-8477-3627A786D0B3}" type="pres">
      <dgm:prSet presAssocID="{E8C05FA4-EE08-4386-B64D-B49CB699D6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EAE6B0DA-6F65-49B4-B3FC-0C2CD3F4DB04}" type="pres">
      <dgm:prSet presAssocID="{E8C05FA4-EE08-4386-B64D-B49CB699D608}" presName="spaceRect" presStyleCnt="0"/>
      <dgm:spPr/>
    </dgm:pt>
    <dgm:pt modelId="{931A61B3-ED1D-49E2-85A5-D6D1450E4459}" type="pres">
      <dgm:prSet presAssocID="{E8C05FA4-EE08-4386-B64D-B49CB699D608}" presName="parTx" presStyleLbl="revTx" presStyleIdx="1" presStyleCnt="4">
        <dgm:presLayoutVars>
          <dgm:chMax val="0"/>
          <dgm:chPref val="0"/>
        </dgm:presLayoutVars>
      </dgm:prSet>
      <dgm:spPr/>
    </dgm:pt>
    <dgm:pt modelId="{E47CDB39-F86D-433A-9BEB-4B43BEB89E39}" type="pres">
      <dgm:prSet presAssocID="{12BD6EED-0EF4-4985-A8A9-799A70E0F2A5}" presName="sibTrans" presStyleCnt="0"/>
      <dgm:spPr/>
    </dgm:pt>
    <dgm:pt modelId="{59C09D05-7194-4798-A064-0C1BAE0C9512}" type="pres">
      <dgm:prSet presAssocID="{2A730B8A-B03C-48E8-BDED-CE906DBF430A}" presName="compNode" presStyleCnt="0"/>
      <dgm:spPr/>
    </dgm:pt>
    <dgm:pt modelId="{7767D77E-CCF0-4E82-8E23-A1882A999FCE}" type="pres">
      <dgm:prSet presAssocID="{2A730B8A-B03C-48E8-BDED-CE906DBF430A}" presName="bgRect" presStyleLbl="bgShp" presStyleIdx="2" presStyleCnt="4"/>
      <dgm:spPr/>
    </dgm:pt>
    <dgm:pt modelId="{14C6548D-21B3-4DFE-A29A-3293CCE2CA06}" type="pres">
      <dgm:prSet presAssocID="{2A730B8A-B03C-48E8-BDED-CE906DBF43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D57F0952-813D-4B95-8E92-6DE5BB155C82}" type="pres">
      <dgm:prSet presAssocID="{2A730B8A-B03C-48E8-BDED-CE906DBF430A}" presName="spaceRect" presStyleCnt="0"/>
      <dgm:spPr/>
    </dgm:pt>
    <dgm:pt modelId="{DA03183C-C80F-4B95-923F-5417E5C7D803}" type="pres">
      <dgm:prSet presAssocID="{2A730B8A-B03C-48E8-BDED-CE906DBF430A}" presName="parTx" presStyleLbl="revTx" presStyleIdx="2" presStyleCnt="4">
        <dgm:presLayoutVars>
          <dgm:chMax val="0"/>
          <dgm:chPref val="0"/>
        </dgm:presLayoutVars>
      </dgm:prSet>
      <dgm:spPr/>
    </dgm:pt>
    <dgm:pt modelId="{63DD27F0-FAF1-4E15-B3C3-74883136F649}" type="pres">
      <dgm:prSet presAssocID="{C269E791-6C4E-4369-859A-91F932E51845}" presName="sibTrans" presStyleCnt="0"/>
      <dgm:spPr/>
    </dgm:pt>
    <dgm:pt modelId="{AB911673-70DB-49BC-BE68-79F470B4F8F2}" type="pres">
      <dgm:prSet presAssocID="{7CEBE52A-3842-4643-9585-A8AA5FC1FF96}" presName="compNode" presStyleCnt="0"/>
      <dgm:spPr/>
    </dgm:pt>
    <dgm:pt modelId="{81A93FC3-DFA7-4EE2-A848-7C16DD0F4054}" type="pres">
      <dgm:prSet presAssocID="{7CEBE52A-3842-4643-9585-A8AA5FC1FF96}" presName="bgRect" presStyleLbl="bgShp" presStyleIdx="3" presStyleCnt="4"/>
      <dgm:spPr/>
    </dgm:pt>
    <dgm:pt modelId="{F315E410-0218-438A-AA16-1935EBB574BA}" type="pres">
      <dgm:prSet presAssocID="{7CEBE52A-3842-4643-9585-A8AA5FC1FF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68A3928C-F5B2-48DD-8600-F97176CC64E3}" type="pres">
      <dgm:prSet presAssocID="{7CEBE52A-3842-4643-9585-A8AA5FC1FF96}" presName="spaceRect" presStyleCnt="0"/>
      <dgm:spPr/>
    </dgm:pt>
    <dgm:pt modelId="{83E56E52-AEAE-4D9F-82E5-C00C7E41C7D3}" type="pres">
      <dgm:prSet presAssocID="{7CEBE52A-3842-4643-9585-A8AA5FC1FF96}" presName="parTx" presStyleLbl="revTx" presStyleIdx="3" presStyleCnt="4">
        <dgm:presLayoutVars>
          <dgm:chMax val="0"/>
          <dgm:chPref val="0"/>
        </dgm:presLayoutVars>
      </dgm:prSet>
      <dgm:spPr/>
    </dgm:pt>
  </dgm:ptLst>
  <dgm:cxnLst>
    <dgm:cxn modelId="{80F29262-6524-43FD-ADA9-4322FF0E9278}" type="presOf" srcId="{B1C98B3C-A54A-4E0F-BC50-4C42AF3983FB}" destId="{270BEE2C-83EE-4FA4-B305-E957BEB9E848}" srcOrd="0" destOrd="0" presId="urn:microsoft.com/office/officeart/2018/2/layout/IconVerticalSolidList"/>
    <dgm:cxn modelId="{4B23CE43-571A-4599-8F46-7B06B9D8B8AC}" type="presOf" srcId="{9D0F299C-0A31-4C1B-8090-FED8BCFC4E32}" destId="{6A46871E-DA89-403B-9E5F-9EEF9E0D17CD}" srcOrd="0" destOrd="0" presId="urn:microsoft.com/office/officeart/2018/2/layout/IconVerticalSolidList"/>
    <dgm:cxn modelId="{F61B6E8A-C347-4A50-AD86-BCBA7273DD42}" type="presOf" srcId="{2A730B8A-B03C-48E8-BDED-CE906DBF430A}" destId="{DA03183C-C80F-4B95-923F-5417E5C7D803}" srcOrd="0" destOrd="0" presId="urn:microsoft.com/office/officeart/2018/2/layout/IconVerticalSolidList"/>
    <dgm:cxn modelId="{BA6B169F-43DE-4589-8805-86F4BA7D71E7}" srcId="{B1C98B3C-A54A-4E0F-BC50-4C42AF3983FB}" destId="{7CEBE52A-3842-4643-9585-A8AA5FC1FF96}" srcOrd="3" destOrd="0" parTransId="{32DB4F58-5C6F-4F72-A4F8-90071F31E18E}" sibTransId="{46EEDDB9-C298-4280-BA2F-8C21A9D3607B}"/>
    <dgm:cxn modelId="{11B393AA-D9E1-45DA-8A21-C880914F3F35}" type="presOf" srcId="{E8C05FA4-EE08-4386-B64D-B49CB699D608}" destId="{931A61B3-ED1D-49E2-85A5-D6D1450E4459}" srcOrd="0" destOrd="0" presId="urn:microsoft.com/office/officeart/2018/2/layout/IconVerticalSolidList"/>
    <dgm:cxn modelId="{19173EB1-59E6-4DE6-8864-24C29C272CA9}" srcId="{B1C98B3C-A54A-4E0F-BC50-4C42AF3983FB}" destId="{9D0F299C-0A31-4C1B-8090-FED8BCFC4E32}" srcOrd="0" destOrd="0" parTransId="{EEC2C556-7FD7-404F-8210-16DBC7E51BA8}" sibTransId="{458BF966-6DEB-4403-A756-47584A47831D}"/>
    <dgm:cxn modelId="{1F583FB9-ECD2-4D81-A6AF-BE9932ED9327}" srcId="{B1C98B3C-A54A-4E0F-BC50-4C42AF3983FB}" destId="{E8C05FA4-EE08-4386-B64D-B49CB699D608}" srcOrd="1" destOrd="0" parTransId="{C68224DC-32F2-4D1A-9DA4-AD633DBE105A}" sibTransId="{12BD6EED-0EF4-4985-A8A9-799A70E0F2A5}"/>
    <dgm:cxn modelId="{719005BC-EA27-4F01-B782-7B14FF004E86}" type="presOf" srcId="{7CEBE52A-3842-4643-9585-A8AA5FC1FF96}" destId="{83E56E52-AEAE-4D9F-82E5-C00C7E41C7D3}" srcOrd="0" destOrd="0" presId="urn:microsoft.com/office/officeart/2018/2/layout/IconVerticalSolidList"/>
    <dgm:cxn modelId="{B18BF0CB-7E52-41AF-9897-D42A1E2D3F78}" srcId="{B1C98B3C-A54A-4E0F-BC50-4C42AF3983FB}" destId="{2A730B8A-B03C-48E8-BDED-CE906DBF430A}" srcOrd="2" destOrd="0" parTransId="{6E0BC1AA-9344-4CC6-AABE-732A31E1ABB9}" sibTransId="{C269E791-6C4E-4369-859A-91F932E51845}"/>
    <dgm:cxn modelId="{BEC6F5E5-E74B-444B-AFA8-3F254E203D02}" type="presParOf" srcId="{270BEE2C-83EE-4FA4-B305-E957BEB9E848}" destId="{5A34690A-FF18-45D2-8F7F-35E7EE3EB116}" srcOrd="0" destOrd="0" presId="urn:microsoft.com/office/officeart/2018/2/layout/IconVerticalSolidList"/>
    <dgm:cxn modelId="{03AECAAF-639C-4A1B-A9EF-CD9C54A4FEB8}" type="presParOf" srcId="{5A34690A-FF18-45D2-8F7F-35E7EE3EB116}" destId="{85F771D7-EE41-4CF2-AED0-CEF8A2FCA3F3}" srcOrd="0" destOrd="0" presId="urn:microsoft.com/office/officeart/2018/2/layout/IconVerticalSolidList"/>
    <dgm:cxn modelId="{5A0B86FE-D607-4348-88CB-F0335697E87E}" type="presParOf" srcId="{5A34690A-FF18-45D2-8F7F-35E7EE3EB116}" destId="{82C6996C-A891-4EBA-91F4-3B7498BCC5AD}" srcOrd="1" destOrd="0" presId="urn:microsoft.com/office/officeart/2018/2/layout/IconVerticalSolidList"/>
    <dgm:cxn modelId="{A6390D25-B9D4-4223-B46A-7EBE7F7926A2}" type="presParOf" srcId="{5A34690A-FF18-45D2-8F7F-35E7EE3EB116}" destId="{7F18A94C-35EE-489F-8409-D9D85014E5DE}" srcOrd="2" destOrd="0" presId="urn:microsoft.com/office/officeart/2018/2/layout/IconVerticalSolidList"/>
    <dgm:cxn modelId="{84854369-C089-4E0C-BF8C-1B56E2FCFBAF}" type="presParOf" srcId="{5A34690A-FF18-45D2-8F7F-35E7EE3EB116}" destId="{6A46871E-DA89-403B-9E5F-9EEF9E0D17CD}" srcOrd="3" destOrd="0" presId="urn:microsoft.com/office/officeart/2018/2/layout/IconVerticalSolidList"/>
    <dgm:cxn modelId="{633C56EC-B70F-483F-8B55-0923C0B1AF09}" type="presParOf" srcId="{270BEE2C-83EE-4FA4-B305-E957BEB9E848}" destId="{C1CFC385-0D55-4669-8D1F-21C58A2F4E1D}" srcOrd="1" destOrd="0" presId="urn:microsoft.com/office/officeart/2018/2/layout/IconVerticalSolidList"/>
    <dgm:cxn modelId="{AF6603B5-BCC7-4B66-B0C3-ABBF70CDDDEB}" type="presParOf" srcId="{270BEE2C-83EE-4FA4-B305-E957BEB9E848}" destId="{7334A20C-3124-42C2-9165-CFA0EE581586}" srcOrd="2" destOrd="0" presId="urn:microsoft.com/office/officeart/2018/2/layout/IconVerticalSolidList"/>
    <dgm:cxn modelId="{544E5C98-6B53-4C25-A7EF-37494C6C7DB9}" type="presParOf" srcId="{7334A20C-3124-42C2-9165-CFA0EE581586}" destId="{6A509BC7-3A01-4DBD-ADCE-704EE56FD016}" srcOrd="0" destOrd="0" presId="urn:microsoft.com/office/officeart/2018/2/layout/IconVerticalSolidList"/>
    <dgm:cxn modelId="{B53C76C9-8830-4D2E-B476-9693B42ED1B8}" type="presParOf" srcId="{7334A20C-3124-42C2-9165-CFA0EE581586}" destId="{F55BD9E3-0FA0-4C01-8477-3627A786D0B3}" srcOrd="1" destOrd="0" presId="urn:microsoft.com/office/officeart/2018/2/layout/IconVerticalSolidList"/>
    <dgm:cxn modelId="{D1230D98-D79B-47E6-9C0A-FBC02B1B115E}" type="presParOf" srcId="{7334A20C-3124-42C2-9165-CFA0EE581586}" destId="{EAE6B0DA-6F65-49B4-B3FC-0C2CD3F4DB04}" srcOrd="2" destOrd="0" presId="urn:microsoft.com/office/officeart/2018/2/layout/IconVerticalSolidList"/>
    <dgm:cxn modelId="{6353C024-1422-4D1D-93AB-7C8F03878633}" type="presParOf" srcId="{7334A20C-3124-42C2-9165-CFA0EE581586}" destId="{931A61B3-ED1D-49E2-85A5-D6D1450E4459}" srcOrd="3" destOrd="0" presId="urn:microsoft.com/office/officeart/2018/2/layout/IconVerticalSolidList"/>
    <dgm:cxn modelId="{1D9B0999-24A6-49F9-9ADD-68F27F6482E7}" type="presParOf" srcId="{270BEE2C-83EE-4FA4-B305-E957BEB9E848}" destId="{E47CDB39-F86D-433A-9BEB-4B43BEB89E39}" srcOrd="3" destOrd="0" presId="urn:microsoft.com/office/officeart/2018/2/layout/IconVerticalSolidList"/>
    <dgm:cxn modelId="{6105A60E-41D2-48F7-B6FF-C54801BA3F14}" type="presParOf" srcId="{270BEE2C-83EE-4FA4-B305-E957BEB9E848}" destId="{59C09D05-7194-4798-A064-0C1BAE0C9512}" srcOrd="4" destOrd="0" presId="urn:microsoft.com/office/officeart/2018/2/layout/IconVerticalSolidList"/>
    <dgm:cxn modelId="{0BF5C349-5A42-48F5-B255-78AC3CC1A033}" type="presParOf" srcId="{59C09D05-7194-4798-A064-0C1BAE0C9512}" destId="{7767D77E-CCF0-4E82-8E23-A1882A999FCE}" srcOrd="0" destOrd="0" presId="urn:microsoft.com/office/officeart/2018/2/layout/IconVerticalSolidList"/>
    <dgm:cxn modelId="{D9BA8D84-7505-4A43-94C2-5F3C4388A02A}" type="presParOf" srcId="{59C09D05-7194-4798-A064-0C1BAE0C9512}" destId="{14C6548D-21B3-4DFE-A29A-3293CCE2CA06}" srcOrd="1" destOrd="0" presId="urn:microsoft.com/office/officeart/2018/2/layout/IconVerticalSolidList"/>
    <dgm:cxn modelId="{6E41EAA7-53CD-4828-A51E-D3F18029E4E0}" type="presParOf" srcId="{59C09D05-7194-4798-A064-0C1BAE0C9512}" destId="{D57F0952-813D-4B95-8E92-6DE5BB155C82}" srcOrd="2" destOrd="0" presId="urn:microsoft.com/office/officeart/2018/2/layout/IconVerticalSolidList"/>
    <dgm:cxn modelId="{63601170-3CC5-47E4-8C3E-B85030EBE648}" type="presParOf" srcId="{59C09D05-7194-4798-A064-0C1BAE0C9512}" destId="{DA03183C-C80F-4B95-923F-5417E5C7D803}" srcOrd="3" destOrd="0" presId="urn:microsoft.com/office/officeart/2018/2/layout/IconVerticalSolidList"/>
    <dgm:cxn modelId="{A5342A9E-206E-4995-AD8A-C75CEF18AD5D}" type="presParOf" srcId="{270BEE2C-83EE-4FA4-B305-E957BEB9E848}" destId="{63DD27F0-FAF1-4E15-B3C3-74883136F649}" srcOrd="5" destOrd="0" presId="urn:microsoft.com/office/officeart/2018/2/layout/IconVerticalSolidList"/>
    <dgm:cxn modelId="{4962F26C-4C57-4FBB-9EE2-187733D14047}" type="presParOf" srcId="{270BEE2C-83EE-4FA4-B305-E957BEB9E848}" destId="{AB911673-70DB-49BC-BE68-79F470B4F8F2}" srcOrd="6" destOrd="0" presId="urn:microsoft.com/office/officeart/2018/2/layout/IconVerticalSolidList"/>
    <dgm:cxn modelId="{0212AA8C-3A91-41F7-9377-7215E87D8FC9}" type="presParOf" srcId="{AB911673-70DB-49BC-BE68-79F470B4F8F2}" destId="{81A93FC3-DFA7-4EE2-A848-7C16DD0F4054}" srcOrd="0" destOrd="0" presId="urn:microsoft.com/office/officeart/2018/2/layout/IconVerticalSolidList"/>
    <dgm:cxn modelId="{BDB31279-EEE8-4AEB-A9CC-172F71C073C8}" type="presParOf" srcId="{AB911673-70DB-49BC-BE68-79F470B4F8F2}" destId="{F315E410-0218-438A-AA16-1935EBB574BA}" srcOrd="1" destOrd="0" presId="urn:microsoft.com/office/officeart/2018/2/layout/IconVerticalSolidList"/>
    <dgm:cxn modelId="{6BE688C1-7CB3-4C5C-9FE0-D74064E7C111}" type="presParOf" srcId="{AB911673-70DB-49BC-BE68-79F470B4F8F2}" destId="{68A3928C-F5B2-48DD-8600-F97176CC64E3}" srcOrd="2" destOrd="0" presId="urn:microsoft.com/office/officeart/2018/2/layout/IconVerticalSolidList"/>
    <dgm:cxn modelId="{CA07AFE2-BF4C-435D-AD3C-62AD3C075739}" type="presParOf" srcId="{AB911673-70DB-49BC-BE68-79F470B4F8F2}" destId="{83E56E52-AEAE-4D9F-82E5-C00C7E41C7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C2ADAF-BD9A-4F88-8B13-936DD32EA00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CB7BE32-9D72-49D0-9368-09E040B223D0}">
      <dgm:prSet/>
      <dgm:spPr/>
      <dgm:t>
        <a:bodyPr/>
        <a:lstStyle/>
        <a:p>
          <a:r>
            <a:rPr lang="da-DK" dirty="0"/>
            <a:t>8 C.F.R. §1003.102 - </a:t>
          </a:r>
          <a:r>
            <a:rPr lang="en-US" dirty="0"/>
            <a:t>A practitioner engages in frivolous behavior when he or she knows or reasonably should have known that his or her actions lack an arguable basis in law or in fact</a:t>
          </a:r>
        </a:p>
      </dgm:t>
    </dgm:pt>
    <dgm:pt modelId="{38DB367C-C339-4261-9818-C0A9E132A8D0}" type="parTrans" cxnId="{EF054091-1AA9-420F-94E5-1DA0EB471082}">
      <dgm:prSet/>
      <dgm:spPr/>
      <dgm:t>
        <a:bodyPr/>
        <a:lstStyle/>
        <a:p>
          <a:endParaRPr lang="en-US"/>
        </a:p>
      </dgm:t>
    </dgm:pt>
    <dgm:pt modelId="{F3C23F64-57F3-4DD5-AD71-A0C3232A86D9}" type="sibTrans" cxnId="{EF054091-1AA9-420F-94E5-1DA0EB471082}">
      <dgm:prSet/>
      <dgm:spPr/>
      <dgm:t>
        <a:bodyPr/>
        <a:lstStyle/>
        <a:p>
          <a:endParaRPr lang="en-US"/>
        </a:p>
      </dgm:t>
    </dgm:pt>
    <dgm:pt modelId="{3B67B02B-4BB2-4240-8EC4-4F495C1FE7DE}">
      <dgm:prSet/>
      <dgm:spPr/>
      <dgm:t>
        <a:bodyPr/>
        <a:lstStyle/>
        <a:p>
          <a:r>
            <a:rPr lang="en-US"/>
            <a:t>Consider how the filing may affect the legal strategy of any future attorney of record</a:t>
          </a:r>
        </a:p>
      </dgm:t>
    </dgm:pt>
    <dgm:pt modelId="{6ACA3139-C941-471F-99E4-21B8375DA36A}" type="parTrans" cxnId="{E54557D7-A804-4D32-8F69-36F16955C520}">
      <dgm:prSet/>
      <dgm:spPr/>
      <dgm:t>
        <a:bodyPr/>
        <a:lstStyle/>
        <a:p>
          <a:endParaRPr lang="en-US"/>
        </a:p>
      </dgm:t>
    </dgm:pt>
    <dgm:pt modelId="{0053BE57-3600-4C4C-8459-298724D1C635}" type="sibTrans" cxnId="{E54557D7-A804-4D32-8F69-36F16955C520}">
      <dgm:prSet/>
      <dgm:spPr/>
      <dgm:t>
        <a:bodyPr/>
        <a:lstStyle/>
        <a:p>
          <a:endParaRPr lang="en-US"/>
        </a:p>
      </dgm:t>
    </dgm:pt>
    <dgm:pt modelId="{FE30888D-A518-4136-9B52-CA6A8244569C}">
      <dgm:prSet/>
      <dgm:spPr/>
      <dgm:t>
        <a:bodyPr/>
        <a:lstStyle/>
        <a:p>
          <a:r>
            <a:rPr lang="en-US"/>
            <a:t>Consider whether or not the information included in the filing will lead to credibility concerns if the client is unable to testify regarding the evidence submitted</a:t>
          </a:r>
        </a:p>
      </dgm:t>
    </dgm:pt>
    <dgm:pt modelId="{73C76907-48A2-4D62-99CE-215BEA7F2E28}" type="parTrans" cxnId="{824EA840-1F76-4078-8E02-7715EF83AA46}">
      <dgm:prSet/>
      <dgm:spPr/>
      <dgm:t>
        <a:bodyPr/>
        <a:lstStyle/>
        <a:p>
          <a:endParaRPr lang="en-US"/>
        </a:p>
      </dgm:t>
    </dgm:pt>
    <dgm:pt modelId="{618CFFD3-D828-42A7-81C7-FED512516C37}" type="sibTrans" cxnId="{824EA840-1F76-4078-8E02-7715EF83AA46}">
      <dgm:prSet/>
      <dgm:spPr/>
      <dgm:t>
        <a:bodyPr/>
        <a:lstStyle/>
        <a:p>
          <a:endParaRPr lang="en-US"/>
        </a:p>
      </dgm:t>
    </dgm:pt>
    <dgm:pt modelId="{CA639E52-BF5E-419A-80E3-8152F51CBB60}">
      <dgm:prSet/>
      <dgm:spPr/>
      <dgm:t>
        <a:bodyPr/>
        <a:lstStyle/>
        <a:p>
          <a:r>
            <a:rPr lang="en-US" dirty="0"/>
            <a:t>Consider how much time you were able to spend with the client in order to gather the information</a:t>
          </a:r>
        </a:p>
      </dgm:t>
    </dgm:pt>
    <dgm:pt modelId="{CA7F9534-370B-4DAB-8FEC-CD613DFEA938}" type="parTrans" cxnId="{27E7A1CB-A011-4AD9-A648-F4F9F9CD3E1E}">
      <dgm:prSet/>
      <dgm:spPr/>
      <dgm:t>
        <a:bodyPr/>
        <a:lstStyle/>
        <a:p>
          <a:endParaRPr lang="en-US"/>
        </a:p>
      </dgm:t>
    </dgm:pt>
    <dgm:pt modelId="{1B76DA17-3686-400F-9DF6-D1A1C908E027}" type="sibTrans" cxnId="{27E7A1CB-A011-4AD9-A648-F4F9F9CD3E1E}">
      <dgm:prSet/>
      <dgm:spPr/>
      <dgm:t>
        <a:bodyPr/>
        <a:lstStyle/>
        <a:p>
          <a:endParaRPr lang="en-US"/>
        </a:p>
      </dgm:t>
    </dgm:pt>
    <dgm:pt modelId="{66F422D2-9103-4BCC-9C30-372181028BFF}">
      <dgm:prSet/>
      <dgm:spPr/>
      <dgm:t>
        <a:bodyPr/>
        <a:lstStyle/>
        <a:p>
          <a:r>
            <a:rPr lang="en-US"/>
            <a:t>Consider whether or not there may be information in the client’s A-file that could contradict the information in the filing</a:t>
          </a:r>
        </a:p>
      </dgm:t>
    </dgm:pt>
    <dgm:pt modelId="{35A5043A-A0BE-41AC-BBE1-2312A6061C7E}" type="parTrans" cxnId="{E429D664-E544-4A13-8531-7BD6B102E55F}">
      <dgm:prSet/>
      <dgm:spPr/>
      <dgm:t>
        <a:bodyPr/>
        <a:lstStyle/>
        <a:p>
          <a:endParaRPr lang="en-US"/>
        </a:p>
      </dgm:t>
    </dgm:pt>
    <dgm:pt modelId="{1C26FC5F-F2C5-4FDB-88C4-050B25B3720B}" type="sibTrans" cxnId="{E429D664-E544-4A13-8531-7BD6B102E55F}">
      <dgm:prSet/>
      <dgm:spPr/>
      <dgm:t>
        <a:bodyPr/>
        <a:lstStyle/>
        <a:p>
          <a:endParaRPr lang="en-US"/>
        </a:p>
      </dgm:t>
    </dgm:pt>
    <dgm:pt modelId="{B3E0D104-4ECC-4CE7-B460-117D992B7835}">
      <dgm:prSet/>
      <dgm:spPr/>
      <dgm:t>
        <a:bodyPr/>
        <a:lstStyle/>
        <a:p>
          <a:r>
            <a:rPr lang="en-US" dirty="0"/>
            <a:t>Consider whether there may be information in the client’s criminal record that may contradict the information in the filing</a:t>
          </a:r>
        </a:p>
      </dgm:t>
    </dgm:pt>
    <dgm:pt modelId="{501D08AB-B522-43A0-BC05-508DAF1F2134}" type="parTrans" cxnId="{DBD1BD1E-4735-44C1-8688-3FA120040F8B}">
      <dgm:prSet/>
      <dgm:spPr/>
      <dgm:t>
        <a:bodyPr/>
        <a:lstStyle/>
        <a:p>
          <a:endParaRPr lang="en-US"/>
        </a:p>
      </dgm:t>
    </dgm:pt>
    <dgm:pt modelId="{6101433F-AFA7-411F-820D-750B9E8F87CE}" type="sibTrans" cxnId="{DBD1BD1E-4735-44C1-8688-3FA120040F8B}">
      <dgm:prSet/>
      <dgm:spPr/>
      <dgm:t>
        <a:bodyPr/>
        <a:lstStyle/>
        <a:p>
          <a:endParaRPr lang="en-US"/>
        </a:p>
      </dgm:t>
    </dgm:pt>
    <dgm:pt modelId="{6B7CD464-1CE1-4361-A679-D11049394ECA}">
      <dgm:prSet/>
      <dgm:spPr/>
      <dgm:t>
        <a:bodyPr/>
        <a:lstStyle/>
        <a:p>
          <a:r>
            <a:rPr lang="en-US" dirty="0"/>
            <a:t>Consider whether or not past trauma effects client’s ability to remember and recount the details of his case</a:t>
          </a:r>
        </a:p>
      </dgm:t>
    </dgm:pt>
    <dgm:pt modelId="{6D0CBE87-A685-4B4A-9FAA-74E1375FC194}" type="parTrans" cxnId="{7121FCF3-D848-4ED5-B7A2-C8DE3EE16BAE}">
      <dgm:prSet/>
      <dgm:spPr/>
      <dgm:t>
        <a:bodyPr/>
        <a:lstStyle/>
        <a:p>
          <a:endParaRPr lang="en-US"/>
        </a:p>
      </dgm:t>
    </dgm:pt>
    <dgm:pt modelId="{1C6FC5C3-5991-4752-89F4-34DF20164ACD}" type="sibTrans" cxnId="{7121FCF3-D848-4ED5-B7A2-C8DE3EE16BAE}">
      <dgm:prSet/>
      <dgm:spPr/>
      <dgm:t>
        <a:bodyPr/>
        <a:lstStyle/>
        <a:p>
          <a:endParaRPr lang="en-US"/>
        </a:p>
      </dgm:t>
    </dgm:pt>
    <dgm:pt modelId="{5B19B8D7-B705-4465-A1FD-14335C19C70F}" type="pres">
      <dgm:prSet presAssocID="{E7C2ADAF-BD9A-4F88-8B13-936DD32EA005}" presName="diagram" presStyleCnt="0">
        <dgm:presLayoutVars>
          <dgm:dir/>
          <dgm:resizeHandles val="exact"/>
        </dgm:presLayoutVars>
      </dgm:prSet>
      <dgm:spPr/>
    </dgm:pt>
    <dgm:pt modelId="{86CD84D3-EC2C-4132-B761-502BD0A6DC00}" type="pres">
      <dgm:prSet presAssocID="{0CB7BE32-9D72-49D0-9368-09E040B223D0}" presName="node" presStyleLbl="node1" presStyleIdx="0" presStyleCnt="7">
        <dgm:presLayoutVars>
          <dgm:bulletEnabled val="1"/>
        </dgm:presLayoutVars>
      </dgm:prSet>
      <dgm:spPr/>
    </dgm:pt>
    <dgm:pt modelId="{4E5FCB58-A865-4092-9AE2-D16F1AA89C12}" type="pres">
      <dgm:prSet presAssocID="{F3C23F64-57F3-4DD5-AD71-A0C3232A86D9}" presName="sibTrans" presStyleCnt="0"/>
      <dgm:spPr/>
    </dgm:pt>
    <dgm:pt modelId="{DFB1C0FE-3694-46EE-8F00-B1B93E02C07D}" type="pres">
      <dgm:prSet presAssocID="{3B67B02B-4BB2-4240-8EC4-4F495C1FE7DE}" presName="node" presStyleLbl="node1" presStyleIdx="1" presStyleCnt="7">
        <dgm:presLayoutVars>
          <dgm:bulletEnabled val="1"/>
        </dgm:presLayoutVars>
      </dgm:prSet>
      <dgm:spPr/>
    </dgm:pt>
    <dgm:pt modelId="{E566CD48-FAF3-4710-9324-20856198FAE7}" type="pres">
      <dgm:prSet presAssocID="{0053BE57-3600-4C4C-8459-298724D1C635}" presName="sibTrans" presStyleCnt="0"/>
      <dgm:spPr/>
    </dgm:pt>
    <dgm:pt modelId="{5C08819E-382B-4525-97D3-D04EC971828E}" type="pres">
      <dgm:prSet presAssocID="{FE30888D-A518-4136-9B52-CA6A8244569C}" presName="node" presStyleLbl="node1" presStyleIdx="2" presStyleCnt="7">
        <dgm:presLayoutVars>
          <dgm:bulletEnabled val="1"/>
        </dgm:presLayoutVars>
      </dgm:prSet>
      <dgm:spPr/>
    </dgm:pt>
    <dgm:pt modelId="{A9308878-E5FB-4F00-B9B6-293A1D0191D2}" type="pres">
      <dgm:prSet presAssocID="{618CFFD3-D828-42A7-81C7-FED512516C37}" presName="sibTrans" presStyleCnt="0"/>
      <dgm:spPr/>
    </dgm:pt>
    <dgm:pt modelId="{8ED1D0DF-BBFB-4E02-9862-2CE3E3C07392}" type="pres">
      <dgm:prSet presAssocID="{CA639E52-BF5E-419A-80E3-8152F51CBB60}" presName="node" presStyleLbl="node1" presStyleIdx="3" presStyleCnt="7">
        <dgm:presLayoutVars>
          <dgm:bulletEnabled val="1"/>
        </dgm:presLayoutVars>
      </dgm:prSet>
      <dgm:spPr/>
    </dgm:pt>
    <dgm:pt modelId="{92A9746E-9E21-49EF-9D49-98B214983954}" type="pres">
      <dgm:prSet presAssocID="{1B76DA17-3686-400F-9DF6-D1A1C908E027}" presName="sibTrans" presStyleCnt="0"/>
      <dgm:spPr/>
    </dgm:pt>
    <dgm:pt modelId="{7340B504-10D1-4F38-857A-54826F9FE078}" type="pres">
      <dgm:prSet presAssocID="{66F422D2-9103-4BCC-9C30-372181028BFF}" presName="node" presStyleLbl="node1" presStyleIdx="4" presStyleCnt="7">
        <dgm:presLayoutVars>
          <dgm:bulletEnabled val="1"/>
        </dgm:presLayoutVars>
      </dgm:prSet>
      <dgm:spPr/>
    </dgm:pt>
    <dgm:pt modelId="{85E89BA1-7121-4872-BBF3-8B0E109E3310}" type="pres">
      <dgm:prSet presAssocID="{1C26FC5F-F2C5-4FDB-88C4-050B25B3720B}" presName="sibTrans" presStyleCnt="0"/>
      <dgm:spPr/>
    </dgm:pt>
    <dgm:pt modelId="{58BAB561-3888-4E93-B9DC-8C95E7C4558C}" type="pres">
      <dgm:prSet presAssocID="{B3E0D104-4ECC-4CE7-B460-117D992B7835}" presName="node" presStyleLbl="node1" presStyleIdx="5" presStyleCnt="7">
        <dgm:presLayoutVars>
          <dgm:bulletEnabled val="1"/>
        </dgm:presLayoutVars>
      </dgm:prSet>
      <dgm:spPr/>
    </dgm:pt>
    <dgm:pt modelId="{744F1CDE-1B4F-41B6-9EE9-FD8B996E4B61}" type="pres">
      <dgm:prSet presAssocID="{6101433F-AFA7-411F-820D-750B9E8F87CE}" presName="sibTrans" presStyleCnt="0"/>
      <dgm:spPr/>
    </dgm:pt>
    <dgm:pt modelId="{7051539A-3A88-447F-8A76-41958E80C7D7}" type="pres">
      <dgm:prSet presAssocID="{6B7CD464-1CE1-4361-A679-D11049394ECA}" presName="node" presStyleLbl="node1" presStyleIdx="6" presStyleCnt="7">
        <dgm:presLayoutVars>
          <dgm:bulletEnabled val="1"/>
        </dgm:presLayoutVars>
      </dgm:prSet>
      <dgm:spPr/>
    </dgm:pt>
  </dgm:ptLst>
  <dgm:cxnLst>
    <dgm:cxn modelId="{C54D7A01-B5BC-4E76-B644-8959CC2A137B}" type="presOf" srcId="{FE30888D-A518-4136-9B52-CA6A8244569C}" destId="{5C08819E-382B-4525-97D3-D04EC971828E}" srcOrd="0" destOrd="0" presId="urn:microsoft.com/office/officeart/2005/8/layout/default"/>
    <dgm:cxn modelId="{DBD1BD1E-4735-44C1-8688-3FA120040F8B}" srcId="{E7C2ADAF-BD9A-4F88-8B13-936DD32EA005}" destId="{B3E0D104-4ECC-4CE7-B460-117D992B7835}" srcOrd="5" destOrd="0" parTransId="{501D08AB-B522-43A0-BC05-508DAF1F2134}" sibTransId="{6101433F-AFA7-411F-820D-750B9E8F87CE}"/>
    <dgm:cxn modelId="{6E774320-2911-4F26-BFB4-C16CE03EF77D}" type="presOf" srcId="{B3E0D104-4ECC-4CE7-B460-117D992B7835}" destId="{58BAB561-3888-4E93-B9DC-8C95E7C4558C}" srcOrd="0" destOrd="0" presId="urn:microsoft.com/office/officeart/2005/8/layout/default"/>
    <dgm:cxn modelId="{824EA840-1F76-4078-8E02-7715EF83AA46}" srcId="{E7C2ADAF-BD9A-4F88-8B13-936DD32EA005}" destId="{FE30888D-A518-4136-9B52-CA6A8244569C}" srcOrd="2" destOrd="0" parTransId="{73C76907-48A2-4D62-99CE-215BEA7F2E28}" sibTransId="{618CFFD3-D828-42A7-81C7-FED512516C37}"/>
    <dgm:cxn modelId="{E429D664-E544-4A13-8531-7BD6B102E55F}" srcId="{E7C2ADAF-BD9A-4F88-8B13-936DD32EA005}" destId="{66F422D2-9103-4BCC-9C30-372181028BFF}" srcOrd="4" destOrd="0" parTransId="{35A5043A-A0BE-41AC-BBE1-2312A6061C7E}" sibTransId="{1C26FC5F-F2C5-4FDB-88C4-050B25B3720B}"/>
    <dgm:cxn modelId="{59AE866B-DB9C-49C2-BAD5-EDCC40FE8B8F}" type="presOf" srcId="{CA639E52-BF5E-419A-80E3-8152F51CBB60}" destId="{8ED1D0DF-BBFB-4E02-9862-2CE3E3C07392}" srcOrd="0" destOrd="0" presId="urn:microsoft.com/office/officeart/2005/8/layout/default"/>
    <dgm:cxn modelId="{348EEB4B-FA78-4525-800D-BD6B47954E20}" type="presOf" srcId="{66F422D2-9103-4BCC-9C30-372181028BFF}" destId="{7340B504-10D1-4F38-857A-54826F9FE078}" srcOrd="0" destOrd="0" presId="urn:microsoft.com/office/officeart/2005/8/layout/default"/>
    <dgm:cxn modelId="{EF054091-1AA9-420F-94E5-1DA0EB471082}" srcId="{E7C2ADAF-BD9A-4F88-8B13-936DD32EA005}" destId="{0CB7BE32-9D72-49D0-9368-09E040B223D0}" srcOrd="0" destOrd="0" parTransId="{38DB367C-C339-4261-9818-C0A9E132A8D0}" sibTransId="{F3C23F64-57F3-4DD5-AD71-A0C3232A86D9}"/>
    <dgm:cxn modelId="{56F75A91-E7F4-4E3D-A425-EA2A4D165846}" type="presOf" srcId="{0CB7BE32-9D72-49D0-9368-09E040B223D0}" destId="{86CD84D3-EC2C-4132-B761-502BD0A6DC00}" srcOrd="0" destOrd="0" presId="urn:microsoft.com/office/officeart/2005/8/layout/default"/>
    <dgm:cxn modelId="{86D23AA8-36EF-4055-ACDF-657E043D6297}" type="presOf" srcId="{3B67B02B-4BB2-4240-8EC4-4F495C1FE7DE}" destId="{DFB1C0FE-3694-46EE-8F00-B1B93E02C07D}" srcOrd="0" destOrd="0" presId="urn:microsoft.com/office/officeart/2005/8/layout/default"/>
    <dgm:cxn modelId="{B637CBBD-34BB-4043-9962-6B69A507BE50}" type="presOf" srcId="{6B7CD464-1CE1-4361-A679-D11049394ECA}" destId="{7051539A-3A88-447F-8A76-41958E80C7D7}" srcOrd="0" destOrd="0" presId="urn:microsoft.com/office/officeart/2005/8/layout/default"/>
    <dgm:cxn modelId="{27E7A1CB-A011-4AD9-A648-F4F9F9CD3E1E}" srcId="{E7C2ADAF-BD9A-4F88-8B13-936DD32EA005}" destId="{CA639E52-BF5E-419A-80E3-8152F51CBB60}" srcOrd="3" destOrd="0" parTransId="{CA7F9534-370B-4DAB-8FEC-CD613DFEA938}" sibTransId="{1B76DA17-3686-400F-9DF6-D1A1C908E027}"/>
    <dgm:cxn modelId="{67A647D5-C511-48D7-B722-80D5B9EDF45F}" type="presOf" srcId="{E7C2ADAF-BD9A-4F88-8B13-936DD32EA005}" destId="{5B19B8D7-B705-4465-A1FD-14335C19C70F}" srcOrd="0" destOrd="0" presId="urn:microsoft.com/office/officeart/2005/8/layout/default"/>
    <dgm:cxn modelId="{E54557D7-A804-4D32-8F69-36F16955C520}" srcId="{E7C2ADAF-BD9A-4F88-8B13-936DD32EA005}" destId="{3B67B02B-4BB2-4240-8EC4-4F495C1FE7DE}" srcOrd="1" destOrd="0" parTransId="{6ACA3139-C941-471F-99E4-21B8375DA36A}" sibTransId="{0053BE57-3600-4C4C-8459-298724D1C635}"/>
    <dgm:cxn modelId="{7121FCF3-D848-4ED5-B7A2-C8DE3EE16BAE}" srcId="{E7C2ADAF-BD9A-4F88-8B13-936DD32EA005}" destId="{6B7CD464-1CE1-4361-A679-D11049394ECA}" srcOrd="6" destOrd="0" parTransId="{6D0CBE87-A685-4B4A-9FAA-74E1375FC194}" sibTransId="{1C6FC5C3-5991-4752-89F4-34DF20164ACD}"/>
    <dgm:cxn modelId="{4C68E2FF-267C-426E-8309-96D3F7C05D37}" type="presParOf" srcId="{5B19B8D7-B705-4465-A1FD-14335C19C70F}" destId="{86CD84D3-EC2C-4132-B761-502BD0A6DC00}" srcOrd="0" destOrd="0" presId="urn:microsoft.com/office/officeart/2005/8/layout/default"/>
    <dgm:cxn modelId="{3DE269FF-499F-4160-BA56-78C0484ACD82}" type="presParOf" srcId="{5B19B8D7-B705-4465-A1FD-14335C19C70F}" destId="{4E5FCB58-A865-4092-9AE2-D16F1AA89C12}" srcOrd="1" destOrd="0" presId="urn:microsoft.com/office/officeart/2005/8/layout/default"/>
    <dgm:cxn modelId="{522EE388-7347-45D2-B4AB-EDC18472987A}" type="presParOf" srcId="{5B19B8D7-B705-4465-A1FD-14335C19C70F}" destId="{DFB1C0FE-3694-46EE-8F00-B1B93E02C07D}" srcOrd="2" destOrd="0" presId="urn:microsoft.com/office/officeart/2005/8/layout/default"/>
    <dgm:cxn modelId="{96DE9C49-45FE-4A2B-A397-2C671BD94D1B}" type="presParOf" srcId="{5B19B8D7-B705-4465-A1FD-14335C19C70F}" destId="{E566CD48-FAF3-4710-9324-20856198FAE7}" srcOrd="3" destOrd="0" presId="urn:microsoft.com/office/officeart/2005/8/layout/default"/>
    <dgm:cxn modelId="{59671A86-4846-4129-A99E-30DE06FB0BF7}" type="presParOf" srcId="{5B19B8D7-B705-4465-A1FD-14335C19C70F}" destId="{5C08819E-382B-4525-97D3-D04EC971828E}" srcOrd="4" destOrd="0" presId="urn:microsoft.com/office/officeart/2005/8/layout/default"/>
    <dgm:cxn modelId="{F9B4E1CD-46C3-4634-8AD7-1C1E89215F55}" type="presParOf" srcId="{5B19B8D7-B705-4465-A1FD-14335C19C70F}" destId="{A9308878-E5FB-4F00-B9B6-293A1D0191D2}" srcOrd="5" destOrd="0" presId="urn:microsoft.com/office/officeart/2005/8/layout/default"/>
    <dgm:cxn modelId="{83DB3A58-38FA-4D00-A2E6-27FB004543A8}" type="presParOf" srcId="{5B19B8D7-B705-4465-A1FD-14335C19C70F}" destId="{8ED1D0DF-BBFB-4E02-9862-2CE3E3C07392}" srcOrd="6" destOrd="0" presId="urn:microsoft.com/office/officeart/2005/8/layout/default"/>
    <dgm:cxn modelId="{B7A5F4CA-217E-4F47-9B6D-D5DC3B405915}" type="presParOf" srcId="{5B19B8D7-B705-4465-A1FD-14335C19C70F}" destId="{92A9746E-9E21-49EF-9D49-98B214983954}" srcOrd="7" destOrd="0" presId="urn:microsoft.com/office/officeart/2005/8/layout/default"/>
    <dgm:cxn modelId="{9D0F7037-254C-4320-8C96-B04FDDD36E43}" type="presParOf" srcId="{5B19B8D7-B705-4465-A1FD-14335C19C70F}" destId="{7340B504-10D1-4F38-857A-54826F9FE078}" srcOrd="8" destOrd="0" presId="urn:microsoft.com/office/officeart/2005/8/layout/default"/>
    <dgm:cxn modelId="{42B8482E-251C-44A8-96DF-38152561C8FD}" type="presParOf" srcId="{5B19B8D7-B705-4465-A1FD-14335C19C70F}" destId="{85E89BA1-7121-4872-BBF3-8B0E109E3310}" srcOrd="9" destOrd="0" presId="urn:microsoft.com/office/officeart/2005/8/layout/default"/>
    <dgm:cxn modelId="{5D152622-D812-4FB5-8FDB-DBABD558AEE3}" type="presParOf" srcId="{5B19B8D7-B705-4465-A1FD-14335C19C70F}" destId="{58BAB561-3888-4E93-B9DC-8C95E7C4558C}" srcOrd="10" destOrd="0" presId="urn:microsoft.com/office/officeart/2005/8/layout/default"/>
    <dgm:cxn modelId="{04CE8C3E-F37A-4C79-B8D6-51AF1DACCCDC}" type="presParOf" srcId="{5B19B8D7-B705-4465-A1FD-14335C19C70F}" destId="{744F1CDE-1B4F-41B6-9EE9-FD8B996E4B61}" srcOrd="11" destOrd="0" presId="urn:microsoft.com/office/officeart/2005/8/layout/default"/>
    <dgm:cxn modelId="{A44E1BAC-CFFC-4013-B9EB-CEAB927E3632}" type="presParOf" srcId="{5B19B8D7-B705-4465-A1FD-14335C19C70F}" destId="{7051539A-3A88-447F-8A76-41958E80C7D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E4E0D3-3BBB-4E39-B128-6B19B53C87D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04A0B23-1DE6-4566-8B74-6F22494FE1C7}">
      <dgm:prSet/>
      <dgm:spPr/>
      <dgm:t>
        <a:bodyPr/>
        <a:lstStyle/>
        <a:p>
          <a:r>
            <a:rPr lang="en-US" dirty="0"/>
            <a:t>Make sure the client understands when representation begins and ends</a:t>
          </a:r>
        </a:p>
      </dgm:t>
    </dgm:pt>
    <dgm:pt modelId="{5193BF6E-C9B1-41A4-B7CF-77FACE336E76}" type="parTrans" cxnId="{A621AB81-317B-482F-B982-CC0B45016583}">
      <dgm:prSet/>
      <dgm:spPr/>
      <dgm:t>
        <a:bodyPr/>
        <a:lstStyle/>
        <a:p>
          <a:endParaRPr lang="en-US"/>
        </a:p>
      </dgm:t>
    </dgm:pt>
    <dgm:pt modelId="{A6ADFD94-18BA-45EC-9340-EDA796B16E8E}" type="sibTrans" cxnId="{A621AB81-317B-482F-B982-CC0B45016583}">
      <dgm:prSet/>
      <dgm:spPr/>
      <dgm:t>
        <a:bodyPr/>
        <a:lstStyle/>
        <a:p>
          <a:endParaRPr lang="en-US"/>
        </a:p>
      </dgm:t>
    </dgm:pt>
    <dgm:pt modelId="{8461D9A8-455B-4CAA-92ED-0301D1538FA8}">
      <dgm:prSet/>
      <dgm:spPr/>
      <dgm:t>
        <a:bodyPr/>
        <a:lstStyle/>
        <a:p>
          <a:r>
            <a:rPr lang="en-US" dirty="0"/>
            <a:t>Limited scope agreement</a:t>
          </a:r>
        </a:p>
      </dgm:t>
    </dgm:pt>
    <dgm:pt modelId="{D4BDE217-169C-43FE-912E-DA9BE9C9011D}" type="parTrans" cxnId="{E6BEACEF-2AC5-4055-AB73-A585B46DAB03}">
      <dgm:prSet/>
      <dgm:spPr/>
      <dgm:t>
        <a:bodyPr/>
        <a:lstStyle/>
        <a:p>
          <a:endParaRPr lang="en-US"/>
        </a:p>
      </dgm:t>
    </dgm:pt>
    <dgm:pt modelId="{E7E14CF6-7515-44C1-A72D-4471646F0766}" type="sibTrans" cxnId="{E6BEACEF-2AC5-4055-AB73-A585B46DAB03}">
      <dgm:prSet/>
      <dgm:spPr/>
      <dgm:t>
        <a:bodyPr/>
        <a:lstStyle/>
        <a:p>
          <a:endParaRPr lang="en-US"/>
        </a:p>
      </dgm:t>
    </dgm:pt>
    <dgm:pt modelId="{F821A879-D029-4EBD-82A1-A602E0367041}">
      <dgm:prSet/>
      <dgm:spPr/>
      <dgm:t>
        <a:bodyPr/>
        <a:lstStyle/>
        <a:p>
          <a:r>
            <a:rPr lang="en-US" b="0" i="0" dirty="0"/>
            <a:t>California Rule of Professional Conduct 1.2, Scope of Representation and Allocation of Authority</a:t>
          </a:r>
          <a:endParaRPr lang="en-US" dirty="0"/>
        </a:p>
      </dgm:t>
    </dgm:pt>
    <dgm:pt modelId="{87CCF8CD-FCEE-4EB5-B0DF-81C3FDC6A249}" type="parTrans" cxnId="{A2DE8429-5444-4248-A3A0-E0CF3598A8A3}">
      <dgm:prSet/>
      <dgm:spPr/>
      <dgm:t>
        <a:bodyPr/>
        <a:lstStyle/>
        <a:p>
          <a:endParaRPr lang="en-US"/>
        </a:p>
      </dgm:t>
    </dgm:pt>
    <dgm:pt modelId="{4FA37D91-21EA-444E-92B3-9BDD7D94FA0F}" type="sibTrans" cxnId="{A2DE8429-5444-4248-A3A0-E0CF3598A8A3}">
      <dgm:prSet/>
      <dgm:spPr/>
      <dgm:t>
        <a:bodyPr/>
        <a:lstStyle/>
        <a:p>
          <a:endParaRPr lang="en-US"/>
        </a:p>
      </dgm:t>
    </dgm:pt>
    <dgm:pt modelId="{5C4AF202-98B7-43B1-A909-CA4D685BE051}">
      <dgm:prSet/>
      <dgm:spPr/>
      <dgm:t>
        <a:bodyPr/>
        <a:lstStyle/>
        <a:p>
          <a:r>
            <a:rPr lang="en-US" b="0" i="0" dirty="0"/>
            <a:t>ABA Model Rule 1.2: Scope of Representation &amp; Allocation of Authority Between Client &amp; Lawyer</a:t>
          </a:r>
          <a:endParaRPr lang="en-US" dirty="0"/>
        </a:p>
      </dgm:t>
    </dgm:pt>
    <dgm:pt modelId="{AB4FBD88-EB0F-42CA-94FB-B6363B97BB87}" type="parTrans" cxnId="{CD305C3F-9C1B-460C-BD7D-FF609C805118}">
      <dgm:prSet/>
      <dgm:spPr/>
      <dgm:t>
        <a:bodyPr/>
        <a:lstStyle/>
        <a:p>
          <a:endParaRPr lang="en-US"/>
        </a:p>
      </dgm:t>
    </dgm:pt>
    <dgm:pt modelId="{7418FC2F-9F45-40C9-B5F6-DC1E3B5B076B}" type="sibTrans" cxnId="{CD305C3F-9C1B-460C-BD7D-FF609C805118}">
      <dgm:prSet/>
      <dgm:spPr/>
      <dgm:t>
        <a:bodyPr/>
        <a:lstStyle/>
        <a:p>
          <a:endParaRPr lang="en-US"/>
        </a:p>
      </dgm:t>
    </dgm:pt>
    <dgm:pt modelId="{F0AA5B24-2D66-4B43-9E2F-2387B8B53D7F}" type="pres">
      <dgm:prSet presAssocID="{11E4E0D3-3BBB-4E39-B128-6B19B53C87D8}" presName="diagram" presStyleCnt="0">
        <dgm:presLayoutVars>
          <dgm:dir/>
          <dgm:resizeHandles val="exact"/>
        </dgm:presLayoutVars>
      </dgm:prSet>
      <dgm:spPr/>
    </dgm:pt>
    <dgm:pt modelId="{671D2FE5-CDF8-4AA7-8B84-9DD2F7FD2EAD}" type="pres">
      <dgm:prSet presAssocID="{F821A879-D029-4EBD-82A1-A602E0367041}" presName="node" presStyleLbl="node1" presStyleIdx="0" presStyleCnt="4">
        <dgm:presLayoutVars>
          <dgm:bulletEnabled val="1"/>
        </dgm:presLayoutVars>
      </dgm:prSet>
      <dgm:spPr/>
    </dgm:pt>
    <dgm:pt modelId="{9EFF8253-54F5-4801-9E73-6A9C8D135C55}" type="pres">
      <dgm:prSet presAssocID="{4FA37D91-21EA-444E-92B3-9BDD7D94FA0F}" presName="sibTrans" presStyleCnt="0"/>
      <dgm:spPr/>
    </dgm:pt>
    <dgm:pt modelId="{AE29EFCB-D9D7-4505-9C2A-C63F32610ADD}" type="pres">
      <dgm:prSet presAssocID="{5C4AF202-98B7-43B1-A909-CA4D685BE051}" presName="node" presStyleLbl="node1" presStyleIdx="1" presStyleCnt="4">
        <dgm:presLayoutVars>
          <dgm:bulletEnabled val="1"/>
        </dgm:presLayoutVars>
      </dgm:prSet>
      <dgm:spPr/>
    </dgm:pt>
    <dgm:pt modelId="{C5D4DFA0-1139-43B6-9480-992F65F29194}" type="pres">
      <dgm:prSet presAssocID="{7418FC2F-9F45-40C9-B5F6-DC1E3B5B076B}" presName="sibTrans" presStyleCnt="0"/>
      <dgm:spPr/>
    </dgm:pt>
    <dgm:pt modelId="{F2C8132D-88BD-48BC-B679-A7BE35105C49}" type="pres">
      <dgm:prSet presAssocID="{404A0B23-1DE6-4566-8B74-6F22494FE1C7}" presName="node" presStyleLbl="node1" presStyleIdx="2" presStyleCnt="4">
        <dgm:presLayoutVars>
          <dgm:bulletEnabled val="1"/>
        </dgm:presLayoutVars>
      </dgm:prSet>
      <dgm:spPr/>
    </dgm:pt>
    <dgm:pt modelId="{CC14FE87-5D98-4F2D-AF19-206DE89E7A58}" type="pres">
      <dgm:prSet presAssocID="{A6ADFD94-18BA-45EC-9340-EDA796B16E8E}" presName="sibTrans" presStyleCnt="0"/>
      <dgm:spPr/>
    </dgm:pt>
    <dgm:pt modelId="{D00C623D-7EFE-4C89-BE26-E5B83AD60390}" type="pres">
      <dgm:prSet presAssocID="{8461D9A8-455B-4CAA-92ED-0301D1538FA8}" presName="node" presStyleLbl="node1" presStyleIdx="3" presStyleCnt="4">
        <dgm:presLayoutVars>
          <dgm:bulletEnabled val="1"/>
        </dgm:presLayoutVars>
      </dgm:prSet>
      <dgm:spPr/>
    </dgm:pt>
  </dgm:ptLst>
  <dgm:cxnLst>
    <dgm:cxn modelId="{D2BC1005-137D-40A1-A2FA-F511C2960F7B}" type="presOf" srcId="{F821A879-D029-4EBD-82A1-A602E0367041}" destId="{671D2FE5-CDF8-4AA7-8B84-9DD2F7FD2EAD}" srcOrd="0" destOrd="0" presId="urn:microsoft.com/office/officeart/2005/8/layout/default"/>
    <dgm:cxn modelId="{A2DE8429-5444-4248-A3A0-E0CF3598A8A3}" srcId="{11E4E0D3-3BBB-4E39-B128-6B19B53C87D8}" destId="{F821A879-D029-4EBD-82A1-A602E0367041}" srcOrd="0" destOrd="0" parTransId="{87CCF8CD-FCEE-4EB5-B0DF-81C3FDC6A249}" sibTransId="{4FA37D91-21EA-444E-92B3-9BDD7D94FA0F}"/>
    <dgm:cxn modelId="{CD305C3F-9C1B-460C-BD7D-FF609C805118}" srcId="{11E4E0D3-3BBB-4E39-B128-6B19B53C87D8}" destId="{5C4AF202-98B7-43B1-A909-CA4D685BE051}" srcOrd="1" destOrd="0" parTransId="{AB4FBD88-EB0F-42CA-94FB-B6363B97BB87}" sibTransId="{7418FC2F-9F45-40C9-B5F6-DC1E3B5B076B}"/>
    <dgm:cxn modelId="{90387D63-DB38-4D93-B0C5-05D48E39CEFD}" type="presOf" srcId="{8461D9A8-455B-4CAA-92ED-0301D1538FA8}" destId="{D00C623D-7EFE-4C89-BE26-E5B83AD60390}" srcOrd="0" destOrd="0" presId="urn:microsoft.com/office/officeart/2005/8/layout/default"/>
    <dgm:cxn modelId="{FB13237E-238E-4DE7-8142-A128AC82E4E2}" type="presOf" srcId="{5C4AF202-98B7-43B1-A909-CA4D685BE051}" destId="{AE29EFCB-D9D7-4505-9C2A-C63F32610ADD}" srcOrd="0" destOrd="0" presId="urn:microsoft.com/office/officeart/2005/8/layout/default"/>
    <dgm:cxn modelId="{A621AB81-317B-482F-B982-CC0B45016583}" srcId="{11E4E0D3-3BBB-4E39-B128-6B19B53C87D8}" destId="{404A0B23-1DE6-4566-8B74-6F22494FE1C7}" srcOrd="2" destOrd="0" parTransId="{5193BF6E-C9B1-41A4-B7CF-77FACE336E76}" sibTransId="{A6ADFD94-18BA-45EC-9340-EDA796B16E8E}"/>
    <dgm:cxn modelId="{0814919F-364E-4EA7-91A2-794074A4B1C6}" type="presOf" srcId="{11E4E0D3-3BBB-4E39-B128-6B19B53C87D8}" destId="{F0AA5B24-2D66-4B43-9E2F-2387B8B53D7F}" srcOrd="0" destOrd="0" presId="urn:microsoft.com/office/officeart/2005/8/layout/default"/>
    <dgm:cxn modelId="{F85B60AD-E7F9-4A12-A70D-16D75510231F}" type="presOf" srcId="{404A0B23-1DE6-4566-8B74-6F22494FE1C7}" destId="{F2C8132D-88BD-48BC-B679-A7BE35105C49}" srcOrd="0" destOrd="0" presId="urn:microsoft.com/office/officeart/2005/8/layout/default"/>
    <dgm:cxn modelId="{E6BEACEF-2AC5-4055-AB73-A585B46DAB03}" srcId="{11E4E0D3-3BBB-4E39-B128-6B19B53C87D8}" destId="{8461D9A8-455B-4CAA-92ED-0301D1538FA8}" srcOrd="3" destOrd="0" parTransId="{D4BDE217-169C-43FE-912E-DA9BE9C9011D}" sibTransId="{E7E14CF6-7515-44C1-A72D-4471646F0766}"/>
    <dgm:cxn modelId="{0F7D581F-5ADA-44C6-9D89-426D9681AE0E}" type="presParOf" srcId="{F0AA5B24-2D66-4B43-9E2F-2387B8B53D7F}" destId="{671D2FE5-CDF8-4AA7-8B84-9DD2F7FD2EAD}" srcOrd="0" destOrd="0" presId="urn:microsoft.com/office/officeart/2005/8/layout/default"/>
    <dgm:cxn modelId="{344BCAB0-1F64-4FF0-B78F-3128022928B6}" type="presParOf" srcId="{F0AA5B24-2D66-4B43-9E2F-2387B8B53D7F}" destId="{9EFF8253-54F5-4801-9E73-6A9C8D135C55}" srcOrd="1" destOrd="0" presId="urn:microsoft.com/office/officeart/2005/8/layout/default"/>
    <dgm:cxn modelId="{0A3A5C79-0C38-4FCD-A14B-F869E48053C0}" type="presParOf" srcId="{F0AA5B24-2D66-4B43-9E2F-2387B8B53D7F}" destId="{AE29EFCB-D9D7-4505-9C2A-C63F32610ADD}" srcOrd="2" destOrd="0" presId="urn:microsoft.com/office/officeart/2005/8/layout/default"/>
    <dgm:cxn modelId="{5BADFE84-E71E-43DC-A9DD-826AC23DE56A}" type="presParOf" srcId="{F0AA5B24-2D66-4B43-9E2F-2387B8B53D7F}" destId="{C5D4DFA0-1139-43B6-9480-992F65F29194}" srcOrd="3" destOrd="0" presId="urn:microsoft.com/office/officeart/2005/8/layout/default"/>
    <dgm:cxn modelId="{D68E3A94-E904-4CFA-A178-0CE19C96F285}" type="presParOf" srcId="{F0AA5B24-2D66-4B43-9E2F-2387B8B53D7F}" destId="{F2C8132D-88BD-48BC-B679-A7BE35105C49}" srcOrd="4" destOrd="0" presId="urn:microsoft.com/office/officeart/2005/8/layout/default"/>
    <dgm:cxn modelId="{585F7004-584D-43E1-8B80-ABC2F327BA9F}" type="presParOf" srcId="{F0AA5B24-2D66-4B43-9E2F-2387B8B53D7F}" destId="{CC14FE87-5D98-4F2D-AF19-206DE89E7A58}" srcOrd="5" destOrd="0" presId="urn:microsoft.com/office/officeart/2005/8/layout/default"/>
    <dgm:cxn modelId="{7A102CCC-44C7-4C5B-BC4C-7F15E44B8E4C}" type="presParOf" srcId="{F0AA5B24-2D66-4B43-9E2F-2387B8B53D7F}" destId="{D00C623D-7EFE-4C89-BE26-E5B83AD6039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FF0F-CE65-4576-9180-5E20992E76FD}">
      <dsp:nvSpPr>
        <dsp:cNvPr id="0" name=""/>
        <dsp:cNvSpPr/>
      </dsp:nvSpPr>
      <dsp:spPr>
        <a:xfrm>
          <a:off x="861" y="0"/>
          <a:ext cx="3489945" cy="3678238"/>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1022350">
            <a:lnSpc>
              <a:spcPct val="90000"/>
            </a:lnSpc>
            <a:spcBef>
              <a:spcPct val="0"/>
            </a:spcBef>
            <a:spcAft>
              <a:spcPct val="35000"/>
            </a:spcAft>
            <a:buNone/>
          </a:pPr>
          <a:r>
            <a:rPr lang="en-US" sz="2300" kern="1200"/>
            <a:t>Understand the role limited scope representation can play in supporting asylum seekers in immigration proceedings</a:t>
          </a:r>
        </a:p>
      </dsp:txBody>
      <dsp:txXfrm>
        <a:off x="861" y="1471295"/>
        <a:ext cx="3489945" cy="2206942"/>
      </dsp:txXfrm>
    </dsp:sp>
    <dsp:sp modelId="{24B44380-C05A-4097-8735-0BC9646DC59C}">
      <dsp:nvSpPr>
        <dsp:cNvPr id="0" name=""/>
        <dsp:cNvSpPr/>
      </dsp:nvSpPr>
      <dsp:spPr>
        <a:xfrm>
          <a:off x="861"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471295"/>
      </dsp:txXfrm>
    </dsp:sp>
    <dsp:sp modelId="{F3527844-A568-4DB4-955F-04D200630D02}">
      <dsp:nvSpPr>
        <dsp:cNvPr id="0" name=""/>
        <dsp:cNvSpPr/>
      </dsp:nvSpPr>
      <dsp:spPr>
        <a:xfrm>
          <a:off x="3770002" y="0"/>
          <a:ext cx="3489945" cy="3678238"/>
        </a:xfrm>
        <a:prstGeom prst="rect">
          <a:avLst/>
        </a:prstGeom>
        <a:solidFill>
          <a:schemeClr val="accent2">
            <a:hueOff val="595867"/>
            <a:satOff val="3457"/>
            <a:lumOff val="3432"/>
            <a:alphaOff val="0"/>
          </a:schemeClr>
        </a:solidFill>
        <a:ln w="22225" cap="rnd" cmpd="sng" algn="ctr">
          <a:solidFill>
            <a:schemeClr val="accent2">
              <a:hueOff val="595867"/>
              <a:satOff val="3457"/>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1022350">
            <a:lnSpc>
              <a:spcPct val="90000"/>
            </a:lnSpc>
            <a:spcBef>
              <a:spcPct val="0"/>
            </a:spcBef>
            <a:spcAft>
              <a:spcPct val="35000"/>
            </a:spcAft>
            <a:buNone/>
          </a:pPr>
          <a:r>
            <a:rPr lang="en-US" sz="2300" kern="1200"/>
            <a:t>Learn how to enter your appearance using Form EOIR-60 &amp; EOIR-61</a:t>
          </a:r>
        </a:p>
      </dsp:txBody>
      <dsp:txXfrm>
        <a:off x="3770002" y="1471295"/>
        <a:ext cx="3489945" cy="2206942"/>
      </dsp:txXfrm>
    </dsp:sp>
    <dsp:sp modelId="{DDDF397A-4EC7-4BED-9572-3B1D75450704}">
      <dsp:nvSpPr>
        <dsp:cNvPr id="0" name=""/>
        <dsp:cNvSpPr/>
      </dsp:nvSpPr>
      <dsp:spPr>
        <a:xfrm>
          <a:off x="3770002"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471295"/>
      </dsp:txXfrm>
    </dsp:sp>
    <dsp:sp modelId="{056A7B5F-B2D9-4D88-90DD-C0A42269C566}">
      <dsp:nvSpPr>
        <dsp:cNvPr id="0" name=""/>
        <dsp:cNvSpPr/>
      </dsp:nvSpPr>
      <dsp:spPr>
        <a:xfrm>
          <a:off x="7539143" y="0"/>
          <a:ext cx="3489945" cy="3678238"/>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1022350">
            <a:lnSpc>
              <a:spcPct val="90000"/>
            </a:lnSpc>
            <a:spcBef>
              <a:spcPct val="0"/>
            </a:spcBef>
            <a:spcAft>
              <a:spcPct val="35000"/>
            </a:spcAft>
            <a:buNone/>
          </a:pPr>
          <a:r>
            <a:rPr lang="en-US" sz="2300" kern="1200"/>
            <a:t>Explore ethical considerations when working with pro se clients</a:t>
          </a:r>
        </a:p>
      </dsp:txBody>
      <dsp:txXfrm>
        <a:off x="7539143" y="1471295"/>
        <a:ext cx="3489945" cy="2206942"/>
      </dsp:txXfrm>
    </dsp:sp>
    <dsp:sp modelId="{597D5AB4-F646-4572-A5EB-BBB28FC7EBB4}">
      <dsp:nvSpPr>
        <dsp:cNvPr id="0" name=""/>
        <dsp:cNvSpPr/>
      </dsp:nvSpPr>
      <dsp:spPr>
        <a:xfrm>
          <a:off x="7539143"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471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3EA3C-6759-44B9-A0AB-B3E6E3CE3E8C}">
      <dsp:nvSpPr>
        <dsp:cNvPr id="0" name=""/>
        <dsp:cNvSpPr/>
      </dsp:nvSpPr>
      <dsp:spPr>
        <a:xfrm>
          <a:off x="0" y="574"/>
          <a:ext cx="7012370" cy="1345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D09AC-8B23-4C74-8642-4C5168CF740F}">
      <dsp:nvSpPr>
        <dsp:cNvPr id="0" name=""/>
        <dsp:cNvSpPr/>
      </dsp:nvSpPr>
      <dsp:spPr>
        <a:xfrm>
          <a:off x="406904" y="303230"/>
          <a:ext cx="739825" cy="7398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2B71CD-E3D1-4827-AFD2-58DFE855F7C3}">
      <dsp:nvSpPr>
        <dsp:cNvPr id="0" name=""/>
        <dsp:cNvSpPr/>
      </dsp:nvSpPr>
      <dsp:spPr>
        <a:xfrm>
          <a:off x="1553633" y="574"/>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This is a new practice area for me</a:t>
          </a:r>
        </a:p>
      </dsp:txBody>
      <dsp:txXfrm>
        <a:off x="1553633" y="574"/>
        <a:ext cx="5458736" cy="1345137"/>
      </dsp:txXfrm>
    </dsp:sp>
    <dsp:sp modelId="{C30EB32B-81F5-4FD4-A2F6-7553AD6C8833}">
      <dsp:nvSpPr>
        <dsp:cNvPr id="0" name=""/>
        <dsp:cNvSpPr/>
      </dsp:nvSpPr>
      <dsp:spPr>
        <a:xfrm>
          <a:off x="0" y="1681996"/>
          <a:ext cx="7012370" cy="1345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10B89-7BC3-4E5F-A0C9-4F51987E758D}">
      <dsp:nvSpPr>
        <dsp:cNvPr id="0" name=""/>
        <dsp:cNvSpPr/>
      </dsp:nvSpPr>
      <dsp:spPr>
        <a:xfrm>
          <a:off x="496356" y="3684246"/>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AA634A-451D-4DF9-9C46-D9E035FC9E39}">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a:t>I have experience working with affirmative asylum seekers, but little or no experience in immigration court</a:t>
          </a:r>
        </a:p>
      </dsp:txBody>
      <dsp:txXfrm>
        <a:off x="1553633" y="1681996"/>
        <a:ext cx="5458736" cy="1345137"/>
      </dsp:txXfrm>
    </dsp:sp>
    <dsp:sp modelId="{0AC1376E-D06C-4E4C-9A8A-4D7EA4D8D91E}">
      <dsp:nvSpPr>
        <dsp:cNvPr id="0" name=""/>
        <dsp:cNvSpPr/>
      </dsp:nvSpPr>
      <dsp:spPr>
        <a:xfrm>
          <a:off x="0" y="3363418"/>
          <a:ext cx="7012370" cy="13451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2C4DB-882F-46E7-83A3-A8886731BAD4}">
      <dsp:nvSpPr>
        <dsp:cNvPr id="0" name=""/>
        <dsp:cNvSpPr/>
      </dsp:nvSpPr>
      <dsp:spPr>
        <a:xfrm>
          <a:off x="408294" y="1984650"/>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3BCD27-E398-4CF0-B0DD-6709800F75C7}">
      <dsp:nvSpPr>
        <dsp:cNvPr id="0" name=""/>
        <dsp:cNvSpPr/>
      </dsp:nvSpPr>
      <dsp:spPr>
        <a:xfrm>
          <a:off x="1553633" y="3363418"/>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t>I regularly practice before the immigration court</a:t>
          </a:r>
        </a:p>
      </dsp:txBody>
      <dsp:txXfrm>
        <a:off x="1553633" y="3363418"/>
        <a:ext cx="5458736" cy="134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B34B6-E969-422A-8035-3DC734A48981}">
      <dsp:nvSpPr>
        <dsp:cNvPr id="0" name=""/>
        <dsp:cNvSpPr/>
      </dsp:nvSpPr>
      <dsp:spPr>
        <a:xfrm>
          <a:off x="0" y="0"/>
          <a:ext cx="8493061" cy="87842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NTA Served on the Respondent by ICE/USCIS</a:t>
          </a:r>
        </a:p>
      </dsp:txBody>
      <dsp:txXfrm>
        <a:off x="25728" y="25728"/>
        <a:ext cx="7442402" cy="826964"/>
      </dsp:txXfrm>
    </dsp:sp>
    <dsp:sp modelId="{42B417EB-F572-4EFD-B27F-D5E540186576}">
      <dsp:nvSpPr>
        <dsp:cNvPr id="0" name=""/>
        <dsp:cNvSpPr/>
      </dsp:nvSpPr>
      <dsp:spPr>
        <a:xfrm>
          <a:off x="634222" y="1000422"/>
          <a:ext cx="8493061" cy="878420"/>
        </a:xfrm>
        <a:prstGeom prst="roundRect">
          <a:avLst>
            <a:gd name="adj" fmla="val 10000"/>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NTA filed by Department of Homeland Security with EOIR</a:t>
          </a:r>
        </a:p>
      </dsp:txBody>
      <dsp:txXfrm>
        <a:off x="659950" y="1026150"/>
        <a:ext cx="7236410" cy="826964"/>
      </dsp:txXfrm>
    </dsp:sp>
    <dsp:sp modelId="{47CF4204-DD83-4C76-8DDB-1427E8E7C558}">
      <dsp:nvSpPr>
        <dsp:cNvPr id="0" name=""/>
        <dsp:cNvSpPr/>
      </dsp:nvSpPr>
      <dsp:spPr>
        <a:xfrm>
          <a:off x="1268444" y="2000845"/>
          <a:ext cx="8493061" cy="878420"/>
        </a:xfrm>
        <a:prstGeom prst="roundRect">
          <a:avLst>
            <a:gd name="adj" fmla="val 10000"/>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EOIR Sends Notice of Hearing to Respondent</a:t>
          </a:r>
        </a:p>
        <a:p>
          <a:pPr marL="0" lvl="0" indent="0" algn="l" defTabSz="933450">
            <a:lnSpc>
              <a:spcPct val="90000"/>
            </a:lnSpc>
            <a:spcBef>
              <a:spcPct val="0"/>
            </a:spcBef>
            <a:spcAft>
              <a:spcPct val="35000"/>
            </a:spcAft>
            <a:buNone/>
          </a:pPr>
          <a:endParaRPr lang="en-US" sz="2100" kern="1200" dirty="0"/>
        </a:p>
      </dsp:txBody>
      <dsp:txXfrm>
        <a:off x="1294172" y="2026573"/>
        <a:ext cx="7236410" cy="826964"/>
      </dsp:txXfrm>
    </dsp:sp>
    <dsp:sp modelId="{74B23759-F248-483E-8252-DE8AC6844518}">
      <dsp:nvSpPr>
        <dsp:cNvPr id="0" name=""/>
        <dsp:cNvSpPr/>
      </dsp:nvSpPr>
      <dsp:spPr>
        <a:xfrm>
          <a:off x="1902666" y="3001268"/>
          <a:ext cx="8493061" cy="878420"/>
        </a:xfrm>
        <a:prstGeom prst="roundRect">
          <a:avLst>
            <a:gd name="adj" fmla="val 10000"/>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Master Calendar Hearing – filing of I-589 and pleadings</a:t>
          </a:r>
        </a:p>
      </dsp:txBody>
      <dsp:txXfrm>
        <a:off x="1928394" y="3026996"/>
        <a:ext cx="7236410" cy="826964"/>
      </dsp:txXfrm>
    </dsp:sp>
    <dsp:sp modelId="{1E902294-3E72-4A8D-BB9B-E50FB7BF0175}">
      <dsp:nvSpPr>
        <dsp:cNvPr id="0" name=""/>
        <dsp:cNvSpPr/>
      </dsp:nvSpPr>
      <dsp:spPr>
        <a:xfrm>
          <a:off x="2536888" y="4001691"/>
          <a:ext cx="8493061" cy="878420"/>
        </a:xfrm>
        <a:prstGeom prst="roundRect">
          <a:avLst>
            <a:gd name="adj" fmla="val 10000"/>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Individual Calendar Hearing </a:t>
          </a:r>
        </a:p>
      </dsp:txBody>
      <dsp:txXfrm>
        <a:off x="2562616" y="4027419"/>
        <a:ext cx="7236410" cy="826964"/>
      </dsp:txXfrm>
    </dsp:sp>
    <dsp:sp modelId="{0BD262FA-6929-4ACD-AE22-D5B52FD977BB}">
      <dsp:nvSpPr>
        <dsp:cNvPr id="0" name=""/>
        <dsp:cNvSpPr/>
      </dsp:nvSpPr>
      <dsp:spPr>
        <a:xfrm>
          <a:off x="7922088" y="641734"/>
          <a:ext cx="570973" cy="570973"/>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050557" y="641734"/>
        <a:ext cx="314035" cy="429657"/>
      </dsp:txXfrm>
    </dsp:sp>
    <dsp:sp modelId="{B2F89652-6029-4202-BEB7-55DF51F61661}">
      <dsp:nvSpPr>
        <dsp:cNvPr id="0" name=""/>
        <dsp:cNvSpPr/>
      </dsp:nvSpPr>
      <dsp:spPr>
        <a:xfrm>
          <a:off x="8556310" y="1642157"/>
          <a:ext cx="570973" cy="570973"/>
        </a:xfrm>
        <a:prstGeom prst="downArrow">
          <a:avLst>
            <a:gd name="adj1" fmla="val 55000"/>
            <a:gd name="adj2" fmla="val 45000"/>
          </a:avLst>
        </a:prstGeom>
        <a:solidFill>
          <a:schemeClr val="accent2">
            <a:tint val="40000"/>
            <a:alpha val="90000"/>
            <a:hueOff val="348263"/>
            <a:satOff val="4482"/>
            <a:lumOff val="584"/>
            <a:alphaOff val="0"/>
          </a:schemeClr>
        </a:solidFill>
        <a:ln w="22225" cap="rnd" cmpd="sng" algn="ctr">
          <a:solidFill>
            <a:schemeClr val="accent2">
              <a:tint val="40000"/>
              <a:alpha val="90000"/>
              <a:hueOff val="348263"/>
              <a:satOff val="4482"/>
              <a:lumOff val="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684779" y="1642157"/>
        <a:ext cx="314035" cy="429657"/>
      </dsp:txXfrm>
    </dsp:sp>
    <dsp:sp modelId="{E12C1586-20A0-49AF-AE60-AA40787E9B6B}">
      <dsp:nvSpPr>
        <dsp:cNvPr id="0" name=""/>
        <dsp:cNvSpPr/>
      </dsp:nvSpPr>
      <dsp:spPr>
        <a:xfrm>
          <a:off x="9190532" y="2627940"/>
          <a:ext cx="570973" cy="570973"/>
        </a:xfrm>
        <a:prstGeom prst="downArrow">
          <a:avLst>
            <a:gd name="adj1" fmla="val 55000"/>
            <a:gd name="adj2" fmla="val 45000"/>
          </a:avLst>
        </a:prstGeom>
        <a:solidFill>
          <a:schemeClr val="accent2">
            <a:tint val="40000"/>
            <a:alpha val="90000"/>
            <a:hueOff val="696526"/>
            <a:satOff val="8964"/>
            <a:lumOff val="1167"/>
            <a:alphaOff val="0"/>
          </a:schemeClr>
        </a:solidFill>
        <a:ln w="22225" cap="rnd" cmpd="sng" algn="ctr">
          <a:solidFill>
            <a:schemeClr val="accent2">
              <a:tint val="40000"/>
              <a:alpha val="90000"/>
              <a:hueOff val="696526"/>
              <a:satOff val="8964"/>
              <a:lumOff val="11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19001" y="2627940"/>
        <a:ext cx="314035" cy="429657"/>
      </dsp:txXfrm>
    </dsp:sp>
    <dsp:sp modelId="{19FFB503-601A-4C86-8C2A-57D5FD40175C}">
      <dsp:nvSpPr>
        <dsp:cNvPr id="0" name=""/>
        <dsp:cNvSpPr/>
      </dsp:nvSpPr>
      <dsp:spPr>
        <a:xfrm>
          <a:off x="9824754" y="3638123"/>
          <a:ext cx="570973" cy="570973"/>
        </a:xfrm>
        <a:prstGeom prst="downArrow">
          <a:avLst>
            <a:gd name="adj1" fmla="val 55000"/>
            <a:gd name="adj2" fmla="val 45000"/>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953223" y="3638123"/>
        <a:ext cx="314035" cy="4296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E3C04-CF05-4681-A652-9BEBFE3A23C2}">
      <dsp:nvSpPr>
        <dsp:cNvPr id="0" name=""/>
        <dsp:cNvSpPr/>
      </dsp:nvSpPr>
      <dsp:spPr>
        <a:xfrm>
          <a:off x="0" y="449"/>
          <a:ext cx="11029950" cy="105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9A102-E109-451A-870D-1E0D6F99D239}">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3C815B-0D2E-4A06-9517-56DFD9004396}">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b="1" kern="1200" dirty="0"/>
            <a:t>Parties appearing before the immigration court may represent themselves or be represented by practitioners. Chapters 2.1, 2.2,  8 C.F.R. §§ 1001.1(ff), 1292.1.</a:t>
          </a:r>
          <a:endParaRPr lang="en-US" sz="2000" kern="1200" dirty="0"/>
        </a:p>
      </dsp:txBody>
      <dsp:txXfrm>
        <a:off x="1213522" y="449"/>
        <a:ext cx="9816427" cy="1050668"/>
      </dsp:txXfrm>
    </dsp:sp>
    <dsp:sp modelId="{E64847C8-2258-400C-B9D9-C764C4F5533C}">
      <dsp:nvSpPr>
        <dsp:cNvPr id="0" name=""/>
        <dsp:cNvSpPr/>
      </dsp:nvSpPr>
      <dsp:spPr>
        <a:xfrm>
          <a:off x="0" y="1313784"/>
          <a:ext cx="11029950" cy="105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4F6CB-A730-4C8A-9A96-4E144E4F753D}">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3C7793-2897-42F7-84A4-B4862A936F8C}">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b="1" kern="1200" dirty="0"/>
            <a:t>Practitioners include: attorneys, accredited representatives, and certain categories of persons who are expressly recognized by the immigration court Chapters 2.3, 2.4, 2.5, 2.8, and 2.9), see also 8 C.F.R. §§ 1001.1</a:t>
          </a:r>
          <a:endParaRPr lang="en-US" sz="2000" kern="1200" dirty="0"/>
        </a:p>
      </dsp:txBody>
      <dsp:txXfrm>
        <a:off x="1213522" y="1313784"/>
        <a:ext cx="9816427" cy="1050668"/>
      </dsp:txXfrm>
    </dsp:sp>
    <dsp:sp modelId="{8FF6D7A7-D269-40C5-AB5A-9F983A085A0E}">
      <dsp:nvSpPr>
        <dsp:cNvPr id="0" name=""/>
        <dsp:cNvSpPr/>
      </dsp:nvSpPr>
      <dsp:spPr>
        <a:xfrm>
          <a:off x="0" y="2627120"/>
          <a:ext cx="11029950" cy="105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36E9B-CE9A-4062-84A7-7C3776CFD809}">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587E8F-BA36-4C53-BDE5-CA67BE7B6C06}">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889000">
            <a:lnSpc>
              <a:spcPct val="90000"/>
            </a:lnSpc>
            <a:spcBef>
              <a:spcPct val="0"/>
            </a:spcBef>
            <a:spcAft>
              <a:spcPct val="35000"/>
            </a:spcAft>
            <a:buNone/>
          </a:pPr>
          <a:r>
            <a:rPr lang="en-US" sz="2000" b="1" kern="1200" dirty="0"/>
            <a:t>Only individual practitioners, and not firms, offices, or organizations, may enter an appearance before the immigration court to act as a practitioner of record. See Chapters 2.4, 3.3(b)(2)</a:t>
          </a:r>
          <a:endParaRPr lang="en-US" sz="2000" kern="1200" dirty="0"/>
        </a:p>
      </dsp:txBody>
      <dsp:txXfrm>
        <a:off x="1213522" y="2627120"/>
        <a:ext cx="9816427" cy="1050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771D7-EE41-4CF2-AED0-CEF8A2FCA3F3}">
      <dsp:nvSpPr>
        <dsp:cNvPr id="0" name=""/>
        <dsp:cNvSpPr/>
      </dsp:nvSpPr>
      <dsp:spPr>
        <a:xfrm>
          <a:off x="0" y="1941"/>
          <a:ext cx="11029615" cy="983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6996C-A891-4EBA-91F4-3B7498BCC5AD}">
      <dsp:nvSpPr>
        <dsp:cNvPr id="0" name=""/>
        <dsp:cNvSpPr/>
      </dsp:nvSpPr>
      <dsp:spPr>
        <a:xfrm>
          <a:off x="297635" y="223323"/>
          <a:ext cx="541156" cy="5411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6871E-DA89-403B-9E5F-9EEF9E0D17CD}">
      <dsp:nvSpPr>
        <dsp:cNvPr id="0" name=""/>
        <dsp:cNvSpPr/>
      </dsp:nvSpPr>
      <dsp:spPr>
        <a:xfrm>
          <a:off x="1136427" y="1941"/>
          <a:ext cx="9893187" cy="9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32" tIns="104132" rIns="104132" bIns="104132" numCol="1" spcCol="1270" anchor="ctr" anchorCtr="0">
          <a:noAutofit/>
        </a:bodyPr>
        <a:lstStyle/>
        <a:p>
          <a:pPr marL="0" lvl="0" indent="0" algn="l" defTabSz="755650">
            <a:lnSpc>
              <a:spcPct val="100000"/>
            </a:lnSpc>
            <a:spcBef>
              <a:spcPct val="0"/>
            </a:spcBef>
            <a:spcAft>
              <a:spcPct val="35000"/>
            </a:spcAft>
            <a:buNone/>
          </a:pPr>
          <a:r>
            <a:rPr lang="en-US" sz="1700" kern="1200"/>
            <a:t>Failure to have a signed and completed Form EOIR-61 when required may subject the practitioner to discipline. 8 C.F.R. § 1003.102(t)</a:t>
          </a:r>
        </a:p>
      </dsp:txBody>
      <dsp:txXfrm>
        <a:off x="1136427" y="1941"/>
        <a:ext cx="9893187" cy="983920"/>
      </dsp:txXfrm>
    </dsp:sp>
    <dsp:sp modelId="{6A509BC7-3A01-4DBD-ADCE-704EE56FD016}">
      <dsp:nvSpPr>
        <dsp:cNvPr id="0" name=""/>
        <dsp:cNvSpPr/>
      </dsp:nvSpPr>
      <dsp:spPr>
        <a:xfrm>
          <a:off x="0" y="1231841"/>
          <a:ext cx="11029615" cy="983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BD9E3-0FA0-4C01-8477-3627A786D0B3}">
      <dsp:nvSpPr>
        <dsp:cNvPr id="0" name=""/>
        <dsp:cNvSpPr/>
      </dsp:nvSpPr>
      <dsp:spPr>
        <a:xfrm>
          <a:off x="297635" y="1453223"/>
          <a:ext cx="541156" cy="5411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A61B3-ED1D-49E2-85A5-D6D1450E4459}">
      <dsp:nvSpPr>
        <dsp:cNvPr id="0" name=""/>
        <dsp:cNvSpPr/>
      </dsp:nvSpPr>
      <dsp:spPr>
        <a:xfrm>
          <a:off x="1136427" y="1231841"/>
          <a:ext cx="9893187" cy="9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32" tIns="104132" rIns="104132" bIns="104132" numCol="1" spcCol="1270" anchor="ctr" anchorCtr="0">
          <a:noAutofit/>
        </a:bodyPr>
        <a:lstStyle/>
        <a:p>
          <a:pPr marL="0" lvl="0" indent="0" algn="l" defTabSz="755650">
            <a:lnSpc>
              <a:spcPct val="100000"/>
            </a:lnSpc>
            <a:spcBef>
              <a:spcPct val="0"/>
            </a:spcBef>
            <a:spcAft>
              <a:spcPct val="35000"/>
            </a:spcAft>
            <a:buNone/>
          </a:pPr>
          <a:r>
            <a:rPr lang="en-US" sz="1700" kern="1200"/>
            <a:t>If a practitioner enters an appearance via a Form EOIR-60 or Form EOIR-61, they must comply with the requirements for properly completing such forms found at 8 C.F.R. § 1003.102(t). </a:t>
          </a:r>
        </a:p>
      </dsp:txBody>
      <dsp:txXfrm>
        <a:off x="1136427" y="1231841"/>
        <a:ext cx="9893187" cy="983920"/>
      </dsp:txXfrm>
    </dsp:sp>
    <dsp:sp modelId="{7767D77E-CCF0-4E82-8E23-A1882A999FCE}">
      <dsp:nvSpPr>
        <dsp:cNvPr id="0" name=""/>
        <dsp:cNvSpPr/>
      </dsp:nvSpPr>
      <dsp:spPr>
        <a:xfrm>
          <a:off x="0" y="2461742"/>
          <a:ext cx="11029615" cy="983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C6548D-21B3-4DFE-A29A-3293CCE2CA06}">
      <dsp:nvSpPr>
        <dsp:cNvPr id="0" name=""/>
        <dsp:cNvSpPr/>
      </dsp:nvSpPr>
      <dsp:spPr>
        <a:xfrm>
          <a:off x="297635" y="2683124"/>
          <a:ext cx="541156" cy="5411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3183C-C80F-4B95-923F-5417E5C7D803}">
      <dsp:nvSpPr>
        <dsp:cNvPr id="0" name=""/>
        <dsp:cNvSpPr/>
      </dsp:nvSpPr>
      <dsp:spPr>
        <a:xfrm>
          <a:off x="1136427" y="2461742"/>
          <a:ext cx="9893187" cy="9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32" tIns="104132" rIns="104132" bIns="104132" numCol="1" spcCol="1270" anchor="ctr" anchorCtr="0">
          <a:noAutofit/>
        </a:bodyPr>
        <a:lstStyle/>
        <a:p>
          <a:pPr marL="0" lvl="0" indent="0" algn="l" defTabSz="755650">
            <a:lnSpc>
              <a:spcPct val="100000"/>
            </a:lnSpc>
            <a:spcBef>
              <a:spcPct val="0"/>
            </a:spcBef>
            <a:spcAft>
              <a:spcPct val="35000"/>
            </a:spcAft>
            <a:buNone/>
          </a:pPr>
          <a:r>
            <a:rPr lang="en-US" sz="1700" kern="1200"/>
            <a:t>Any actions taken on behalf of a respondent in proceedings before EOIR are subject to EOIR’s Rules of Professional Conduct and the rules of the practitioner’s licensing authority. See 8 C.F.R. § 1003.101 et seq. (EOIR rules and procedures regarding professional misconduct by practitioners). </a:t>
          </a:r>
        </a:p>
      </dsp:txBody>
      <dsp:txXfrm>
        <a:off x="1136427" y="2461742"/>
        <a:ext cx="9893187" cy="983920"/>
      </dsp:txXfrm>
    </dsp:sp>
    <dsp:sp modelId="{81A93FC3-DFA7-4EE2-A848-7C16DD0F4054}">
      <dsp:nvSpPr>
        <dsp:cNvPr id="0" name=""/>
        <dsp:cNvSpPr/>
      </dsp:nvSpPr>
      <dsp:spPr>
        <a:xfrm>
          <a:off x="0" y="3691642"/>
          <a:ext cx="11029615" cy="9839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5E410-0218-438A-AA16-1935EBB574BA}">
      <dsp:nvSpPr>
        <dsp:cNvPr id="0" name=""/>
        <dsp:cNvSpPr/>
      </dsp:nvSpPr>
      <dsp:spPr>
        <a:xfrm>
          <a:off x="297635" y="3913024"/>
          <a:ext cx="541156" cy="5411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56E52-AEAE-4D9F-82E5-C00C7E41C7D3}">
      <dsp:nvSpPr>
        <dsp:cNvPr id="0" name=""/>
        <dsp:cNvSpPr/>
      </dsp:nvSpPr>
      <dsp:spPr>
        <a:xfrm>
          <a:off x="1136427" y="3691642"/>
          <a:ext cx="9893187" cy="9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32" tIns="104132" rIns="104132" bIns="104132" numCol="1" spcCol="1270" anchor="ctr" anchorCtr="0">
          <a:noAutofit/>
        </a:bodyPr>
        <a:lstStyle/>
        <a:p>
          <a:pPr marL="0" lvl="0" indent="0" algn="l" defTabSz="755650">
            <a:lnSpc>
              <a:spcPct val="100000"/>
            </a:lnSpc>
            <a:spcBef>
              <a:spcPct val="0"/>
            </a:spcBef>
            <a:spcAft>
              <a:spcPct val="35000"/>
            </a:spcAft>
            <a:buNone/>
          </a:pPr>
          <a:r>
            <a:rPr lang="en-US" sz="1700" kern="1200"/>
            <a:t>Practitioners are subject to EOIR’s Rules of Professional Conduct, including competence. See e.g., 8 C.F.R. § 1003.102(o)(competent representation “requires the legal knowledge, skill, thoroughness, and preparation reasonably necessary for the representation.”</a:t>
          </a:r>
        </a:p>
      </dsp:txBody>
      <dsp:txXfrm>
        <a:off x="1136427" y="3691642"/>
        <a:ext cx="9893187" cy="983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D84D3-EC2C-4132-B761-502BD0A6DC00}">
      <dsp:nvSpPr>
        <dsp:cNvPr id="0" name=""/>
        <dsp:cNvSpPr/>
      </dsp:nvSpPr>
      <dsp:spPr>
        <a:xfrm>
          <a:off x="3231" y="501812"/>
          <a:ext cx="2563601" cy="153816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a-DK" sz="1500" kern="1200" dirty="0"/>
            <a:t>8 C.F.R. §1003.102 - </a:t>
          </a:r>
          <a:r>
            <a:rPr lang="en-US" sz="1500" kern="1200" dirty="0"/>
            <a:t>A practitioner engages in frivolous behavior when he or she knows or reasonably should have known that his or her actions lack an arguable basis in law or in fact</a:t>
          </a:r>
        </a:p>
      </dsp:txBody>
      <dsp:txXfrm>
        <a:off x="3231" y="501812"/>
        <a:ext cx="2563601" cy="1538160"/>
      </dsp:txXfrm>
    </dsp:sp>
    <dsp:sp modelId="{DFB1C0FE-3694-46EE-8F00-B1B93E02C07D}">
      <dsp:nvSpPr>
        <dsp:cNvPr id="0" name=""/>
        <dsp:cNvSpPr/>
      </dsp:nvSpPr>
      <dsp:spPr>
        <a:xfrm>
          <a:off x="2823193" y="501812"/>
          <a:ext cx="2563601" cy="1538160"/>
        </a:xfrm>
        <a:prstGeom prst="rect">
          <a:avLst/>
        </a:prstGeom>
        <a:solidFill>
          <a:schemeClr val="accent2">
            <a:hueOff val="198622"/>
            <a:satOff val="1152"/>
            <a:lumOff val="114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Consider how the filing may affect the legal strategy of any future attorney of record</a:t>
          </a:r>
        </a:p>
      </dsp:txBody>
      <dsp:txXfrm>
        <a:off x="2823193" y="501812"/>
        <a:ext cx="2563601" cy="1538160"/>
      </dsp:txXfrm>
    </dsp:sp>
    <dsp:sp modelId="{5C08819E-382B-4525-97D3-D04EC971828E}">
      <dsp:nvSpPr>
        <dsp:cNvPr id="0" name=""/>
        <dsp:cNvSpPr/>
      </dsp:nvSpPr>
      <dsp:spPr>
        <a:xfrm>
          <a:off x="5643155" y="501812"/>
          <a:ext cx="2563601" cy="1538160"/>
        </a:xfrm>
        <a:prstGeom prst="rect">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Consider whether or not the information included in the filing will lead to credibility concerns if the client is unable to testify regarding the evidence submitted</a:t>
          </a:r>
        </a:p>
      </dsp:txBody>
      <dsp:txXfrm>
        <a:off x="5643155" y="501812"/>
        <a:ext cx="2563601" cy="1538160"/>
      </dsp:txXfrm>
    </dsp:sp>
    <dsp:sp modelId="{8ED1D0DF-BBFB-4E02-9862-2CE3E3C07392}">
      <dsp:nvSpPr>
        <dsp:cNvPr id="0" name=""/>
        <dsp:cNvSpPr/>
      </dsp:nvSpPr>
      <dsp:spPr>
        <a:xfrm>
          <a:off x="8463116" y="501812"/>
          <a:ext cx="2563601" cy="1538160"/>
        </a:xfrm>
        <a:prstGeom prst="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Consider how much time you were able to spend with the client in order to gather the information</a:t>
          </a:r>
        </a:p>
      </dsp:txBody>
      <dsp:txXfrm>
        <a:off x="8463116" y="501812"/>
        <a:ext cx="2563601" cy="1538160"/>
      </dsp:txXfrm>
    </dsp:sp>
    <dsp:sp modelId="{7340B504-10D1-4F38-857A-54826F9FE078}">
      <dsp:nvSpPr>
        <dsp:cNvPr id="0" name=""/>
        <dsp:cNvSpPr/>
      </dsp:nvSpPr>
      <dsp:spPr>
        <a:xfrm>
          <a:off x="1413212" y="2296333"/>
          <a:ext cx="2563601" cy="1538160"/>
        </a:xfrm>
        <a:prstGeom prst="rect">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Consider whether or not there may be information in the client’s A-file that could contradict the information in the filing</a:t>
          </a:r>
        </a:p>
      </dsp:txBody>
      <dsp:txXfrm>
        <a:off x="1413212" y="2296333"/>
        <a:ext cx="2563601" cy="1538160"/>
      </dsp:txXfrm>
    </dsp:sp>
    <dsp:sp modelId="{58BAB561-3888-4E93-B9DC-8C95E7C4558C}">
      <dsp:nvSpPr>
        <dsp:cNvPr id="0" name=""/>
        <dsp:cNvSpPr/>
      </dsp:nvSpPr>
      <dsp:spPr>
        <a:xfrm>
          <a:off x="4233174" y="2296333"/>
          <a:ext cx="2563601" cy="1538160"/>
        </a:xfrm>
        <a:prstGeom prst="rect">
          <a:avLst/>
        </a:prstGeom>
        <a:solidFill>
          <a:schemeClr val="accent2">
            <a:hueOff val="993112"/>
            <a:satOff val="5761"/>
            <a:lumOff val="57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Consider whether there may be information in the client’s criminal record that may contradict the information in the filing</a:t>
          </a:r>
        </a:p>
      </dsp:txBody>
      <dsp:txXfrm>
        <a:off x="4233174" y="2296333"/>
        <a:ext cx="2563601" cy="1538160"/>
      </dsp:txXfrm>
    </dsp:sp>
    <dsp:sp modelId="{7051539A-3A88-447F-8A76-41958E80C7D7}">
      <dsp:nvSpPr>
        <dsp:cNvPr id="0" name=""/>
        <dsp:cNvSpPr/>
      </dsp:nvSpPr>
      <dsp:spPr>
        <a:xfrm>
          <a:off x="7053135" y="2296333"/>
          <a:ext cx="2563601" cy="1538160"/>
        </a:xfrm>
        <a:prstGeom prst="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Consider whether or not past trauma effects client’s ability to remember and recount the details of his case</a:t>
          </a:r>
        </a:p>
      </dsp:txBody>
      <dsp:txXfrm>
        <a:off x="7053135" y="2296333"/>
        <a:ext cx="2563601" cy="1538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D2FE5-CDF8-4AA7-8B84-9DD2F7FD2EAD}">
      <dsp:nvSpPr>
        <dsp:cNvPr id="0" name=""/>
        <dsp:cNvSpPr/>
      </dsp:nvSpPr>
      <dsp:spPr>
        <a:xfrm>
          <a:off x="1649924" y="2945"/>
          <a:ext cx="3549805" cy="212988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t>California Rule of Professional Conduct 1.2, Scope of Representation and Allocation of Authority</a:t>
          </a:r>
          <a:endParaRPr lang="en-US" sz="2600" kern="1200" dirty="0"/>
        </a:p>
      </dsp:txBody>
      <dsp:txXfrm>
        <a:off x="1649924" y="2945"/>
        <a:ext cx="3549805" cy="2129883"/>
      </dsp:txXfrm>
    </dsp:sp>
    <dsp:sp modelId="{AE29EFCB-D9D7-4505-9C2A-C63F32610ADD}">
      <dsp:nvSpPr>
        <dsp:cNvPr id="0" name=""/>
        <dsp:cNvSpPr/>
      </dsp:nvSpPr>
      <dsp:spPr>
        <a:xfrm>
          <a:off x="5554710" y="2945"/>
          <a:ext cx="3549805" cy="2129883"/>
        </a:xfrm>
        <a:prstGeom prst="rect">
          <a:avLst/>
        </a:prstGeom>
        <a:solidFill>
          <a:schemeClr val="accent2">
            <a:hueOff val="397245"/>
            <a:satOff val="2304"/>
            <a:lumOff val="22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dirty="0"/>
            <a:t>ABA Model Rule 1.2: Scope of Representation &amp; Allocation of Authority Between Client &amp; Lawyer</a:t>
          </a:r>
          <a:endParaRPr lang="en-US" sz="2600" kern="1200" dirty="0"/>
        </a:p>
      </dsp:txBody>
      <dsp:txXfrm>
        <a:off x="5554710" y="2945"/>
        <a:ext cx="3549805" cy="2129883"/>
      </dsp:txXfrm>
    </dsp:sp>
    <dsp:sp modelId="{F2C8132D-88BD-48BC-B679-A7BE35105C49}">
      <dsp:nvSpPr>
        <dsp:cNvPr id="0" name=""/>
        <dsp:cNvSpPr/>
      </dsp:nvSpPr>
      <dsp:spPr>
        <a:xfrm>
          <a:off x="1649924" y="2487809"/>
          <a:ext cx="3549805" cy="2129883"/>
        </a:xfrm>
        <a:prstGeom prst="rect">
          <a:avLst/>
        </a:prstGeom>
        <a:solidFill>
          <a:schemeClr val="accent2">
            <a:hueOff val="794490"/>
            <a:satOff val="4609"/>
            <a:lumOff val="45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Make sure the client understands when representation begins and ends</a:t>
          </a:r>
        </a:p>
      </dsp:txBody>
      <dsp:txXfrm>
        <a:off x="1649924" y="2487809"/>
        <a:ext cx="3549805" cy="2129883"/>
      </dsp:txXfrm>
    </dsp:sp>
    <dsp:sp modelId="{D00C623D-7EFE-4C89-BE26-E5B83AD60390}">
      <dsp:nvSpPr>
        <dsp:cNvPr id="0" name=""/>
        <dsp:cNvSpPr/>
      </dsp:nvSpPr>
      <dsp:spPr>
        <a:xfrm>
          <a:off x="5554710" y="2487809"/>
          <a:ext cx="3549805" cy="2129883"/>
        </a:xfrm>
        <a:prstGeom prst="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Limited scope agreement</a:t>
          </a:r>
        </a:p>
      </dsp:txBody>
      <dsp:txXfrm>
        <a:off x="5554710" y="2487809"/>
        <a:ext cx="3549805" cy="212988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245AF-4C9B-45A7-BBDB-9860EBC2ED0B}"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E5E31-5040-4719-8678-EE2193AAFF1E}" type="slidenum">
              <a:rPr lang="en-US" smtClean="0"/>
              <a:t>‹#›</a:t>
            </a:fld>
            <a:endParaRPr lang="en-US"/>
          </a:p>
        </p:txBody>
      </p:sp>
    </p:spTree>
    <p:extLst>
      <p:ext uri="{BB962C8B-B14F-4D97-AF65-F5344CB8AC3E}">
        <p14:creationId xmlns:p14="http://schemas.microsoft.com/office/powerpoint/2010/main" val="105680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regulations contain important definitions relevant to advocates. “Representation” includes “preparation and practice.”21 8 C.F.R. §1001.1(</a:t>
            </a:r>
            <a:r>
              <a:rPr lang="en-US" dirty="0" err="1"/>
              <a:t>i</a:t>
            </a:r>
            <a:r>
              <a:rPr lang="en-US" dirty="0"/>
              <a:t>) defines “practice” to include “the preparation or filing of any brief or other document, paper, application, or petition on behalf of another person or client before or with DHS, or any immigration judge or the Board.22” 8 C.F.R §1001.1(k) broadly defines preparation to mean “[t]he study of the facts of the case and the applicable laws, combined with the giving of advice and auxiliary activities, including the incidental preparation of papers.”23 It excludes assistance that consists solely of completing blank spaces on printed forms for free or nominal remuneration.24</a:t>
            </a:r>
          </a:p>
        </p:txBody>
      </p:sp>
      <p:sp>
        <p:nvSpPr>
          <p:cNvPr id="4" name="Slide Number Placeholder 3"/>
          <p:cNvSpPr>
            <a:spLocks noGrp="1"/>
          </p:cNvSpPr>
          <p:nvPr>
            <p:ph type="sldNum" sz="quarter" idx="5"/>
          </p:nvPr>
        </p:nvSpPr>
        <p:spPr/>
        <p:txBody>
          <a:bodyPr/>
          <a:lstStyle/>
          <a:p>
            <a:fld id="{ECBE5E31-5040-4719-8678-EE2193AAFF1E}" type="slidenum">
              <a:rPr lang="en-US" smtClean="0"/>
              <a:t>9</a:t>
            </a:fld>
            <a:endParaRPr lang="en-US"/>
          </a:p>
        </p:txBody>
      </p:sp>
    </p:spTree>
    <p:extLst>
      <p:ext uri="{BB962C8B-B14F-4D97-AF65-F5344CB8AC3E}">
        <p14:creationId xmlns:p14="http://schemas.microsoft.com/office/powerpoint/2010/main" val="198749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NWIRP was an LOP provider</a:t>
            </a:r>
          </a:p>
          <a:p>
            <a:r>
              <a:rPr lang="en-US" dirty="0"/>
              <a:t>When 8 C.F.R.§1003.102(t) was promulgated, the NWIRP met with the local court administrator to discuss how this regulation would affect its services. Based on this discussion, the NWIRP agreed that when assisting detainees in preparing motions, it would clearly mark the motions as being prepared with the assistance of the NWIRP</a:t>
            </a:r>
          </a:p>
        </p:txBody>
      </p:sp>
      <p:sp>
        <p:nvSpPr>
          <p:cNvPr id="4" name="Slide Number Placeholder 3"/>
          <p:cNvSpPr>
            <a:spLocks noGrp="1"/>
          </p:cNvSpPr>
          <p:nvPr>
            <p:ph type="sldNum" sz="quarter" idx="5"/>
          </p:nvPr>
        </p:nvSpPr>
        <p:spPr/>
        <p:txBody>
          <a:bodyPr/>
          <a:lstStyle/>
          <a:p>
            <a:fld id="{ECBE5E31-5040-4719-8678-EE2193AAFF1E}" type="slidenum">
              <a:rPr lang="en-US" smtClean="0"/>
              <a:t>10</a:t>
            </a:fld>
            <a:endParaRPr lang="en-US"/>
          </a:p>
        </p:txBody>
      </p:sp>
    </p:spTree>
    <p:extLst>
      <p:ext uri="{BB962C8B-B14F-4D97-AF65-F5344CB8AC3E}">
        <p14:creationId xmlns:p14="http://schemas.microsoft.com/office/powerpoint/2010/main" val="304679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E5E31-5040-4719-8678-EE2193AAFF1E}" type="slidenum">
              <a:rPr lang="en-US" smtClean="0"/>
              <a:t>18</a:t>
            </a:fld>
            <a:endParaRPr lang="en-US"/>
          </a:p>
        </p:txBody>
      </p:sp>
    </p:spTree>
    <p:extLst>
      <p:ext uri="{BB962C8B-B14F-4D97-AF65-F5344CB8AC3E}">
        <p14:creationId xmlns:p14="http://schemas.microsoft.com/office/powerpoint/2010/main" val="140939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E5E31-5040-4719-8678-EE2193AAFF1E}" type="slidenum">
              <a:rPr lang="en-US" smtClean="0"/>
              <a:t>23</a:t>
            </a:fld>
            <a:endParaRPr lang="en-US"/>
          </a:p>
        </p:txBody>
      </p:sp>
    </p:spTree>
    <p:extLst>
      <p:ext uri="{BB962C8B-B14F-4D97-AF65-F5344CB8AC3E}">
        <p14:creationId xmlns:p14="http://schemas.microsoft.com/office/powerpoint/2010/main" val="390966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E5E31-5040-4719-8678-EE2193AAFF1E}" type="slidenum">
              <a:rPr lang="en-US" smtClean="0"/>
              <a:t>24</a:t>
            </a:fld>
            <a:endParaRPr lang="en-US"/>
          </a:p>
        </p:txBody>
      </p:sp>
    </p:spTree>
    <p:extLst>
      <p:ext uri="{BB962C8B-B14F-4D97-AF65-F5344CB8AC3E}">
        <p14:creationId xmlns:p14="http://schemas.microsoft.com/office/powerpoint/2010/main" val="22098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E5E31-5040-4719-8678-EE2193AAFF1E}" type="slidenum">
              <a:rPr lang="en-US" smtClean="0"/>
              <a:t>27</a:t>
            </a:fld>
            <a:endParaRPr lang="en-US"/>
          </a:p>
        </p:txBody>
      </p:sp>
    </p:spTree>
    <p:extLst>
      <p:ext uri="{BB962C8B-B14F-4D97-AF65-F5344CB8AC3E}">
        <p14:creationId xmlns:p14="http://schemas.microsoft.com/office/powerpoint/2010/main" val="5931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FA8BEDE-4DC7-4F3F-B6AC-6E75AB1B2647}" type="datetimeFigureOut">
              <a:rPr lang="en-US" smtClean="0"/>
              <a:t>3/18/2024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D350A6D-D15E-4628-A4E6-48BAB3B0E085}" type="slidenum">
              <a:rPr lang="en-US" smtClean="0"/>
              <a:t>‹#›</a:t>
            </a:fld>
            <a:endParaRPr lang="en-US"/>
          </a:p>
        </p:txBody>
      </p:sp>
    </p:spTree>
    <p:extLst>
      <p:ext uri="{BB962C8B-B14F-4D97-AF65-F5344CB8AC3E}">
        <p14:creationId xmlns:p14="http://schemas.microsoft.com/office/powerpoint/2010/main" val="336512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8BEDE-4DC7-4F3F-B6AC-6E75AB1B264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58107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FA8BEDE-4DC7-4F3F-B6AC-6E75AB1B2647}" type="datetimeFigureOut">
              <a:rPr lang="en-US" smtClean="0"/>
              <a:t>3/18/2024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D350A6D-D15E-4628-A4E6-48BAB3B0E085}" type="slidenum">
              <a:rPr lang="en-US" smtClean="0"/>
              <a:t>‹#›</a:t>
            </a:fld>
            <a:endParaRPr lang="en-US"/>
          </a:p>
        </p:txBody>
      </p:sp>
    </p:spTree>
    <p:extLst>
      <p:ext uri="{BB962C8B-B14F-4D97-AF65-F5344CB8AC3E}">
        <p14:creationId xmlns:p14="http://schemas.microsoft.com/office/powerpoint/2010/main" val="29987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8BEDE-4DC7-4F3F-B6AC-6E75AB1B264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281069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FA8BEDE-4DC7-4F3F-B6AC-6E75AB1B2647}" type="datetimeFigureOut">
              <a:rPr lang="en-US" smtClean="0"/>
              <a:t>3/18/2024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D350A6D-D15E-4628-A4E6-48BAB3B0E085}" type="slidenum">
              <a:rPr lang="en-US" smtClean="0"/>
              <a:t>‹#›</a:t>
            </a:fld>
            <a:endParaRPr lang="en-US"/>
          </a:p>
        </p:txBody>
      </p:sp>
    </p:spTree>
    <p:extLst>
      <p:ext uri="{BB962C8B-B14F-4D97-AF65-F5344CB8AC3E}">
        <p14:creationId xmlns:p14="http://schemas.microsoft.com/office/powerpoint/2010/main" val="399402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A8BEDE-4DC7-4F3F-B6AC-6E75AB1B264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18638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A8BEDE-4DC7-4F3F-B6AC-6E75AB1B2647}"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396258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8BEDE-4DC7-4F3F-B6AC-6E75AB1B2647}"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112172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8BEDE-4DC7-4F3F-B6AC-6E75AB1B2647}"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97685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FA8BEDE-4DC7-4F3F-B6AC-6E75AB1B2647}" type="datetimeFigureOut">
              <a:rPr lang="en-US" smtClean="0"/>
              <a:t>3/18/2024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D350A6D-D15E-4628-A4E6-48BAB3B0E085}" type="slidenum">
              <a:rPr lang="en-US" smtClean="0"/>
              <a:t>‹#›</a:t>
            </a:fld>
            <a:endParaRPr lang="en-US"/>
          </a:p>
        </p:txBody>
      </p:sp>
    </p:spTree>
    <p:extLst>
      <p:ext uri="{BB962C8B-B14F-4D97-AF65-F5344CB8AC3E}">
        <p14:creationId xmlns:p14="http://schemas.microsoft.com/office/powerpoint/2010/main" val="406707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8BEDE-4DC7-4F3F-B6AC-6E75AB1B264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50A6D-D15E-4628-A4E6-48BAB3B0E085}" type="slidenum">
              <a:rPr lang="en-US" smtClean="0"/>
              <a:t>‹#›</a:t>
            </a:fld>
            <a:endParaRPr lang="en-US"/>
          </a:p>
        </p:txBody>
      </p:sp>
    </p:spTree>
    <p:extLst>
      <p:ext uri="{BB962C8B-B14F-4D97-AF65-F5344CB8AC3E}">
        <p14:creationId xmlns:p14="http://schemas.microsoft.com/office/powerpoint/2010/main" val="215292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FA8BEDE-4DC7-4F3F-B6AC-6E75AB1B2647}" type="datetimeFigureOut">
              <a:rPr lang="en-US" smtClean="0"/>
              <a:t>3/18/2024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D350A6D-D15E-4628-A4E6-48BAB3B0E08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17528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4d74e3dc73303d0b5c232ba483c79951&amp;term_occur=999&amp;term_src=Title:8:Chapter:V:Subchapter:A:Part:1001:1001.1" TargetMode="External"/><Relationship Id="rId2" Type="http://schemas.openxmlformats.org/officeDocument/2006/relationships/hyperlink" Target="https://www.law.cornell.edu/definitions/index.php?width=840&amp;height=800&amp;iframe=true&amp;def_id=b26b83d67927aa6a6e0f014a0a89df03&amp;term_occur=999&amp;term_src=Title:8:Chapter:V:Subchapter:A:Part:1001:1001.1"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41ff248791ace79031cbcb0281a261d8&amp;term_occur=999&amp;term_src=Title:8:Chapter:V:Subchapter:A:Part:1001:1001.1" TargetMode="External"/><Relationship Id="rId5" Type="http://schemas.openxmlformats.org/officeDocument/2006/relationships/hyperlink" Target="https://www.law.cornell.edu/definitions/index.php?width=840&amp;height=800&amp;iframe=true&amp;def_id=8dd4579cd229a13045083fc38c03cc40&amp;term_occur=999&amp;term_src=Title:8:Chapter:V:Subchapter:A:Part:1001:1001.1" TargetMode="External"/><Relationship Id="rId4" Type="http://schemas.openxmlformats.org/officeDocument/2006/relationships/hyperlink" Target="https://www.law.cornell.edu/definitions/index.php?width=840&amp;height=800&amp;iframe=true&amp;def_id=28499868b099d4ecefe289daecb8f1b0&amp;term_occur=999&amp;term_src=Title:8:Chapter:V:Subchapter:A:Part:1001:1001.1"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justice.gov/eoir/eregistry-program" TargetMode="External"/><Relationship Id="rId2" Type="http://schemas.openxmlformats.org/officeDocument/2006/relationships/hyperlink" Target="https://www.justice.gov/eoir/page/file/1551476/d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justice.gov/eoir/page/file/1551476/d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justice.gov/eoir/book/file/1528921/d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trac.syr.edu/phptools/immigration/court_backlog/"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2971B7-96BD-2EFC-44E8-815AD599AA77}"/>
              </a:ext>
            </a:extLst>
          </p:cNvPr>
          <p:cNvSpPr>
            <a:spLocks noGrp="1"/>
          </p:cNvSpPr>
          <p:nvPr>
            <p:ph type="ctrTitle"/>
          </p:nvPr>
        </p:nvSpPr>
        <p:spPr>
          <a:xfrm>
            <a:off x="2156346" y="849745"/>
            <a:ext cx="5526993" cy="4745836"/>
          </a:xfrm>
        </p:spPr>
        <p:txBody>
          <a:bodyPr anchor="ctr">
            <a:normAutofit/>
          </a:bodyPr>
          <a:lstStyle/>
          <a:p>
            <a:r>
              <a:rPr lang="en-US" sz="5100">
                <a:solidFill>
                  <a:srgbClr val="FFFFFF"/>
                </a:solidFill>
              </a:rPr>
              <a:t>LIMITED SCOPE REPRESENTATION BEFORE THE IMMIGRATION COURT</a:t>
            </a:r>
          </a:p>
        </p:txBody>
      </p:sp>
      <p:sp>
        <p:nvSpPr>
          <p:cNvPr id="12" name="Rectangle 1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5 Benefits of Hiring a Divorce Lawyer. Why it Matters?">
            <a:extLst>
              <a:ext uri="{FF2B5EF4-FFF2-40B4-BE49-F238E27FC236}">
                <a16:creationId xmlns:a16="http://schemas.microsoft.com/office/drawing/2014/main" id="{6020C2CB-DC54-1BFC-0CEF-7C7AEAF2E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613" y="1366283"/>
            <a:ext cx="3184235" cy="412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E91A-F184-75D0-4909-1E31A47E7A07}"/>
              </a:ext>
            </a:extLst>
          </p:cNvPr>
          <p:cNvSpPr>
            <a:spLocks noGrp="1"/>
          </p:cNvSpPr>
          <p:nvPr>
            <p:ph type="title"/>
          </p:nvPr>
        </p:nvSpPr>
        <p:spPr>
          <a:xfrm>
            <a:off x="581192" y="702156"/>
            <a:ext cx="11029616" cy="1013800"/>
          </a:xfrm>
        </p:spPr>
        <p:txBody>
          <a:bodyPr>
            <a:normAutofit/>
          </a:bodyPr>
          <a:lstStyle/>
          <a:p>
            <a:r>
              <a:rPr lang="en-US" dirty="0"/>
              <a:t>Defining limited scope Representation</a:t>
            </a:r>
            <a:br>
              <a:rPr lang="en-US" dirty="0"/>
            </a:br>
            <a:r>
              <a:rPr lang="en-US" dirty="0"/>
              <a:t>The old Rules</a:t>
            </a:r>
          </a:p>
        </p:txBody>
      </p:sp>
      <p:sp>
        <p:nvSpPr>
          <p:cNvPr id="2057" name="Rectangle 2056">
            <a:extLst>
              <a:ext uri="{FF2B5EF4-FFF2-40B4-BE49-F238E27FC236}">
                <a16:creationId xmlns:a16="http://schemas.microsoft.com/office/drawing/2014/main" id="{FF48D04A-B18A-4669-86FA-1F7C104C4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Jeff Sessions Fast Facts | CNN Politics">
            <a:extLst>
              <a:ext uri="{FF2B5EF4-FFF2-40B4-BE49-F238E27FC236}">
                <a16:creationId xmlns:a16="http://schemas.microsoft.com/office/drawing/2014/main" id="{8CD2862C-4D67-7DC0-6E65-FE62A0868B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23" r="4425"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7C524C71-4110-2A91-7A22-0C29D9864893}"/>
              </a:ext>
            </a:extLst>
          </p:cNvPr>
          <p:cNvSpPr>
            <a:spLocks noGrp="1"/>
          </p:cNvSpPr>
          <p:nvPr>
            <p:ph idx="1"/>
          </p:nvPr>
        </p:nvSpPr>
        <p:spPr>
          <a:xfrm>
            <a:off x="6335805" y="2180496"/>
            <a:ext cx="5275001" cy="4045683"/>
          </a:xfrm>
        </p:spPr>
        <p:txBody>
          <a:bodyPr>
            <a:normAutofit/>
          </a:bodyPr>
          <a:lstStyle/>
          <a:p>
            <a:pPr marL="0" indent="0" algn="ctr">
              <a:buNone/>
            </a:pPr>
            <a:r>
              <a:rPr lang="en-US" sz="2000" b="1" dirty="0">
                <a:solidFill>
                  <a:srgbClr val="212529"/>
                </a:solidFill>
                <a:latin typeface="Source Sans Pro" panose="020B0503030403020204" pitchFamily="34" charset="0"/>
              </a:rPr>
              <a:t>Northwest Immigrant Rights Project (NWIRP) v. Sessions (2017)</a:t>
            </a:r>
          </a:p>
          <a:p>
            <a:pPr marL="0" indent="0" algn="ctr">
              <a:buNone/>
            </a:pPr>
            <a:endParaRPr lang="en-US" sz="2000" b="1" dirty="0">
              <a:solidFill>
                <a:srgbClr val="212529"/>
              </a:solidFill>
              <a:latin typeface="Source Sans Pro" panose="020B0503030403020204" pitchFamily="34" charset="0"/>
            </a:endParaRPr>
          </a:p>
          <a:p>
            <a:pPr marL="0" indent="0">
              <a:buNone/>
            </a:pPr>
            <a:r>
              <a:rPr lang="en-US" sz="1800" dirty="0">
                <a:solidFill>
                  <a:srgbClr val="212529"/>
                </a:solidFill>
                <a:latin typeface="Source Sans Pro" panose="020B0503030403020204" pitchFamily="34" charset="0"/>
              </a:rPr>
              <a:t>DHS sends “cease and desist” order to Washington Based Non-Profit for assisting detained individuals with filing I-589’s with EOIR without entering an appearance on form EOIR-28.  NWIRP sued DHS. The District Court issued a restraining order against DHS from enforcing the cease and desist order and enforcing or threatening to enforce 8 C.F.R.  §1003.102(t) against Plaintiffs and all other attorneys under their supervision or control</a:t>
            </a:r>
          </a:p>
          <a:p>
            <a:endParaRPr lang="en-US" dirty="0"/>
          </a:p>
        </p:txBody>
      </p:sp>
    </p:spTree>
    <p:extLst>
      <p:ext uri="{BB962C8B-B14F-4D97-AF65-F5344CB8AC3E}">
        <p14:creationId xmlns:p14="http://schemas.microsoft.com/office/powerpoint/2010/main" val="92797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369E-B385-C604-C777-EB949F5CA68C}"/>
              </a:ext>
            </a:extLst>
          </p:cNvPr>
          <p:cNvSpPr>
            <a:spLocks noGrp="1"/>
          </p:cNvSpPr>
          <p:nvPr>
            <p:ph type="title"/>
          </p:nvPr>
        </p:nvSpPr>
        <p:spPr/>
        <p:txBody>
          <a:bodyPr>
            <a:normAutofit fontScale="90000"/>
          </a:bodyPr>
          <a:lstStyle/>
          <a:p>
            <a:r>
              <a:rPr lang="en-US" dirty="0"/>
              <a:t>DEFINING LIMITED SCOPE REPRESENTATION</a:t>
            </a:r>
            <a:br>
              <a:rPr lang="en-US" dirty="0"/>
            </a:br>
            <a:r>
              <a:rPr lang="en-US" dirty="0"/>
              <a:t>Professional Conduct for Practitioners</a:t>
            </a:r>
            <a:br>
              <a:rPr lang="en-US" dirty="0"/>
            </a:br>
            <a:r>
              <a:rPr lang="en-US" dirty="0"/>
              <a:t>FINAL RULE RIN 1125–AA83</a:t>
            </a:r>
          </a:p>
        </p:txBody>
      </p:sp>
      <p:sp>
        <p:nvSpPr>
          <p:cNvPr id="3" name="Content Placeholder 2">
            <a:extLst>
              <a:ext uri="{FF2B5EF4-FFF2-40B4-BE49-F238E27FC236}">
                <a16:creationId xmlns:a16="http://schemas.microsoft.com/office/drawing/2014/main" id="{D5C28EA5-DC95-D109-CB94-900F79B9BFEE}"/>
              </a:ext>
            </a:extLst>
          </p:cNvPr>
          <p:cNvSpPr>
            <a:spLocks noGrp="1"/>
          </p:cNvSpPr>
          <p:nvPr>
            <p:ph sz="half" idx="1"/>
          </p:nvPr>
        </p:nvSpPr>
        <p:spPr>
          <a:xfrm>
            <a:off x="581193" y="1717989"/>
            <a:ext cx="5422390" cy="4874197"/>
          </a:xfrm>
        </p:spPr>
        <p:txBody>
          <a:bodyPr>
            <a:normAutofit fontScale="92500" lnSpcReduction="10000"/>
          </a:bodyPr>
          <a:lstStyle/>
          <a:p>
            <a:r>
              <a:rPr lang="en-US" sz="2400" dirty="0"/>
              <a:t>Final Rule published September 14, 2022 in the Federal Register</a:t>
            </a:r>
          </a:p>
          <a:p>
            <a:r>
              <a:rPr lang="en-US" sz="2400" dirty="0"/>
              <a:t>Amended 8 CFR Parts 1001 and 1003 to allow for limited scope representation in Immigration Court</a:t>
            </a:r>
          </a:p>
          <a:p>
            <a:r>
              <a:rPr lang="en-US" sz="2400" dirty="0"/>
              <a:t>Under this rule, practitioners must enter a limited appearance on a Form EOIR–60 or EOIR–61 when assisting pro se noncitizens</a:t>
            </a:r>
          </a:p>
          <a:p>
            <a:r>
              <a:rPr lang="en-US" sz="2400" dirty="0"/>
              <a:t>Document assistance includes assistance that may be considered “practice” as defined at 8 C.F.R § 1001.1(</a:t>
            </a:r>
            <a:r>
              <a:rPr lang="en-US" sz="2400" dirty="0" err="1"/>
              <a:t>i</a:t>
            </a:r>
            <a:r>
              <a:rPr lang="en-US" sz="2400" dirty="0"/>
              <a:t>) or “preparation” as defined at 8 C.F.R. § 1001.1(k). </a:t>
            </a:r>
          </a:p>
        </p:txBody>
      </p:sp>
      <p:pic>
        <p:nvPicPr>
          <p:cNvPr id="6" name="Content Placeholder 5">
            <a:extLst>
              <a:ext uri="{FF2B5EF4-FFF2-40B4-BE49-F238E27FC236}">
                <a16:creationId xmlns:a16="http://schemas.microsoft.com/office/drawing/2014/main" id="{095A532C-0997-A382-836D-258A929D31FD}"/>
              </a:ext>
            </a:extLst>
          </p:cNvPr>
          <p:cNvPicPr>
            <a:picLocks noGrp="1" noChangeAspect="1"/>
          </p:cNvPicPr>
          <p:nvPr>
            <p:ph sz="half" idx="2"/>
          </p:nvPr>
        </p:nvPicPr>
        <p:blipFill rotWithShape="1">
          <a:blip r:embed="rId2"/>
          <a:srcRect l="34705" t="19841" r="39218" b="17243"/>
          <a:stretch/>
        </p:blipFill>
        <p:spPr>
          <a:xfrm>
            <a:off x="6533710" y="1403695"/>
            <a:ext cx="4176200" cy="5302448"/>
          </a:xfrm>
        </p:spPr>
      </p:pic>
    </p:spTree>
    <p:extLst>
      <p:ext uri="{BB962C8B-B14F-4D97-AF65-F5344CB8AC3E}">
        <p14:creationId xmlns:p14="http://schemas.microsoft.com/office/powerpoint/2010/main" val="83648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39C41-2210-A203-858E-5AB7561F24D3}"/>
              </a:ext>
            </a:extLst>
          </p:cNvPr>
          <p:cNvSpPr>
            <a:spLocks noGrp="1"/>
          </p:cNvSpPr>
          <p:nvPr>
            <p:ph type="title"/>
          </p:nvPr>
        </p:nvSpPr>
        <p:spPr/>
        <p:txBody>
          <a:bodyPr>
            <a:normAutofit/>
          </a:bodyPr>
          <a:lstStyle/>
          <a:p>
            <a:r>
              <a:rPr lang="en-US" dirty="0"/>
              <a:t>DEFINING LIMITED SCOPE REPRESENTATION</a:t>
            </a:r>
            <a:br>
              <a:rPr lang="en-US" dirty="0"/>
            </a:br>
            <a:r>
              <a:rPr lang="en-US" sz="2800" dirty="0">
                <a:latin typeface="Source Sans Pro" panose="020B0503030403020204" pitchFamily="34" charset="0"/>
              </a:rPr>
              <a:t>8 C.F.R. §1001.1</a:t>
            </a:r>
            <a:endParaRPr lang="en-US" dirty="0"/>
          </a:p>
        </p:txBody>
      </p:sp>
      <p:sp>
        <p:nvSpPr>
          <p:cNvPr id="8" name="TextBox 7">
            <a:extLst>
              <a:ext uri="{FF2B5EF4-FFF2-40B4-BE49-F238E27FC236}">
                <a16:creationId xmlns:a16="http://schemas.microsoft.com/office/drawing/2014/main" id="{738AD3CB-2E5A-A9A2-E8D6-A7CCF3C5B43C}"/>
              </a:ext>
            </a:extLst>
          </p:cNvPr>
          <p:cNvSpPr txBox="1"/>
          <p:nvPr/>
        </p:nvSpPr>
        <p:spPr>
          <a:xfrm>
            <a:off x="-531628" y="2004052"/>
            <a:ext cx="12280605" cy="4431983"/>
          </a:xfrm>
          <a:prstGeom prst="rect">
            <a:avLst/>
          </a:prstGeom>
          <a:noFill/>
        </p:spPr>
        <p:txBody>
          <a:bodyPr wrap="square">
            <a:spAutoFit/>
          </a:bodyPr>
          <a:lstStyle/>
          <a:p>
            <a:pPr marL="918000" lvl="3"/>
            <a:endParaRPr lang="en-US" sz="2400" dirty="0">
              <a:solidFill>
                <a:srgbClr val="212529"/>
              </a:solidFill>
              <a:latin typeface="Source Sans Pro" panose="020B0503030403020204" pitchFamily="34" charset="0"/>
            </a:endParaRPr>
          </a:p>
          <a:p>
            <a:pPr marL="918000" lvl="3"/>
            <a:r>
              <a:rPr lang="en-US" sz="2400" dirty="0">
                <a:solidFill>
                  <a:srgbClr val="212529"/>
                </a:solidFill>
                <a:latin typeface="Source Sans Pro" panose="020B0503030403020204" pitchFamily="34" charset="0"/>
              </a:rPr>
              <a:t>8 C.F.R. §1001.1(</a:t>
            </a:r>
            <a:r>
              <a:rPr lang="en-US" sz="2400" dirty="0" err="1">
                <a:solidFill>
                  <a:srgbClr val="212529"/>
                </a:solidFill>
                <a:latin typeface="Source Sans Pro" panose="020B0503030403020204" pitchFamily="34" charset="0"/>
              </a:rPr>
              <a:t>i</a:t>
            </a:r>
            <a:r>
              <a:rPr lang="en-US" sz="2400" dirty="0">
                <a:solidFill>
                  <a:srgbClr val="212529"/>
                </a:solidFill>
                <a:latin typeface="Source Sans Pro" panose="020B0503030403020204" pitchFamily="34" charset="0"/>
              </a:rPr>
              <a:t>) </a:t>
            </a:r>
          </a:p>
          <a:p>
            <a:pPr marL="918000" lvl="3"/>
            <a:r>
              <a:rPr lang="en-US" sz="1800" b="0" i="0" dirty="0">
                <a:solidFill>
                  <a:srgbClr val="333333"/>
                </a:solidFill>
                <a:effectLst/>
                <a:latin typeface="Open Sans" panose="020B0606030504020204" pitchFamily="34" charset="0"/>
              </a:rPr>
              <a:t>The term </a:t>
            </a:r>
            <a:r>
              <a:rPr lang="en-US" sz="1800" b="1" i="1" dirty="0">
                <a:solidFill>
                  <a:srgbClr val="333333"/>
                </a:solidFill>
                <a:effectLst/>
                <a:latin typeface="Open Sans" panose="020B0606030504020204" pitchFamily="34" charset="0"/>
              </a:rPr>
              <a:t>practice</a:t>
            </a:r>
            <a:r>
              <a:rPr lang="en-US" sz="1800" b="0" i="0" dirty="0">
                <a:solidFill>
                  <a:srgbClr val="333333"/>
                </a:solidFill>
                <a:effectLst/>
                <a:latin typeface="Open Sans" panose="020B0606030504020204" pitchFamily="34" charset="0"/>
              </a:rPr>
              <a:t> means exercising professional judgment to provide legal advice or legal </a:t>
            </a:r>
            <a:r>
              <a:rPr lang="en-US" sz="1800" b="0" i="0" u="none" strike="noStrike" dirty="0">
                <a:solidFill>
                  <a:srgbClr val="001C72"/>
                </a:solidFill>
                <a:effectLst/>
                <a:latin typeface="Open Sans" panose="020B0606030504020204" pitchFamily="34" charset="0"/>
                <a:hlinkClick r:id="rId2"/>
              </a:rPr>
              <a:t>services</a:t>
            </a:r>
            <a:r>
              <a:rPr lang="en-US" sz="1800" b="0" i="0" dirty="0">
                <a:solidFill>
                  <a:srgbClr val="333333"/>
                </a:solidFill>
                <a:effectLst/>
                <a:latin typeface="Open Sans" panose="020B0606030504020204" pitchFamily="34" charset="0"/>
              </a:rPr>
              <a:t> related to any matter before EOIR. </a:t>
            </a:r>
            <a:r>
              <a:rPr lang="en-US" sz="1800" b="0" i="0" u="none" strike="noStrike" dirty="0">
                <a:solidFill>
                  <a:srgbClr val="001C72"/>
                </a:solidFill>
                <a:effectLst/>
                <a:latin typeface="Open Sans" panose="020B0606030504020204" pitchFamily="34" charset="0"/>
                <a:hlinkClick r:id="rId3"/>
              </a:rPr>
              <a:t>Practice</a:t>
            </a:r>
            <a:r>
              <a:rPr lang="en-US" sz="1800" b="0" i="0" dirty="0">
                <a:solidFill>
                  <a:srgbClr val="333333"/>
                </a:solidFill>
                <a:effectLst/>
                <a:latin typeface="Open Sans" panose="020B0606030504020204" pitchFamily="34" charset="0"/>
              </a:rPr>
              <a:t> includes, but is not limited to, determining available forms of relief from removal or protection; providing advice regarding legal strategies; drafting or </a:t>
            </a:r>
            <a:r>
              <a:rPr lang="en-US" sz="1800" b="0" i="0" u="none" strike="noStrike" dirty="0">
                <a:solidFill>
                  <a:srgbClr val="001C72"/>
                </a:solidFill>
                <a:effectLst/>
                <a:latin typeface="Open Sans" panose="020B0606030504020204" pitchFamily="34" charset="0"/>
                <a:hlinkClick r:id="rId4"/>
              </a:rPr>
              <a:t>filing</a:t>
            </a:r>
            <a:r>
              <a:rPr lang="en-US" sz="1800" b="0" i="0" dirty="0">
                <a:solidFill>
                  <a:srgbClr val="333333"/>
                </a:solidFill>
                <a:effectLst/>
                <a:latin typeface="Open Sans" panose="020B0606030504020204" pitchFamily="34" charset="0"/>
              </a:rPr>
              <a:t> any document on behalf of another person appearing before EOIR based on an analysis of applicable facts and law; or appearing on behalf of another person in any matter before EOIR. </a:t>
            </a:r>
          </a:p>
          <a:p>
            <a:pPr marL="918000" lvl="3"/>
            <a:endParaRPr lang="en-US" sz="1200" dirty="0">
              <a:solidFill>
                <a:srgbClr val="212529"/>
              </a:solidFill>
              <a:latin typeface="Source Sans Pro" panose="020B0503030403020204" pitchFamily="34" charset="0"/>
            </a:endParaRPr>
          </a:p>
          <a:p>
            <a:pPr marL="918000" lvl="3"/>
            <a:r>
              <a:rPr lang="en-US" sz="2400" dirty="0">
                <a:solidFill>
                  <a:srgbClr val="212529"/>
                </a:solidFill>
                <a:latin typeface="Source Sans Pro" panose="020B0503030403020204" pitchFamily="34" charset="0"/>
              </a:rPr>
              <a:t>8 C.F.R §1001.1(k)</a:t>
            </a:r>
          </a:p>
          <a:p>
            <a:pPr marL="918000" lvl="3"/>
            <a:r>
              <a:rPr lang="en-US" sz="1800" b="0" i="0" dirty="0">
                <a:solidFill>
                  <a:srgbClr val="333333"/>
                </a:solidFill>
                <a:effectLst/>
                <a:latin typeface="Open Sans" panose="020B0606030504020204" pitchFamily="34" charset="0"/>
              </a:rPr>
              <a:t>The term </a:t>
            </a:r>
            <a:r>
              <a:rPr lang="en-US" sz="1800" b="1" i="1" dirty="0">
                <a:solidFill>
                  <a:srgbClr val="333333"/>
                </a:solidFill>
                <a:effectLst/>
                <a:latin typeface="Open Sans" panose="020B0606030504020204" pitchFamily="34" charset="0"/>
              </a:rPr>
              <a:t>preparation</a:t>
            </a:r>
            <a:r>
              <a:rPr lang="en-US" sz="1800" b="0" i="0" dirty="0">
                <a:solidFill>
                  <a:srgbClr val="333333"/>
                </a:solidFill>
                <a:effectLst/>
                <a:latin typeface="Open Sans" panose="020B0606030504020204" pitchFamily="34" charset="0"/>
              </a:rPr>
              <a:t> means the </a:t>
            </a:r>
            <a:r>
              <a:rPr lang="en-US" sz="1800" b="0" i="0" u="none" strike="noStrike" dirty="0">
                <a:solidFill>
                  <a:srgbClr val="001C72"/>
                </a:solidFill>
                <a:effectLst/>
                <a:latin typeface="Open Sans" panose="020B0606030504020204" pitchFamily="34" charset="0"/>
                <a:hlinkClick r:id="rId5"/>
              </a:rPr>
              <a:t>act</a:t>
            </a:r>
            <a:r>
              <a:rPr lang="en-US" sz="1800" b="0" i="0" dirty="0">
                <a:solidFill>
                  <a:srgbClr val="333333"/>
                </a:solidFill>
                <a:effectLst/>
                <a:latin typeface="Open Sans" panose="020B0606030504020204" pitchFamily="34" charset="0"/>
              </a:rPr>
              <a:t> or </a:t>
            </a:r>
            <a:r>
              <a:rPr lang="en-US" sz="1800" b="0" i="0" u="none" strike="noStrike" dirty="0">
                <a:solidFill>
                  <a:srgbClr val="001C72"/>
                </a:solidFill>
                <a:effectLst/>
                <a:latin typeface="Open Sans" panose="020B0606030504020204" pitchFamily="34" charset="0"/>
                <a:hlinkClick r:id="rId5"/>
              </a:rPr>
              <a:t>acts</a:t>
            </a:r>
            <a:r>
              <a:rPr lang="en-US" sz="1800" b="0" i="0" dirty="0">
                <a:solidFill>
                  <a:srgbClr val="333333"/>
                </a:solidFill>
                <a:effectLst/>
                <a:latin typeface="Open Sans" panose="020B0606030504020204" pitchFamily="34" charset="0"/>
              </a:rPr>
              <a:t> consisting solely of filling in blank spaces on printed forms with information provided by the applicant or petitioner that are to be filed with or submitted to EOIR, where such </a:t>
            </a:r>
            <a:r>
              <a:rPr lang="en-US" sz="1800" b="0" i="0" u="none" strike="noStrike" dirty="0">
                <a:solidFill>
                  <a:srgbClr val="001C72"/>
                </a:solidFill>
                <a:effectLst/>
                <a:latin typeface="Open Sans" panose="020B0606030504020204" pitchFamily="34" charset="0"/>
                <a:hlinkClick r:id="rId5"/>
              </a:rPr>
              <a:t>acts</a:t>
            </a:r>
            <a:r>
              <a:rPr lang="en-US" sz="1800" b="0" i="0" dirty="0">
                <a:solidFill>
                  <a:srgbClr val="333333"/>
                </a:solidFill>
                <a:effectLst/>
                <a:latin typeface="Open Sans" panose="020B0606030504020204" pitchFamily="34" charset="0"/>
              </a:rPr>
              <a:t> do not include the exercise of professional judgment to provide legal advice or legal services. When this </a:t>
            </a:r>
            <a:r>
              <a:rPr lang="en-US" sz="1800" b="0" i="0" u="none" strike="noStrike" dirty="0">
                <a:solidFill>
                  <a:srgbClr val="001C72"/>
                </a:solidFill>
                <a:effectLst/>
                <a:latin typeface="Open Sans" panose="020B0606030504020204" pitchFamily="34" charset="0"/>
                <a:hlinkClick r:id="rId5"/>
              </a:rPr>
              <a:t>act</a:t>
            </a:r>
            <a:r>
              <a:rPr lang="en-US" sz="1800" b="0" i="0" dirty="0">
                <a:solidFill>
                  <a:srgbClr val="333333"/>
                </a:solidFill>
                <a:effectLst/>
                <a:latin typeface="Open Sans" panose="020B0606030504020204" pitchFamily="34" charset="0"/>
              </a:rPr>
              <a:t> is performed by someone other than a </a:t>
            </a:r>
            <a:r>
              <a:rPr lang="en-US" sz="1800" b="0" i="0" u="none" strike="noStrike" dirty="0">
                <a:solidFill>
                  <a:srgbClr val="001C72"/>
                </a:solidFill>
                <a:effectLst/>
                <a:latin typeface="Open Sans" panose="020B0606030504020204" pitchFamily="34" charset="0"/>
                <a:hlinkClick r:id="rId6"/>
              </a:rPr>
              <a:t>practitioner</a:t>
            </a:r>
            <a:r>
              <a:rPr lang="en-US" sz="1800" b="0" i="0" dirty="0">
                <a:solidFill>
                  <a:srgbClr val="333333"/>
                </a:solidFill>
                <a:effectLst/>
                <a:latin typeface="Open Sans" panose="020B0606030504020204" pitchFamily="34" charset="0"/>
              </a:rPr>
              <a:t>, the fee for filling in blank spaces on printed forms, if any, must be nominal, and the individual may not hold himself or herself out as qualified in legal matters or in immigration and naturalization procedure.</a:t>
            </a:r>
            <a:endParaRPr lang="en-US" dirty="0"/>
          </a:p>
        </p:txBody>
      </p:sp>
    </p:spTree>
    <p:extLst>
      <p:ext uri="{BB962C8B-B14F-4D97-AF65-F5344CB8AC3E}">
        <p14:creationId xmlns:p14="http://schemas.microsoft.com/office/powerpoint/2010/main" val="50630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62618-0D02-4C29-88C5-1EDF7F32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E2747F4-A0AE-425C-B527-E3E32461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707F29A-1576-479E-B227-0D6498601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F17B26C7-6F2F-453C-9C08-71E199E52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33EC94DE-6677-CBC9-462C-DA9BCC3B9BB9}"/>
              </a:ext>
            </a:extLst>
          </p:cNvPr>
          <p:cNvSpPr>
            <a:spLocks noGrp="1"/>
          </p:cNvSpPr>
          <p:nvPr>
            <p:ph type="title"/>
          </p:nvPr>
        </p:nvSpPr>
        <p:spPr>
          <a:xfrm>
            <a:off x="581192" y="702156"/>
            <a:ext cx="11029616" cy="1013800"/>
          </a:xfrm>
        </p:spPr>
        <p:txBody>
          <a:bodyPr vert="horz" lIns="91440" tIns="45720" rIns="91440" bIns="45720" rtlCol="0" anchor="b">
            <a:normAutofit fontScale="90000"/>
          </a:bodyPr>
          <a:lstStyle/>
          <a:p>
            <a:pPr>
              <a:lnSpc>
                <a:spcPct val="90000"/>
              </a:lnSpc>
            </a:pPr>
            <a:br>
              <a:rPr lang="en-US" sz="1500" dirty="0">
                <a:solidFill>
                  <a:srgbClr val="FFFEFF"/>
                </a:solidFill>
              </a:rPr>
            </a:br>
            <a:r>
              <a:rPr lang="en-US" sz="2400" dirty="0">
                <a:solidFill>
                  <a:srgbClr val="FFFEFF"/>
                </a:solidFill>
              </a:rPr>
              <a:t>DEFINING LIMITED SCOPE REPRESENTATION</a:t>
            </a:r>
            <a:br>
              <a:rPr lang="en-US" sz="2400" dirty="0">
                <a:solidFill>
                  <a:srgbClr val="FFFEFF"/>
                </a:solidFill>
              </a:rPr>
            </a:br>
            <a:r>
              <a:rPr lang="en-US" sz="2400" dirty="0">
                <a:solidFill>
                  <a:srgbClr val="FFFEFF"/>
                </a:solidFill>
              </a:rPr>
              <a:t>Immigration Court Practice Manual </a:t>
            </a:r>
            <a:br>
              <a:rPr lang="en-US" sz="2400" dirty="0">
                <a:solidFill>
                  <a:srgbClr val="FFFEFF"/>
                </a:solidFill>
              </a:rPr>
            </a:br>
            <a:r>
              <a:rPr lang="en-US" sz="2400" dirty="0">
                <a:solidFill>
                  <a:srgbClr val="FFFEFF"/>
                </a:solidFill>
              </a:rPr>
              <a:t>Chapter 2  - Appearances before the Immigration Court</a:t>
            </a:r>
          </a:p>
        </p:txBody>
      </p:sp>
      <p:graphicFrame>
        <p:nvGraphicFramePr>
          <p:cNvPr id="26" name="Content Placeholder 5">
            <a:extLst>
              <a:ext uri="{FF2B5EF4-FFF2-40B4-BE49-F238E27FC236}">
                <a16:creationId xmlns:a16="http://schemas.microsoft.com/office/drawing/2014/main" id="{70C834E8-A74A-4C70-8712-1E737F74F3F5}"/>
              </a:ext>
            </a:extLst>
          </p:cNvPr>
          <p:cNvGraphicFramePr>
            <a:graphicFrameLocks noGrp="1"/>
          </p:cNvGraphicFramePr>
          <p:nvPr>
            <p:ph sz="half" idx="1"/>
            <p:extLst>
              <p:ext uri="{D42A27DB-BD31-4B8C-83A1-F6EECF244321}">
                <p14:modId xmlns:p14="http://schemas.microsoft.com/office/powerpoint/2010/main" val="29600269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57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4C6D-1E02-55ED-23CE-74377E456133}"/>
              </a:ext>
            </a:extLst>
          </p:cNvPr>
          <p:cNvSpPr>
            <a:spLocks noGrp="1"/>
          </p:cNvSpPr>
          <p:nvPr>
            <p:ph type="title"/>
          </p:nvPr>
        </p:nvSpPr>
        <p:spPr/>
        <p:txBody>
          <a:bodyPr>
            <a:normAutofit fontScale="90000"/>
          </a:bodyPr>
          <a:lstStyle/>
          <a:p>
            <a:r>
              <a:rPr lang="en-US" sz="2800">
                <a:solidFill>
                  <a:srgbClr val="FFFEFF"/>
                </a:solidFill>
              </a:rPr>
              <a:t>DEFINING LIMITED SCOPE REPRESENTATION</a:t>
            </a:r>
            <a:br>
              <a:rPr lang="en-US" sz="2800">
                <a:solidFill>
                  <a:srgbClr val="FFFEFF"/>
                </a:solidFill>
              </a:rPr>
            </a:br>
            <a:r>
              <a:rPr lang="en-US" sz="2800">
                <a:solidFill>
                  <a:srgbClr val="FFFEFF"/>
                </a:solidFill>
              </a:rPr>
              <a:t>Immigration Court Practice Manual </a:t>
            </a:r>
            <a:br>
              <a:rPr lang="en-US" sz="2800">
                <a:solidFill>
                  <a:srgbClr val="FFFEFF"/>
                </a:solidFill>
              </a:rPr>
            </a:br>
            <a:r>
              <a:rPr lang="en-US" sz="2800">
                <a:solidFill>
                  <a:srgbClr val="FFFEFF"/>
                </a:solidFill>
              </a:rPr>
              <a:t>Chapter 2.1(C)  - Limited Appearance for Document preparation</a:t>
            </a:r>
            <a:endParaRPr lang="en-US" dirty="0"/>
          </a:p>
        </p:txBody>
      </p:sp>
      <p:sp>
        <p:nvSpPr>
          <p:cNvPr id="3" name="Content Placeholder 2">
            <a:extLst>
              <a:ext uri="{FF2B5EF4-FFF2-40B4-BE49-F238E27FC236}">
                <a16:creationId xmlns:a16="http://schemas.microsoft.com/office/drawing/2014/main" id="{6116F9C3-9AD7-276B-B262-E78A04594B3F}"/>
              </a:ext>
            </a:extLst>
          </p:cNvPr>
          <p:cNvSpPr>
            <a:spLocks noGrp="1"/>
          </p:cNvSpPr>
          <p:nvPr>
            <p:ph sz="half" idx="1"/>
          </p:nvPr>
        </p:nvSpPr>
        <p:spPr>
          <a:xfrm>
            <a:off x="581193" y="2228003"/>
            <a:ext cx="5422390" cy="4629997"/>
          </a:xfrm>
        </p:spPr>
        <p:txBody>
          <a:bodyPr>
            <a:normAutofit lnSpcReduction="10000"/>
          </a:bodyPr>
          <a:lstStyle/>
          <a:p>
            <a:r>
              <a:rPr lang="en-US" dirty="0"/>
              <a:t>Practitioners who provide assistance to pro se respondents with the drafting, completion, or filling in of blank spaces of a specific motion, brief, form, or other document or set of documents intended to be filed with the immigration court, must disclose such assistance by completing a Notice of Entry of Limited Appearance for Document Assistance Before the Immigration Court (Form EOIR-61). 8 C.F.R. §§ 1003.17(b), 1292.5.</a:t>
            </a:r>
          </a:p>
          <a:p>
            <a:pPr lvl="1"/>
            <a:r>
              <a:rPr lang="en-US" dirty="0"/>
              <a:t>No ongoing obligations to the pro se respondent or the immigration court</a:t>
            </a:r>
          </a:p>
          <a:p>
            <a:pPr lvl="1"/>
            <a:r>
              <a:rPr lang="en-US" dirty="0"/>
              <a:t>Does not give attorney access to record of proceedings</a:t>
            </a:r>
          </a:p>
          <a:p>
            <a:pPr lvl="1"/>
            <a:r>
              <a:rPr lang="en-US" dirty="0"/>
              <a:t>Not required to file a motion to withdraw </a:t>
            </a:r>
          </a:p>
          <a:p>
            <a:pPr lvl="1"/>
            <a:r>
              <a:rPr lang="en-US" dirty="0"/>
              <a:t>A respondent who receives document assistance is not represented, remains pro se, and is subject to service of process of all documents filed in the proceedings. </a:t>
            </a:r>
          </a:p>
          <a:p>
            <a:endParaRPr lang="en-US" dirty="0"/>
          </a:p>
        </p:txBody>
      </p:sp>
      <p:pic>
        <p:nvPicPr>
          <p:cNvPr id="6" name="Content Placeholder 5" descr="Pen placed on top of a signature line">
            <a:extLst>
              <a:ext uri="{FF2B5EF4-FFF2-40B4-BE49-F238E27FC236}">
                <a16:creationId xmlns:a16="http://schemas.microsoft.com/office/drawing/2014/main" id="{7A4CA7EF-C767-A5C2-E429-D3F8237611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075" y="2236855"/>
            <a:ext cx="5422900" cy="4344698"/>
          </a:xfrm>
        </p:spPr>
      </p:pic>
    </p:spTree>
    <p:extLst>
      <p:ext uri="{BB962C8B-B14F-4D97-AF65-F5344CB8AC3E}">
        <p14:creationId xmlns:p14="http://schemas.microsoft.com/office/powerpoint/2010/main" val="24249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CD37168-45D3-3F91-DECB-31763185FE39}"/>
              </a:ext>
            </a:extLst>
          </p:cNvPr>
          <p:cNvSpPr>
            <a:spLocks noGrp="1"/>
          </p:cNvSpPr>
          <p:nvPr>
            <p:ph type="ctrTitle"/>
          </p:nvPr>
        </p:nvSpPr>
        <p:spPr>
          <a:xfrm>
            <a:off x="2156346" y="849745"/>
            <a:ext cx="5526993" cy="4745836"/>
          </a:xfrm>
        </p:spPr>
        <p:txBody>
          <a:bodyPr anchor="ctr">
            <a:normAutofit/>
          </a:bodyPr>
          <a:lstStyle/>
          <a:p>
            <a:r>
              <a:rPr lang="en-US" sz="6000" dirty="0">
                <a:solidFill>
                  <a:srgbClr val="FFFFFF"/>
                </a:solidFill>
              </a:rPr>
              <a:t>Completing Form EOIR-61</a:t>
            </a:r>
          </a:p>
        </p:txBody>
      </p:sp>
      <p:sp>
        <p:nvSpPr>
          <p:cNvPr id="12" name="Rectangle 1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01F2B95B-D2BB-2164-2164-85D06AD479D0}"/>
              </a:ext>
            </a:extLst>
          </p:cNvPr>
          <p:cNvSpPr>
            <a:spLocks noGrp="1"/>
          </p:cNvSpPr>
          <p:nvPr>
            <p:ph type="subTitle" idx="1"/>
          </p:nvPr>
        </p:nvSpPr>
        <p:spPr>
          <a:xfrm>
            <a:off x="8317076" y="668740"/>
            <a:ext cx="3147043" cy="4926841"/>
          </a:xfrm>
        </p:spPr>
        <p:txBody>
          <a:bodyPr anchor="ctr">
            <a:normAutofit/>
          </a:bodyPr>
          <a:lstStyle/>
          <a:p>
            <a:endParaRPr lang="en-US" sz="4400">
              <a:solidFill>
                <a:srgbClr val="FFFFFF"/>
              </a:solidFill>
            </a:endParaRPr>
          </a:p>
        </p:txBody>
      </p:sp>
      <p:sp>
        <p:nvSpPr>
          <p:cNvPr id="14" name="Rectangle 1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935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0CED3D-87BC-5622-CFA5-0AFCDD74DA87}"/>
              </a:ext>
            </a:extLst>
          </p:cNvPr>
          <p:cNvPicPr>
            <a:picLocks noChangeAspect="1"/>
          </p:cNvPicPr>
          <p:nvPr/>
        </p:nvPicPr>
        <p:blipFill rotWithShape="1">
          <a:blip r:embed="rId2"/>
          <a:srcRect l="15000" t="21167" r="19187" b="7166"/>
          <a:stretch/>
        </p:blipFill>
        <p:spPr>
          <a:xfrm>
            <a:off x="1291590" y="1171375"/>
            <a:ext cx="9283747" cy="5686625"/>
          </a:xfrm>
          <a:prstGeom prst="rect">
            <a:avLst/>
          </a:prstGeom>
        </p:spPr>
      </p:pic>
      <p:sp>
        <p:nvSpPr>
          <p:cNvPr id="8" name="TextBox 7">
            <a:extLst>
              <a:ext uri="{FF2B5EF4-FFF2-40B4-BE49-F238E27FC236}">
                <a16:creationId xmlns:a16="http://schemas.microsoft.com/office/drawing/2014/main" id="{24B21736-E315-5948-2BDD-E9174489D2F5}"/>
              </a:ext>
            </a:extLst>
          </p:cNvPr>
          <p:cNvSpPr txBox="1"/>
          <p:nvPr/>
        </p:nvSpPr>
        <p:spPr>
          <a:xfrm>
            <a:off x="708660" y="651510"/>
            <a:ext cx="6080760" cy="369332"/>
          </a:xfrm>
          <a:prstGeom prst="rect">
            <a:avLst/>
          </a:prstGeom>
          <a:noFill/>
        </p:spPr>
        <p:txBody>
          <a:bodyPr wrap="square" rtlCol="0">
            <a:spAutoFit/>
          </a:bodyPr>
          <a:lstStyle/>
          <a:p>
            <a:r>
              <a:rPr lang="en-US"/>
              <a:t>https://www.justice.gov/eoir/file/1552536/dl?inline</a:t>
            </a:r>
            <a:endParaRPr lang="en-US" dirty="0"/>
          </a:p>
        </p:txBody>
      </p:sp>
    </p:spTree>
    <p:extLst>
      <p:ext uri="{BB962C8B-B14F-4D97-AF65-F5344CB8AC3E}">
        <p14:creationId xmlns:p14="http://schemas.microsoft.com/office/powerpoint/2010/main" val="127860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4314-C479-281F-1E01-1D357FC8081A}"/>
              </a:ext>
            </a:extLst>
          </p:cNvPr>
          <p:cNvSpPr>
            <a:spLocks noGrp="1"/>
          </p:cNvSpPr>
          <p:nvPr>
            <p:ph type="ctrTitle" idx="4294967295"/>
          </p:nvPr>
        </p:nvSpPr>
        <p:spPr>
          <a:xfrm>
            <a:off x="0" y="849313"/>
            <a:ext cx="5527675" cy="4746625"/>
          </a:xfrm>
        </p:spPr>
        <p:txBody>
          <a:bodyPr anchor="ctr">
            <a:normAutofit/>
          </a:bodyPr>
          <a:lstStyle/>
          <a:p>
            <a:r>
              <a:rPr lang="en-US" sz="6000" dirty="0">
                <a:solidFill>
                  <a:srgbClr val="FFFFFF"/>
                </a:solidFill>
              </a:rPr>
              <a:t>COMPLETING FORM EOIR-61</a:t>
            </a:r>
          </a:p>
        </p:txBody>
      </p:sp>
      <p:pic>
        <p:nvPicPr>
          <p:cNvPr id="4" name="Picture 3">
            <a:extLst>
              <a:ext uri="{FF2B5EF4-FFF2-40B4-BE49-F238E27FC236}">
                <a16:creationId xmlns:a16="http://schemas.microsoft.com/office/drawing/2014/main" id="{4B5CFA95-0FFB-3DD4-4D14-EE5EA1313C61}"/>
              </a:ext>
            </a:extLst>
          </p:cNvPr>
          <p:cNvPicPr>
            <a:picLocks noChangeAspect="1"/>
          </p:cNvPicPr>
          <p:nvPr/>
        </p:nvPicPr>
        <p:blipFill rotWithShape="1">
          <a:blip r:embed="rId2"/>
          <a:srcRect l="15188" t="27500" r="19281" b="15000"/>
          <a:stretch/>
        </p:blipFill>
        <p:spPr>
          <a:xfrm>
            <a:off x="427648" y="849313"/>
            <a:ext cx="11764352" cy="5806440"/>
          </a:xfrm>
          <a:prstGeom prst="rect">
            <a:avLst/>
          </a:prstGeom>
        </p:spPr>
      </p:pic>
    </p:spTree>
    <p:extLst>
      <p:ext uri="{BB962C8B-B14F-4D97-AF65-F5344CB8AC3E}">
        <p14:creationId xmlns:p14="http://schemas.microsoft.com/office/powerpoint/2010/main" val="25218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4314-C479-281F-1E01-1D357FC8081A}"/>
              </a:ext>
            </a:extLst>
          </p:cNvPr>
          <p:cNvSpPr>
            <a:spLocks noGrp="1"/>
          </p:cNvSpPr>
          <p:nvPr>
            <p:ph type="ctrTitle" idx="4294967295"/>
          </p:nvPr>
        </p:nvSpPr>
        <p:spPr>
          <a:xfrm>
            <a:off x="0" y="849313"/>
            <a:ext cx="5527675" cy="4746625"/>
          </a:xfrm>
        </p:spPr>
        <p:txBody>
          <a:bodyPr anchor="ctr">
            <a:normAutofit/>
          </a:bodyPr>
          <a:lstStyle/>
          <a:p>
            <a:r>
              <a:rPr lang="en-US" sz="6000" dirty="0">
                <a:solidFill>
                  <a:srgbClr val="FFFFFF"/>
                </a:solidFill>
              </a:rPr>
              <a:t>COMPLETING FORM EOIR-61</a:t>
            </a:r>
          </a:p>
        </p:txBody>
      </p:sp>
      <p:pic>
        <p:nvPicPr>
          <p:cNvPr id="5" name="Picture 4">
            <a:extLst>
              <a:ext uri="{FF2B5EF4-FFF2-40B4-BE49-F238E27FC236}">
                <a16:creationId xmlns:a16="http://schemas.microsoft.com/office/drawing/2014/main" id="{9A473391-723A-7064-5D31-018641EE48C0}"/>
              </a:ext>
            </a:extLst>
          </p:cNvPr>
          <p:cNvPicPr>
            <a:picLocks noChangeAspect="1"/>
          </p:cNvPicPr>
          <p:nvPr/>
        </p:nvPicPr>
        <p:blipFill rotWithShape="1">
          <a:blip r:embed="rId3"/>
          <a:srcRect l="18667" t="30787" r="18906" b="6333"/>
          <a:stretch/>
        </p:blipFill>
        <p:spPr>
          <a:xfrm>
            <a:off x="628650" y="764011"/>
            <a:ext cx="10755630" cy="6093989"/>
          </a:xfrm>
          <a:prstGeom prst="rect">
            <a:avLst/>
          </a:prstGeom>
        </p:spPr>
      </p:pic>
    </p:spTree>
    <p:extLst>
      <p:ext uri="{BB962C8B-B14F-4D97-AF65-F5344CB8AC3E}">
        <p14:creationId xmlns:p14="http://schemas.microsoft.com/office/powerpoint/2010/main" val="423365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ECD4-6CC4-3D2A-95DD-F7BA2A3129F3}"/>
              </a:ext>
            </a:extLst>
          </p:cNvPr>
          <p:cNvSpPr>
            <a:spLocks noGrp="1"/>
          </p:cNvSpPr>
          <p:nvPr>
            <p:ph type="title"/>
          </p:nvPr>
        </p:nvSpPr>
        <p:spPr/>
        <p:txBody>
          <a:bodyPr/>
          <a:lstStyle/>
          <a:p>
            <a:r>
              <a:rPr lang="en-US" dirty="0"/>
              <a:t>Filing FORM EOIR-61 </a:t>
            </a:r>
            <a:br>
              <a:rPr lang="en-US" dirty="0"/>
            </a:br>
            <a:r>
              <a:rPr lang="en-US" dirty="0"/>
              <a:t>FAQs - </a:t>
            </a:r>
            <a:r>
              <a:rPr lang="en-US" dirty="0">
                <a:hlinkClick r:id="rId2"/>
              </a:rPr>
              <a:t>https://www.justice.gov/eoir/page/file/1551476/dl</a:t>
            </a:r>
            <a:endParaRPr lang="en-US" dirty="0"/>
          </a:p>
        </p:txBody>
      </p:sp>
      <p:sp>
        <p:nvSpPr>
          <p:cNvPr id="3" name="Content Placeholder 2">
            <a:extLst>
              <a:ext uri="{FF2B5EF4-FFF2-40B4-BE49-F238E27FC236}">
                <a16:creationId xmlns:a16="http://schemas.microsoft.com/office/drawing/2014/main" id="{5ED91334-0292-A09A-5FEC-332579C6B2E6}"/>
              </a:ext>
            </a:extLst>
          </p:cNvPr>
          <p:cNvSpPr>
            <a:spLocks noGrp="1"/>
          </p:cNvSpPr>
          <p:nvPr>
            <p:ph idx="1"/>
          </p:nvPr>
        </p:nvSpPr>
        <p:spPr>
          <a:xfrm>
            <a:off x="581192" y="1874520"/>
            <a:ext cx="11029615" cy="4789170"/>
          </a:xfrm>
        </p:spPr>
        <p:txBody>
          <a:bodyPr>
            <a:normAutofit/>
          </a:bodyPr>
          <a:lstStyle/>
          <a:p>
            <a:r>
              <a:rPr lang="en-US" dirty="0"/>
              <a:t>There is no electronic filing available for EOIR-61 or any pro se filings, even if the file is electronic</a:t>
            </a:r>
          </a:p>
          <a:p>
            <a:r>
              <a:rPr lang="en-US" dirty="0"/>
              <a:t>A cover page is required on all filings with the RESPONDENT’S name and address on the cover page</a:t>
            </a:r>
          </a:p>
          <a:p>
            <a:r>
              <a:rPr lang="en-US" dirty="0"/>
              <a:t>The EOIR-61 cannot be filed as a standalone document, it must be attached to a filing</a:t>
            </a:r>
          </a:p>
          <a:p>
            <a:r>
              <a:rPr lang="en-US" dirty="0"/>
              <a:t>One EOIR-61 may be submitted if multiple documents are filed at the same time, but a new EOIR-61 must be used for any subsequent filings</a:t>
            </a:r>
          </a:p>
          <a:p>
            <a:r>
              <a:rPr lang="en-US" dirty="0"/>
              <a:t>Digital signatures are permitted</a:t>
            </a:r>
          </a:p>
          <a:p>
            <a:r>
              <a:rPr lang="en-US" dirty="0"/>
              <a:t>Form EOIR-61 and the underlying filing must be served on DHS. The filing must have its own proof of service completed</a:t>
            </a:r>
          </a:p>
          <a:p>
            <a:r>
              <a:rPr lang="en-US" dirty="0"/>
              <a:t>Licensed attorneys must register with EOIR in order to complete and submit form EOIR-61</a:t>
            </a:r>
          </a:p>
          <a:p>
            <a:pPr lvl="1"/>
            <a:r>
              <a:rPr lang="en-US" dirty="0">
                <a:hlinkClick r:id="rId3"/>
              </a:rPr>
              <a:t>https://www.justice.gov/eoir/eregistry-program</a:t>
            </a:r>
            <a:endParaRPr lang="en-US" dirty="0"/>
          </a:p>
          <a:p>
            <a:pPr lvl="1"/>
            <a:r>
              <a:rPr lang="en-US" dirty="0"/>
              <a:t>After creating online account, the attorney must go in person to the Immigration Court to complete the process</a:t>
            </a:r>
          </a:p>
          <a:p>
            <a:endParaRPr lang="en-US" dirty="0"/>
          </a:p>
        </p:txBody>
      </p:sp>
    </p:spTree>
    <p:extLst>
      <p:ext uri="{BB962C8B-B14F-4D97-AF65-F5344CB8AC3E}">
        <p14:creationId xmlns:p14="http://schemas.microsoft.com/office/powerpoint/2010/main" val="331773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FC32-F5C7-9488-98C1-EDE8F5342A3B}"/>
              </a:ext>
            </a:extLst>
          </p:cNvPr>
          <p:cNvSpPr>
            <a:spLocks noGrp="1"/>
          </p:cNvSpPr>
          <p:nvPr>
            <p:ph type="title"/>
          </p:nvPr>
        </p:nvSpPr>
        <p:spPr>
          <a:xfrm>
            <a:off x="581192" y="702156"/>
            <a:ext cx="11029616" cy="1013800"/>
          </a:xfrm>
        </p:spPr>
        <p:txBody>
          <a:bodyPr>
            <a:normAutofit/>
          </a:bodyPr>
          <a:lstStyle/>
          <a:p>
            <a:r>
              <a:rPr lang="en-US">
                <a:solidFill>
                  <a:srgbClr val="FFFEFF"/>
                </a:solidFill>
              </a:rPr>
              <a:t>Goals for this training</a:t>
            </a:r>
          </a:p>
        </p:txBody>
      </p:sp>
      <p:graphicFrame>
        <p:nvGraphicFramePr>
          <p:cNvPr id="16" name="Content Placeholder 2">
            <a:extLst>
              <a:ext uri="{FF2B5EF4-FFF2-40B4-BE49-F238E27FC236}">
                <a16:creationId xmlns:a16="http://schemas.microsoft.com/office/drawing/2014/main" id="{1CBB9FF9-7D7A-9648-2C52-811F89EB5413}"/>
              </a:ext>
            </a:extLst>
          </p:cNvPr>
          <p:cNvGraphicFramePr>
            <a:graphicFrameLocks noGrp="1"/>
          </p:cNvGraphicFramePr>
          <p:nvPr>
            <p:ph idx="1"/>
            <p:extLst>
              <p:ext uri="{D42A27DB-BD31-4B8C-83A1-F6EECF244321}">
                <p14:modId xmlns:p14="http://schemas.microsoft.com/office/powerpoint/2010/main" val="185002356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30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ECD4-6CC4-3D2A-95DD-F7BA2A3129F3}"/>
              </a:ext>
            </a:extLst>
          </p:cNvPr>
          <p:cNvSpPr>
            <a:spLocks noGrp="1"/>
          </p:cNvSpPr>
          <p:nvPr>
            <p:ph type="title"/>
          </p:nvPr>
        </p:nvSpPr>
        <p:spPr/>
        <p:txBody>
          <a:bodyPr/>
          <a:lstStyle/>
          <a:p>
            <a:r>
              <a:rPr lang="en-US" dirty="0"/>
              <a:t>Filing FORM EOIR-61 </a:t>
            </a:r>
            <a:br>
              <a:rPr lang="en-US" dirty="0"/>
            </a:br>
            <a:r>
              <a:rPr lang="en-US" dirty="0"/>
              <a:t>FAQs - </a:t>
            </a:r>
            <a:r>
              <a:rPr lang="en-US" dirty="0">
                <a:hlinkClick r:id="rId2"/>
              </a:rPr>
              <a:t>https://www.justice.gov/eoir/page/file/1551476/dl</a:t>
            </a:r>
            <a:endParaRPr lang="en-US" dirty="0"/>
          </a:p>
        </p:txBody>
      </p:sp>
      <p:sp>
        <p:nvSpPr>
          <p:cNvPr id="3" name="Content Placeholder 2">
            <a:extLst>
              <a:ext uri="{FF2B5EF4-FFF2-40B4-BE49-F238E27FC236}">
                <a16:creationId xmlns:a16="http://schemas.microsoft.com/office/drawing/2014/main" id="{5ED91334-0292-A09A-5FEC-332579C6B2E6}"/>
              </a:ext>
            </a:extLst>
          </p:cNvPr>
          <p:cNvSpPr>
            <a:spLocks noGrp="1"/>
          </p:cNvSpPr>
          <p:nvPr>
            <p:ph idx="1"/>
          </p:nvPr>
        </p:nvSpPr>
        <p:spPr>
          <a:xfrm>
            <a:off x="581192" y="1874520"/>
            <a:ext cx="11029615" cy="4789170"/>
          </a:xfrm>
        </p:spPr>
        <p:txBody>
          <a:bodyPr>
            <a:normAutofit/>
          </a:bodyPr>
          <a:lstStyle/>
          <a:p>
            <a:endParaRPr lang="en-US" dirty="0"/>
          </a:p>
          <a:p>
            <a:r>
              <a:rPr lang="en-US" dirty="0"/>
              <a:t>Clerks in SF have refused to accept pro se filings when filed by an attorney without an EOIR-61, </a:t>
            </a:r>
          </a:p>
          <a:p>
            <a:r>
              <a:rPr lang="en-US" dirty="0"/>
              <a:t>The BIA will also reject paper filings when  the document was clearly prepared by a “practitioner”</a:t>
            </a:r>
          </a:p>
          <a:p>
            <a:r>
              <a:rPr lang="en-US" dirty="0"/>
              <a:t>Form EOIR-61 is still required even when the attorney is not exercising professional judgment or providing legal advice</a:t>
            </a:r>
          </a:p>
          <a:p>
            <a:r>
              <a:rPr lang="en-US" dirty="0"/>
              <a:t>The practitioner’s review of work completed on a document is “document assistance.” Thus, the practitioner must complete a Form EOIR-60 or EOIR-61. Additionally, if the form has a preparer section, the practitioner should complete and sign the preparer section and sign any brief or motion</a:t>
            </a:r>
          </a:p>
          <a:p>
            <a:r>
              <a:rPr lang="en-US" dirty="0"/>
              <a:t>A consultation or the provision of legal advice, if unrelated to any document assistance, does not require a practitioner to enter an appearance before the BIA or immigration court.</a:t>
            </a:r>
          </a:p>
          <a:p>
            <a:r>
              <a:rPr lang="en-US" dirty="0"/>
              <a:t>Form EOIR-61 and the underlying filing must be served on DHS. The filing must have its own proof of service completed</a:t>
            </a:r>
          </a:p>
          <a:p>
            <a:endParaRPr lang="en-US" dirty="0"/>
          </a:p>
        </p:txBody>
      </p:sp>
    </p:spTree>
    <p:extLst>
      <p:ext uri="{BB962C8B-B14F-4D97-AF65-F5344CB8AC3E}">
        <p14:creationId xmlns:p14="http://schemas.microsoft.com/office/powerpoint/2010/main" val="153861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ECD4-6CC4-3D2A-95DD-F7BA2A3129F3}"/>
              </a:ext>
            </a:extLst>
          </p:cNvPr>
          <p:cNvSpPr>
            <a:spLocks noGrp="1"/>
          </p:cNvSpPr>
          <p:nvPr>
            <p:ph type="title"/>
          </p:nvPr>
        </p:nvSpPr>
        <p:spPr/>
        <p:txBody>
          <a:bodyPr/>
          <a:lstStyle/>
          <a:p>
            <a:r>
              <a:rPr lang="en-US" dirty="0"/>
              <a:t>Filing FORM EOIR-61 </a:t>
            </a:r>
            <a:br>
              <a:rPr lang="en-US" dirty="0"/>
            </a:br>
            <a:r>
              <a:rPr lang="en-US" dirty="0"/>
              <a:t>When is Form EOIR-61 NOT required?</a:t>
            </a:r>
          </a:p>
        </p:txBody>
      </p:sp>
      <p:sp>
        <p:nvSpPr>
          <p:cNvPr id="3" name="Content Placeholder 2">
            <a:extLst>
              <a:ext uri="{FF2B5EF4-FFF2-40B4-BE49-F238E27FC236}">
                <a16:creationId xmlns:a16="http://schemas.microsoft.com/office/drawing/2014/main" id="{5ED91334-0292-A09A-5FEC-332579C6B2E6}"/>
              </a:ext>
            </a:extLst>
          </p:cNvPr>
          <p:cNvSpPr>
            <a:spLocks noGrp="1"/>
          </p:cNvSpPr>
          <p:nvPr>
            <p:ph idx="1"/>
          </p:nvPr>
        </p:nvSpPr>
        <p:spPr>
          <a:xfrm>
            <a:off x="581192" y="1874520"/>
            <a:ext cx="11029615" cy="4789170"/>
          </a:xfrm>
        </p:spPr>
        <p:txBody>
          <a:bodyPr>
            <a:normAutofit/>
          </a:bodyPr>
          <a:lstStyle/>
          <a:p>
            <a:endParaRPr lang="en-US" dirty="0"/>
          </a:p>
          <a:p>
            <a:r>
              <a:rPr lang="en-US" dirty="0"/>
              <a:t>Form EOIR-61 is not required for documents filed with USCIS or ICE</a:t>
            </a:r>
          </a:p>
          <a:p>
            <a:r>
              <a:rPr lang="en-US" dirty="0"/>
              <a:t>Form EOIR-61 is not required for appearances as “Friend of Court”</a:t>
            </a:r>
          </a:p>
          <a:p>
            <a:r>
              <a:rPr lang="en-US" dirty="0"/>
              <a:t>Form EOIR-61 will not be accepted if there is already an attorney of record with a Form EOIR-28 on file</a:t>
            </a:r>
          </a:p>
          <a:p>
            <a:r>
              <a:rPr lang="en-US" dirty="0"/>
              <a:t>Non-practitioners, such as paralegals, continue to be permitted to assist respondents with the limited activity of document preparation, which consists solely of filling in blank spaces on printed forms with information provided by the respondent that are to be filed with EOIR, provided that such acts do not include the exercise of professional judgment to provide legal advice or legal services. 8 C.F.R. § 1001.1(k).</a:t>
            </a:r>
          </a:p>
          <a:p>
            <a:r>
              <a:rPr lang="en-US" dirty="0"/>
              <a:t>A consultation or the provision of legal advice, if unrelated to any document assistance, does not require a practitioner to enter an appearance before the BIA or immigration court.</a:t>
            </a:r>
          </a:p>
          <a:p>
            <a:endParaRPr lang="en-US" dirty="0"/>
          </a:p>
        </p:txBody>
      </p:sp>
    </p:spTree>
    <p:extLst>
      <p:ext uri="{BB962C8B-B14F-4D97-AF65-F5344CB8AC3E}">
        <p14:creationId xmlns:p14="http://schemas.microsoft.com/office/powerpoint/2010/main" val="156964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Asylum Seekers vs. Refugees: What's the Difference, and Why Does it Matter?  | Migrant Clinicians Network">
            <a:extLst>
              <a:ext uri="{FF2B5EF4-FFF2-40B4-BE49-F238E27FC236}">
                <a16:creationId xmlns:a16="http://schemas.microsoft.com/office/drawing/2014/main" id="{15C495AC-E5F1-127D-C17C-51DC4D3ED5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1440" y="2081512"/>
            <a:ext cx="5547758" cy="2917046"/>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3F68124-256D-88CC-54DA-A65717C3AE57}"/>
              </a:ext>
            </a:extLst>
          </p:cNvPr>
          <p:cNvSpPr>
            <a:spLocks noGrp="1"/>
          </p:cNvSpPr>
          <p:nvPr>
            <p:ph type="ctrTitle"/>
          </p:nvPr>
        </p:nvSpPr>
        <p:spPr>
          <a:xfrm>
            <a:off x="7261934" y="1419225"/>
            <a:ext cx="4115917" cy="2085869"/>
          </a:xfrm>
        </p:spPr>
        <p:txBody>
          <a:bodyPr>
            <a:normAutofit/>
          </a:bodyPr>
          <a:lstStyle/>
          <a:p>
            <a:pPr>
              <a:lnSpc>
                <a:spcPct val="90000"/>
              </a:lnSpc>
            </a:pPr>
            <a:r>
              <a:rPr lang="en-US">
                <a:solidFill>
                  <a:srgbClr val="FFFFFF"/>
                </a:solidFill>
              </a:rPr>
              <a:t>Limited scope representation for asylum applicants</a:t>
            </a:r>
          </a:p>
        </p:txBody>
      </p:sp>
      <p:sp>
        <p:nvSpPr>
          <p:cNvPr id="5" name="Subtitle 4">
            <a:extLst>
              <a:ext uri="{FF2B5EF4-FFF2-40B4-BE49-F238E27FC236}">
                <a16:creationId xmlns:a16="http://schemas.microsoft.com/office/drawing/2014/main" id="{2294DE8D-8CD1-A176-DC0A-A10FA8D16B93}"/>
              </a:ext>
            </a:extLst>
          </p:cNvPr>
          <p:cNvSpPr>
            <a:spLocks noGrp="1"/>
          </p:cNvSpPr>
          <p:nvPr>
            <p:ph type="subTitle" idx="1"/>
          </p:nvPr>
        </p:nvSpPr>
        <p:spPr>
          <a:xfrm>
            <a:off x="7261934" y="3505095"/>
            <a:ext cx="4115917" cy="1733655"/>
          </a:xfrm>
        </p:spPr>
        <p:txBody>
          <a:bodyPr>
            <a:normAutofit/>
          </a:bodyPr>
          <a:lstStyle/>
          <a:p>
            <a:endParaRPr lang="en-US" dirty="0">
              <a:solidFill>
                <a:srgbClr val="EBEBEB"/>
              </a:solidFill>
            </a:endParaRPr>
          </a:p>
          <a:p>
            <a:endParaRPr lang="en-US" dirty="0">
              <a:solidFill>
                <a:srgbClr val="EBEBEB"/>
              </a:solidFill>
            </a:endParaRPr>
          </a:p>
          <a:p>
            <a:r>
              <a:rPr lang="en-US" sz="2400" dirty="0">
                <a:solidFill>
                  <a:srgbClr val="EBEBEB"/>
                </a:solidFill>
              </a:rPr>
              <a:t>When is it appropriate?</a:t>
            </a:r>
          </a:p>
        </p:txBody>
      </p:sp>
      <p:sp>
        <p:nvSpPr>
          <p:cNvPr id="3085" name="Rectangle 3084">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7" name="Rectangle 3086">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9" name="Rectangle 3088">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2476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D68B-0203-1DF8-8DE2-225DD0D91AA2}"/>
              </a:ext>
            </a:extLst>
          </p:cNvPr>
          <p:cNvSpPr>
            <a:spLocks noGrp="1"/>
          </p:cNvSpPr>
          <p:nvPr>
            <p:ph type="title"/>
          </p:nvPr>
        </p:nvSpPr>
        <p:spPr/>
        <p:txBody>
          <a:bodyPr/>
          <a:lstStyle/>
          <a:p>
            <a:r>
              <a:rPr lang="en-US" dirty="0"/>
              <a:t>What types of filings could help a Pro Se Asylum Applicant?</a:t>
            </a:r>
          </a:p>
        </p:txBody>
      </p:sp>
      <p:sp>
        <p:nvSpPr>
          <p:cNvPr id="4" name="Content Placeholder 3">
            <a:extLst>
              <a:ext uri="{FF2B5EF4-FFF2-40B4-BE49-F238E27FC236}">
                <a16:creationId xmlns:a16="http://schemas.microsoft.com/office/drawing/2014/main" id="{2533D8CD-E937-5927-1F79-A125719FF879}"/>
              </a:ext>
            </a:extLst>
          </p:cNvPr>
          <p:cNvSpPr>
            <a:spLocks noGrp="1"/>
          </p:cNvSpPr>
          <p:nvPr>
            <p:ph sz="half" idx="1"/>
          </p:nvPr>
        </p:nvSpPr>
        <p:spPr>
          <a:xfrm>
            <a:off x="673610" y="2495295"/>
            <a:ext cx="5422390" cy="3633047"/>
          </a:xfrm>
        </p:spPr>
        <p:txBody>
          <a:bodyPr>
            <a:noAutofit/>
          </a:bodyPr>
          <a:lstStyle/>
          <a:p>
            <a:r>
              <a:rPr lang="en-US" sz="2400" dirty="0"/>
              <a:t>Motions to Continue for good cause</a:t>
            </a:r>
          </a:p>
          <a:p>
            <a:r>
              <a:rPr lang="en-US" sz="2400" dirty="0"/>
              <a:t>Motions to Reopen/Reconsider</a:t>
            </a:r>
          </a:p>
          <a:p>
            <a:r>
              <a:rPr lang="en-US" sz="2400" dirty="0"/>
              <a:t>Motions to Change Venue</a:t>
            </a:r>
          </a:p>
          <a:p>
            <a:r>
              <a:rPr lang="en-US" sz="2400" dirty="0"/>
              <a:t>Motions to Sever/Consolidate</a:t>
            </a:r>
          </a:p>
          <a:p>
            <a:r>
              <a:rPr lang="en-US" sz="2400" dirty="0"/>
              <a:t>Written Pleadings, especially when NTA is defective or contains criminal allegations</a:t>
            </a:r>
          </a:p>
          <a:p>
            <a:r>
              <a:rPr lang="en-US" sz="2400" dirty="0"/>
              <a:t>Motions to terminate/dismiss/admin close</a:t>
            </a:r>
          </a:p>
          <a:p>
            <a:r>
              <a:rPr lang="en-US" sz="2400" dirty="0"/>
              <a:t>Change of Address</a:t>
            </a:r>
          </a:p>
        </p:txBody>
      </p:sp>
      <p:sp>
        <p:nvSpPr>
          <p:cNvPr id="5" name="Content Placeholder 4">
            <a:extLst>
              <a:ext uri="{FF2B5EF4-FFF2-40B4-BE49-F238E27FC236}">
                <a16:creationId xmlns:a16="http://schemas.microsoft.com/office/drawing/2014/main" id="{9AACBF0F-CF5D-D1D3-76BA-9903206E7955}"/>
              </a:ext>
            </a:extLst>
          </p:cNvPr>
          <p:cNvSpPr>
            <a:spLocks noGrp="1"/>
          </p:cNvSpPr>
          <p:nvPr>
            <p:ph sz="half" idx="2"/>
          </p:nvPr>
        </p:nvSpPr>
        <p:spPr>
          <a:xfrm>
            <a:off x="6188417" y="2042539"/>
            <a:ext cx="5422392" cy="4538557"/>
          </a:xfrm>
        </p:spPr>
        <p:txBody>
          <a:bodyPr>
            <a:normAutofit/>
          </a:bodyPr>
          <a:lstStyle/>
          <a:p>
            <a:r>
              <a:rPr lang="en-US" sz="2400" dirty="0"/>
              <a:t>I-589 application to meet the OYFD</a:t>
            </a:r>
          </a:p>
          <a:p>
            <a:r>
              <a:rPr lang="en-US" sz="2400" dirty="0"/>
              <a:t>Declarations</a:t>
            </a:r>
          </a:p>
          <a:p>
            <a:r>
              <a:rPr lang="en-US" sz="2400" dirty="0"/>
              <a:t>Country Conditions research packet</a:t>
            </a:r>
          </a:p>
          <a:p>
            <a:r>
              <a:rPr lang="en-US" sz="2400" dirty="0"/>
              <a:t>Pre-hearing statement/PSG statement</a:t>
            </a:r>
          </a:p>
          <a:p>
            <a:r>
              <a:rPr lang="en-US" sz="2400" dirty="0"/>
              <a:t>Brief or Memo of Points and Authorities</a:t>
            </a:r>
          </a:p>
          <a:p>
            <a:r>
              <a:rPr lang="en-US" sz="2400" dirty="0"/>
              <a:t>Evidence, witness affidavits, expert affidavits, translated documents</a:t>
            </a:r>
          </a:p>
          <a:p>
            <a:r>
              <a:rPr lang="en-US" sz="2400" dirty="0"/>
              <a:t>Notice of Appeal</a:t>
            </a:r>
          </a:p>
          <a:p>
            <a:endParaRPr lang="en-US" dirty="0"/>
          </a:p>
        </p:txBody>
      </p:sp>
    </p:spTree>
    <p:extLst>
      <p:ext uri="{BB962C8B-B14F-4D97-AF65-F5344CB8AC3E}">
        <p14:creationId xmlns:p14="http://schemas.microsoft.com/office/powerpoint/2010/main" val="171423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4B526CBF-0AA4-49A9-B305-EE0AF3AF6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7" name="Group 3096">
            <a:extLst>
              <a:ext uri="{FF2B5EF4-FFF2-40B4-BE49-F238E27FC236}">
                <a16:creationId xmlns:a16="http://schemas.microsoft.com/office/drawing/2014/main" id="{CC8B5139-02E6-4DEA-9CCE-962CAF0AFB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098" name="Rectangle 3097">
              <a:extLst>
                <a:ext uri="{FF2B5EF4-FFF2-40B4-BE49-F238E27FC236}">
                  <a16:creationId xmlns:a16="http://schemas.microsoft.com/office/drawing/2014/main" id="{C0470BC0-AB0D-4A03-B4F1-5DDA9A31C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9" name="Rectangle 3098">
              <a:extLst>
                <a:ext uri="{FF2B5EF4-FFF2-40B4-BE49-F238E27FC236}">
                  <a16:creationId xmlns:a16="http://schemas.microsoft.com/office/drawing/2014/main" id="{724A08B2-EC2C-4641-81BE-FE8B068BE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Title 3">
            <a:extLst>
              <a:ext uri="{FF2B5EF4-FFF2-40B4-BE49-F238E27FC236}">
                <a16:creationId xmlns:a16="http://schemas.microsoft.com/office/drawing/2014/main" id="{B3F68124-256D-88CC-54DA-A65717C3AE57}"/>
              </a:ext>
            </a:extLst>
          </p:cNvPr>
          <p:cNvSpPr>
            <a:spLocks noGrp="1"/>
          </p:cNvSpPr>
          <p:nvPr>
            <p:ph type="ctrTitle"/>
          </p:nvPr>
        </p:nvSpPr>
        <p:spPr>
          <a:xfrm>
            <a:off x="728135" y="733297"/>
            <a:ext cx="3412067" cy="2971801"/>
          </a:xfrm>
        </p:spPr>
        <p:txBody>
          <a:bodyPr>
            <a:normAutofit/>
          </a:bodyPr>
          <a:lstStyle/>
          <a:p>
            <a:r>
              <a:rPr lang="en-US" sz="2800" dirty="0">
                <a:solidFill>
                  <a:srgbClr val="FFFFFF"/>
                </a:solidFill>
              </a:rPr>
              <a:t>Ethical considerations</a:t>
            </a:r>
          </a:p>
        </p:txBody>
      </p:sp>
      <p:sp>
        <p:nvSpPr>
          <p:cNvPr id="5" name="Subtitle 4">
            <a:extLst>
              <a:ext uri="{FF2B5EF4-FFF2-40B4-BE49-F238E27FC236}">
                <a16:creationId xmlns:a16="http://schemas.microsoft.com/office/drawing/2014/main" id="{2294DE8D-8CD1-A176-DC0A-A10FA8D16B93}"/>
              </a:ext>
            </a:extLst>
          </p:cNvPr>
          <p:cNvSpPr>
            <a:spLocks noGrp="1"/>
          </p:cNvSpPr>
          <p:nvPr>
            <p:ph type="subTitle" idx="1"/>
          </p:nvPr>
        </p:nvSpPr>
        <p:spPr>
          <a:xfrm>
            <a:off x="584200" y="5145513"/>
            <a:ext cx="3412067" cy="738820"/>
          </a:xfrm>
        </p:spPr>
        <p:txBody>
          <a:bodyPr>
            <a:normAutofit/>
          </a:bodyPr>
          <a:lstStyle/>
          <a:p>
            <a:endParaRPr lang="en-US">
              <a:solidFill>
                <a:srgbClr val="EBEBEB"/>
              </a:solidFill>
            </a:endParaRPr>
          </a:p>
          <a:p>
            <a:endParaRPr lang="en-US" dirty="0">
              <a:solidFill>
                <a:srgbClr val="EBEBEB"/>
              </a:solidFill>
            </a:endParaRPr>
          </a:p>
        </p:txBody>
      </p:sp>
      <p:pic>
        <p:nvPicPr>
          <p:cNvPr id="4100" name="Picture 4" descr="Ethics in Philosophy | Definition, Branches &amp; Importance - Lesson |  Study.com">
            <a:extLst>
              <a:ext uri="{FF2B5EF4-FFF2-40B4-BE49-F238E27FC236}">
                <a16:creationId xmlns:a16="http://schemas.microsoft.com/office/drawing/2014/main" id="{E31F7590-C608-8111-A70C-849A9DF7D5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63"/>
          <a:stretch/>
        </p:blipFill>
        <p:spPr bwMode="auto">
          <a:xfrm>
            <a:off x="4854535" y="1805940"/>
            <a:ext cx="6394530" cy="3421521"/>
          </a:xfrm>
          <a:prstGeom prst="rect">
            <a:avLst/>
          </a:prstGeom>
          <a:solidFill>
            <a:schemeClr val="accent2"/>
          </a:solidFill>
        </p:spPr>
      </p:pic>
    </p:spTree>
    <p:extLst>
      <p:ext uri="{BB962C8B-B14F-4D97-AF65-F5344CB8AC3E}">
        <p14:creationId xmlns:p14="http://schemas.microsoft.com/office/powerpoint/2010/main" val="3722207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tor">
            <a:extLst>
              <a:ext uri="{FF2B5EF4-FFF2-40B4-BE49-F238E27FC236}">
                <a16:creationId xmlns:a16="http://schemas.microsoft.com/office/drawing/2014/main" id="{98AA88E8-E8F8-8379-4FA0-0B32775AAD11}"/>
              </a:ext>
            </a:extLst>
          </p:cNvPr>
          <p:cNvSpPr>
            <a:spLocks noGrp="1"/>
          </p:cNvSpPr>
          <p:nvPr>
            <p:ph type="title"/>
          </p:nvPr>
        </p:nvSpPr>
        <p:spPr/>
        <p:txBody>
          <a:bodyPr/>
          <a:lstStyle/>
          <a:p>
            <a:r>
              <a:rPr lang="en-US"/>
              <a:t>Ethical Considerations</a:t>
            </a:r>
            <a:br>
              <a:rPr lang="en-US"/>
            </a:br>
            <a:r>
              <a:rPr lang="en-US"/>
              <a:t>Competency</a:t>
            </a:r>
            <a:endParaRPr lang="en-US" dirty="0"/>
          </a:p>
        </p:txBody>
      </p:sp>
      <p:graphicFrame>
        <p:nvGraphicFramePr>
          <p:cNvPr id="7" name="Content Placeholder 2">
            <a:extLst>
              <a:ext uri="{FF2B5EF4-FFF2-40B4-BE49-F238E27FC236}">
                <a16:creationId xmlns:a16="http://schemas.microsoft.com/office/drawing/2014/main" id="{87CBEB2F-57D9-BB0A-0983-7D7D6F114ADB}"/>
              </a:ext>
            </a:extLst>
          </p:cNvPr>
          <p:cNvGraphicFramePr>
            <a:graphicFrameLocks noGrp="1"/>
          </p:cNvGraphicFramePr>
          <p:nvPr>
            <p:ph idx="1"/>
          </p:nvPr>
        </p:nvGraphicFramePr>
        <p:xfrm>
          <a:off x="581193" y="1826166"/>
          <a:ext cx="11029615" cy="467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4467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88E8-E8F8-8379-4FA0-0B32775AAD11}"/>
              </a:ext>
            </a:extLst>
          </p:cNvPr>
          <p:cNvSpPr>
            <a:spLocks noGrp="1"/>
          </p:cNvSpPr>
          <p:nvPr>
            <p:ph type="title"/>
          </p:nvPr>
        </p:nvSpPr>
        <p:spPr>
          <a:xfrm>
            <a:off x="581192" y="702156"/>
            <a:ext cx="11029616" cy="1013800"/>
          </a:xfrm>
        </p:spPr>
        <p:txBody>
          <a:bodyPr>
            <a:normAutofit/>
          </a:bodyPr>
          <a:lstStyle/>
          <a:p>
            <a:r>
              <a:rPr lang="en-US">
                <a:solidFill>
                  <a:srgbClr val="FFFEFF"/>
                </a:solidFill>
              </a:rPr>
              <a:t>Ethical Considerations</a:t>
            </a:r>
            <a:br>
              <a:rPr lang="en-US">
                <a:solidFill>
                  <a:srgbClr val="FFFEFF"/>
                </a:solidFill>
              </a:rPr>
            </a:br>
            <a:r>
              <a:rPr lang="en-US">
                <a:solidFill>
                  <a:srgbClr val="FFFEFF"/>
                </a:solidFill>
              </a:rPr>
              <a:t>Working with limited time and information</a:t>
            </a:r>
          </a:p>
        </p:txBody>
      </p:sp>
      <p:graphicFrame>
        <p:nvGraphicFramePr>
          <p:cNvPr id="19" name="Content Placeholder 2">
            <a:extLst>
              <a:ext uri="{FF2B5EF4-FFF2-40B4-BE49-F238E27FC236}">
                <a16:creationId xmlns:a16="http://schemas.microsoft.com/office/drawing/2014/main" id="{DDCD6734-1229-03D1-89AE-973C0A6D85C3}"/>
              </a:ext>
            </a:extLst>
          </p:cNvPr>
          <p:cNvGraphicFramePr>
            <a:graphicFrameLocks noGrp="1"/>
          </p:cNvGraphicFramePr>
          <p:nvPr>
            <p:ph idx="1"/>
            <p:extLst>
              <p:ext uri="{D42A27DB-BD31-4B8C-83A1-F6EECF244321}">
                <p14:modId xmlns:p14="http://schemas.microsoft.com/office/powerpoint/2010/main" val="4266459605"/>
              </p:ext>
            </p:extLst>
          </p:nvPr>
        </p:nvGraphicFramePr>
        <p:xfrm>
          <a:off x="581025" y="2181224"/>
          <a:ext cx="11029950" cy="4336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148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88E8-E8F8-8379-4FA0-0B32775AAD11}"/>
              </a:ext>
            </a:extLst>
          </p:cNvPr>
          <p:cNvSpPr>
            <a:spLocks noGrp="1"/>
          </p:cNvSpPr>
          <p:nvPr>
            <p:ph type="title"/>
          </p:nvPr>
        </p:nvSpPr>
        <p:spPr>
          <a:xfrm>
            <a:off x="581192" y="702156"/>
            <a:ext cx="11029616" cy="1013800"/>
          </a:xfrm>
        </p:spPr>
        <p:txBody>
          <a:bodyPr>
            <a:normAutofit/>
          </a:bodyPr>
          <a:lstStyle/>
          <a:p>
            <a:r>
              <a:rPr lang="en-US">
                <a:solidFill>
                  <a:srgbClr val="FFFEFF"/>
                </a:solidFill>
              </a:rPr>
              <a:t>Ethical Considerations</a:t>
            </a:r>
            <a:br>
              <a:rPr lang="en-US">
                <a:solidFill>
                  <a:srgbClr val="FFFEFF"/>
                </a:solidFill>
              </a:rPr>
            </a:br>
            <a:r>
              <a:rPr lang="en-US">
                <a:solidFill>
                  <a:srgbClr val="FFFEFF"/>
                </a:solidFill>
              </a:rPr>
              <a:t>Limited Scope Agreements</a:t>
            </a:r>
          </a:p>
        </p:txBody>
      </p:sp>
      <p:graphicFrame>
        <p:nvGraphicFramePr>
          <p:cNvPr id="5" name="Content Placeholder 2">
            <a:extLst>
              <a:ext uri="{FF2B5EF4-FFF2-40B4-BE49-F238E27FC236}">
                <a16:creationId xmlns:a16="http://schemas.microsoft.com/office/drawing/2014/main" id="{F2704327-DBD1-042A-06C2-446F7758BC6A}"/>
              </a:ext>
            </a:extLst>
          </p:cNvPr>
          <p:cNvGraphicFramePr>
            <a:graphicFrameLocks noGrp="1"/>
          </p:cNvGraphicFramePr>
          <p:nvPr>
            <p:ph idx="1"/>
            <p:extLst>
              <p:ext uri="{D42A27DB-BD31-4B8C-83A1-F6EECF244321}">
                <p14:modId xmlns:p14="http://schemas.microsoft.com/office/powerpoint/2010/main" val="4141898706"/>
              </p:ext>
            </p:extLst>
          </p:nvPr>
        </p:nvGraphicFramePr>
        <p:xfrm>
          <a:off x="856368" y="1945533"/>
          <a:ext cx="10754440" cy="4620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73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6" name="Rectangle 4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E2D53FA-360A-089F-2498-AD3A3005FF50}"/>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dirty="0">
                <a:solidFill>
                  <a:srgbClr val="FFFFFF"/>
                </a:solidFill>
              </a:rPr>
              <a:t>Questions?</a:t>
            </a:r>
            <a:endParaRPr lang="en-US" sz="3600">
              <a:solidFill>
                <a:srgbClr val="FFFFFF"/>
              </a:solidFill>
            </a:endParaRPr>
          </a:p>
        </p:txBody>
      </p:sp>
      <p:sp>
        <p:nvSpPr>
          <p:cNvPr id="48" name="Rectangle 4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descr="Yellow question mark">
            <a:extLst>
              <a:ext uri="{FF2B5EF4-FFF2-40B4-BE49-F238E27FC236}">
                <a16:creationId xmlns:a16="http://schemas.microsoft.com/office/drawing/2014/main" id="{E939A1F5-B11F-B6C2-BA41-80A3E12A04FF}"/>
              </a:ext>
            </a:extLst>
          </p:cNvPr>
          <p:cNvPicPr>
            <a:picLocks noChangeAspect="1"/>
          </p:cNvPicPr>
          <p:nvPr/>
        </p:nvPicPr>
        <p:blipFill rotWithShape="1">
          <a:blip r:embed="rId2"/>
          <a:srcRect l="13967" r="13967" b="1"/>
          <a:stretch/>
        </p:blipFill>
        <p:spPr>
          <a:xfrm>
            <a:off x="4654295" y="457200"/>
            <a:ext cx="7086151" cy="5899650"/>
          </a:xfrm>
          <a:prstGeom prst="rect">
            <a:avLst/>
          </a:prstGeom>
        </p:spPr>
      </p:pic>
    </p:spTree>
    <p:extLst>
      <p:ext uri="{BB962C8B-B14F-4D97-AF65-F5344CB8AC3E}">
        <p14:creationId xmlns:p14="http://schemas.microsoft.com/office/powerpoint/2010/main" val="55677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CED70-ABA0-13DD-30A8-928FB79BEC45}"/>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rPr>
              <a:t>Poll </a:t>
            </a:r>
            <a:br>
              <a:rPr lang="en-US" dirty="0">
                <a:solidFill>
                  <a:schemeClr val="accent1"/>
                </a:solidFill>
              </a:rPr>
            </a:br>
            <a:br>
              <a:rPr lang="en-US" dirty="0">
                <a:solidFill>
                  <a:schemeClr val="accent1"/>
                </a:solidFill>
              </a:rPr>
            </a:br>
            <a:r>
              <a:rPr lang="en-US" dirty="0" err="1">
                <a:solidFill>
                  <a:schemeClr val="accent1"/>
                </a:solidFill>
              </a:rPr>
              <a:t>WhIch</a:t>
            </a:r>
            <a:r>
              <a:rPr lang="en-US" dirty="0">
                <a:solidFill>
                  <a:schemeClr val="accent1"/>
                </a:solidFill>
              </a:rPr>
              <a:t> Of the Following Best Describes your Prior Experience working with Asylum Seekers?</a:t>
            </a:r>
          </a:p>
        </p:txBody>
      </p:sp>
      <p:sp>
        <p:nvSpPr>
          <p:cNvPr id="11" name="Rectangle 10">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9562743-52A8-5152-D784-5C6AB608A354}"/>
              </a:ext>
            </a:extLst>
          </p:cNvPr>
          <p:cNvGraphicFramePr>
            <a:graphicFrameLocks noGrp="1"/>
          </p:cNvGraphicFramePr>
          <p:nvPr>
            <p:ph idx="1"/>
            <p:extLst>
              <p:ext uri="{D42A27DB-BD31-4B8C-83A1-F6EECF244321}">
                <p14:modId xmlns:p14="http://schemas.microsoft.com/office/powerpoint/2010/main" val="219778864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Gavel with solid fill">
            <a:extLst>
              <a:ext uri="{FF2B5EF4-FFF2-40B4-BE49-F238E27FC236}">
                <a16:creationId xmlns:a16="http://schemas.microsoft.com/office/drawing/2014/main" id="{F98E15BF-5996-0B6A-6214-E19421D013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2817" y="4604099"/>
            <a:ext cx="914400" cy="914400"/>
          </a:xfrm>
          <a:prstGeom prst="rect">
            <a:avLst/>
          </a:prstGeom>
        </p:spPr>
      </p:pic>
    </p:spTree>
    <p:extLst>
      <p:ext uri="{BB962C8B-B14F-4D97-AF65-F5344CB8AC3E}">
        <p14:creationId xmlns:p14="http://schemas.microsoft.com/office/powerpoint/2010/main" val="18364782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5" name="Rectangle 34">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D880611-F050-A833-0DE5-5FD4E8E4DA92}"/>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dirty="0">
                <a:solidFill>
                  <a:srgbClr val="FFFFFF"/>
                </a:solidFill>
              </a:rPr>
              <a:t>Basics of removal proceedings</a:t>
            </a:r>
          </a:p>
        </p:txBody>
      </p:sp>
      <p:sp>
        <p:nvSpPr>
          <p:cNvPr id="39" name="Rectangle 38">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40">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110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F835-3FC2-8B67-9AC5-4DCAB41814A8}"/>
              </a:ext>
            </a:extLst>
          </p:cNvPr>
          <p:cNvSpPr>
            <a:spLocks noGrp="1"/>
          </p:cNvSpPr>
          <p:nvPr>
            <p:ph type="title"/>
          </p:nvPr>
        </p:nvSpPr>
        <p:spPr/>
        <p:txBody>
          <a:bodyPr/>
          <a:lstStyle/>
          <a:p>
            <a:r>
              <a:rPr lang="en-US" dirty="0"/>
              <a:t>Basics of Removal Proceedings</a:t>
            </a:r>
          </a:p>
        </p:txBody>
      </p:sp>
      <p:sp>
        <p:nvSpPr>
          <p:cNvPr id="3" name="Content Placeholder 2">
            <a:extLst>
              <a:ext uri="{FF2B5EF4-FFF2-40B4-BE49-F238E27FC236}">
                <a16:creationId xmlns:a16="http://schemas.microsoft.com/office/drawing/2014/main" id="{F457C9C2-847C-E77D-A7C5-5CD9EE837240}"/>
              </a:ext>
            </a:extLst>
          </p:cNvPr>
          <p:cNvSpPr>
            <a:spLocks noGrp="1"/>
          </p:cNvSpPr>
          <p:nvPr>
            <p:ph idx="1"/>
          </p:nvPr>
        </p:nvSpPr>
        <p:spPr>
          <a:xfrm>
            <a:off x="581192" y="2180496"/>
            <a:ext cx="11029615" cy="4507383"/>
          </a:xfrm>
        </p:spPr>
        <p:txBody>
          <a:bodyPr>
            <a:noAutofit/>
          </a:bodyPr>
          <a:lstStyle/>
          <a:p>
            <a:r>
              <a:rPr lang="en-US" sz="2800" dirty="0"/>
              <a:t>Master Calendar Hearings (MCH) and Individual Calendar Hearings (ICH or Merits Hearing)</a:t>
            </a:r>
          </a:p>
          <a:p>
            <a:r>
              <a:rPr lang="en-US" sz="2800" dirty="0"/>
              <a:t>Notice to Appear (NTA) and Pleadings</a:t>
            </a:r>
          </a:p>
          <a:p>
            <a:r>
              <a:rPr lang="en-US" sz="2800" dirty="0"/>
              <a:t>Jurisdiction over an asylum application</a:t>
            </a:r>
          </a:p>
          <a:p>
            <a:r>
              <a:rPr lang="en-US" sz="2800" dirty="0"/>
              <a:t>Rules of Evidence in Immigration Court</a:t>
            </a:r>
          </a:p>
          <a:p>
            <a:r>
              <a:rPr lang="en-US" sz="2800" dirty="0"/>
              <a:t>Immigration Court Practice Manual - </a:t>
            </a:r>
            <a:r>
              <a:rPr lang="en-US" sz="2800" dirty="0">
                <a:hlinkClick r:id="rId2"/>
              </a:rPr>
              <a:t>https://www.justice.gov/eoir/book/file/1528921/dl</a:t>
            </a:r>
            <a:endParaRPr lang="en-US" sz="2800" dirty="0"/>
          </a:p>
        </p:txBody>
      </p:sp>
    </p:spTree>
    <p:extLst>
      <p:ext uri="{BB962C8B-B14F-4D97-AF65-F5344CB8AC3E}">
        <p14:creationId xmlns:p14="http://schemas.microsoft.com/office/powerpoint/2010/main" val="98744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B1D3B0-1E2E-48E2-ACCC-EE147A9A0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BB8B191-5BC6-486A-8E6E-13B1C9EEE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06E3DE27-4115-4B5D-A9DB-3C7CDC82B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AA5196B7-638B-4DC2-897C-9F49E9D46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86E4ECEC-19C5-07A8-3A25-E03C4F4A4F25}"/>
              </a:ext>
            </a:extLst>
          </p:cNvPr>
          <p:cNvPicPr>
            <a:picLocks noChangeAspect="1"/>
          </p:cNvPicPr>
          <p:nvPr/>
        </p:nvPicPr>
        <p:blipFill rotWithShape="1">
          <a:blip r:embed="rId2"/>
          <a:srcRect l="24940" t="22490" r="18765" b="25021"/>
          <a:stretch/>
        </p:blipFill>
        <p:spPr>
          <a:xfrm>
            <a:off x="441139" y="860909"/>
            <a:ext cx="5449297" cy="2952716"/>
          </a:xfrm>
          <a:prstGeom prst="rect">
            <a:avLst/>
          </a:prstGeom>
          <a:ln w="38100">
            <a:solidFill>
              <a:schemeClr val="accent3"/>
            </a:solidFill>
          </a:ln>
        </p:spPr>
      </p:pic>
      <p:cxnSp>
        <p:nvCxnSpPr>
          <p:cNvPr id="41" name="Straight Connector 40">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omputer&#10;&#10;Description automatically generated">
            <a:extLst>
              <a:ext uri="{FF2B5EF4-FFF2-40B4-BE49-F238E27FC236}">
                <a16:creationId xmlns:a16="http://schemas.microsoft.com/office/drawing/2014/main" id="{21DC24AA-4EB5-50A2-0C80-936B9FD0D7DD}"/>
              </a:ext>
            </a:extLst>
          </p:cNvPr>
          <p:cNvPicPr>
            <a:picLocks noGrp="1" noChangeAspect="1"/>
          </p:cNvPicPr>
          <p:nvPr>
            <p:ph idx="1"/>
          </p:nvPr>
        </p:nvPicPr>
        <p:blipFill rotWithShape="1">
          <a:blip r:embed="rId3"/>
          <a:srcRect l="25203" t="32866" r="18412" b="13241"/>
          <a:stretch/>
        </p:blipFill>
        <p:spPr>
          <a:xfrm>
            <a:off x="6119307" y="860909"/>
            <a:ext cx="5629905" cy="2952716"/>
          </a:xfrm>
          <a:prstGeom prst="rect">
            <a:avLst/>
          </a:prstGeom>
          <a:ln w="38100">
            <a:solidFill>
              <a:schemeClr val="accent3"/>
            </a:solidFill>
          </a:ln>
        </p:spPr>
      </p:pic>
      <p:sp useBgFill="1">
        <p:nvSpPr>
          <p:cNvPr id="43" name="Rectangle 42">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5" name="Rectangle 44">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F66CF3E-A250-C815-45DA-BBFF43DC0D94}"/>
              </a:ext>
            </a:extLst>
          </p:cNvPr>
          <p:cNvSpPr>
            <a:spLocks noGrp="1"/>
          </p:cNvSpPr>
          <p:nvPr>
            <p:ph type="title"/>
          </p:nvPr>
        </p:nvSpPr>
        <p:spPr>
          <a:xfrm>
            <a:off x="609599" y="4572000"/>
            <a:ext cx="10965141" cy="895244"/>
          </a:xfrm>
        </p:spPr>
        <p:txBody>
          <a:bodyPr vert="horz" lIns="91440" tIns="45720" rIns="91440" bIns="45720" rtlCol="0" anchor="b">
            <a:normAutofit fontScale="90000"/>
          </a:bodyPr>
          <a:lstStyle/>
          <a:p>
            <a:pPr>
              <a:lnSpc>
                <a:spcPct val="90000"/>
              </a:lnSpc>
            </a:pPr>
            <a:r>
              <a:rPr lang="en-US" dirty="0">
                <a:solidFill>
                  <a:schemeClr val="tx2"/>
                </a:solidFill>
              </a:rPr>
              <a:t>BASICS OF REMOVAL PROCEEDINGS </a:t>
            </a:r>
            <a:br>
              <a:rPr lang="en-US" dirty="0">
                <a:solidFill>
                  <a:schemeClr val="tx2"/>
                </a:solidFill>
              </a:rPr>
            </a:br>
            <a:r>
              <a:rPr lang="en-US" dirty="0">
                <a:solidFill>
                  <a:schemeClr val="tx2"/>
                </a:solidFill>
              </a:rPr>
              <a:t>The Dedicated Docket and Immigration Court Backlog</a:t>
            </a:r>
            <a:br>
              <a:rPr lang="en-US" dirty="0">
                <a:solidFill>
                  <a:schemeClr val="tx2"/>
                </a:solidFill>
              </a:rPr>
            </a:br>
            <a:endParaRPr lang="en-US" dirty="0">
              <a:solidFill>
                <a:schemeClr val="tx2"/>
              </a:solidFill>
            </a:endParaRPr>
          </a:p>
        </p:txBody>
      </p:sp>
      <p:sp>
        <p:nvSpPr>
          <p:cNvPr id="8" name="TextBox 7">
            <a:extLst>
              <a:ext uri="{FF2B5EF4-FFF2-40B4-BE49-F238E27FC236}">
                <a16:creationId xmlns:a16="http://schemas.microsoft.com/office/drawing/2014/main" id="{2CDAAB66-83B4-4E97-EBA7-6368E5CA3AC5}"/>
              </a:ext>
            </a:extLst>
          </p:cNvPr>
          <p:cNvSpPr txBox="1"/>
          <p:nvPr/>
        </p:nvSpPr>
        <p:spPr>
          <a:xfrm>
            <a:off x="735496" y="5159732"/>
            <a:ext cx="6180474" cy="369332"/>
          </a:xfrm>
          <a:prstGeom prst="rect">
            <a:avLst/>
          </a:prstGeom>
          <a:noFill/>
        </p:spPr>
        <p:txBody>
          <a:bodyPr wrap="none" rtlCol="0">
            <a:spAutoFit/>
          </a:bodyPr>
          <a:lstStyle/>
          <a:p>
            <a:r>
              <a:rPr lang="en-US" dirty="0">
                <a:hlinkClick r:id="rId4"/>
              </a:rPr>
              <a:t>Source: https://trac.syr.edu/phptools/immigration/court_backlog/</a:t>
            </a:r>
            <a:endParaRPr lang="en-US" dirty="0"/>
          </a:p>
        </p:txBody>
      </p:sp>
    </p:spTree>
    <p:extLst>
      <p:ext uri="{BB962C8B-B14F-4D97-AF65-F5344CB8AC3E}">
        <p14:creationId xmlns:p14="http://schemas.microsoft.com/office/powerpoint/2010/main" val="11232887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9D50-B9A4-3041-5B7A-86D542526A95}"/>
              </a:ext>
            </a:extLst>
          </p:cNvPr>
          <p:cNvSpPr>
            <a:spLocks noGrp="1"/>
          </p:cNvSpPr>
          <p:nvPr>
            <p:ph type="title"/>
          </p:nvPr>
        </p:nvSpPr>
        <p:spPr/>
        <p:txBody>
          <a:bodyPr/>
          <a:lstStyle/>
          <a:p>
            <a:r>
              <a:rPr lang="en-US" dirty="0"/>
              <a:t>BASICS OF REMOVAL PROCEEDINGS</a:t>
            </a:r>
            <a:br>
              <a:rPr lang="en-US" dirty="0"/>
            </a:br>
            <a:r>
              <a:rPr lang="en-US" dirty="0"/>
              <a:t>TIMELINE FOR A DEFENSIVE ASYLUM CASE</a:t>
            </a:r>
          </a:p>
        </p:txBody>
      </p:sp>
      <p:graphicFrame>
        <p:nvGraphicFramePr>
          <p:cNvPr id="6" name="Content Placeholder 5">
            <a:extLst>
              <a:ext uri="{FF2B5EF4-FFF2-40B4-BE49-F238E27FC236}">
                <a16:creationId xmlns:a16="http://schemas.microsoft.com/office/drawing/2014/main" id="{162C4E3D-CF03-9AF5-E0C0-713B5970C48F}"/>
              </a:ext>
            </a:extLst>
          </p:cNvPr>
          <p:cNvGraphicFramePr>
            <a:graphicFrameLocks noGrp="1"/>
          </p:cNvGraphicFramePr>
          <p:nvPr>
            <p:ph idx="1"/>
            <p:extLst>
              <p:ext uri="{D42A27DB-BD31-4B8C-83A1-F6EECF244321}">
                <p14:modId xmlns:p14="http://schemas.microsoft.com/office/powerpoint/2010/main" val="451143359"/>
              </p:ext>
            </p:extLst>
          </p:nvPr>
        </p:nvGraphicFramePr>
        <p:xfrm>
          <a:off x="581025" y="1977888"/>
          <a:ext cx="11029950" cy="48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7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D5E71-2883-4DB7-45F3-0B742F497A57}"/>
              </a:ext>
            </a:extLst>
          </p:cNvPr>
          <p:cNvSpPr>
            <a:spLocks noGrp="1"/>
          </p:cNvSpPr>
          <p:nvPr>
            <p:ph type="title"/>
          </p:nvPr>
        </p:nvSpPr>
        <p:spPr>
          <a:xfrm>
            <a:off x="643468" y="1033389"/>
            <a:ext cx="4826256" cy="4825409"/>
          </a:xfrm>
        </p:spPr>
        <p:txBody>
          <a:bodyPr anchor="ctr">
            <a:normAutofit/>
          </a:bodyPr>
          <a:lstStyle/>
          <a:p>
            <a:r>
              <a:rPr lang="en-US" sz="4200" dirty="0">
                <a:solidFill>
                  <a:srgbClr val="FFFFFF"/>
                </a:solidFill>
              </a:rPr>
              <a:t>DEFINING LIMITED SCOPE REPRESENTATION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Storytelling with solid fill">
            <a:extLst>
              <a:ext uri="{FF2B5EF4-FFF2-40B4-BE49-F238E27FC236}">
                <a16:creationId xmlns:a16="http://schemas.microsoft.com/office/drawing/2014/main" id="{BAFA68B3-E65F-1F67-5764-E10141EAE94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2767" y="1844417"/>
            <a:ext cx="3169166" cy="3169166"/>
          </a:xfrm>
          <a:ln w="57150">
            <a:noFill/>
          </a:ln>
        </p:spPr>
      </p:pic>
    </p:spTree>
    <p:extLst>
      <p:ext uri="{BB962C8B-B14F-4D97-AF65-F5344CB8AC3E}">
        <p14:creationId xmlns:p14="http://schemas.microsoft.com/office/powerpoint/2010/main" val="310192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2BF3-9AAD-A200-32CE-1760253B2651}"/>
              </a:ext>
            </a:extLst>
          </p:cNvPr>
          <p:cNvSpPr>
            <a:spLocks noGrp="1"/>
          </p:cNvSpPr>
          <p:nvPr>
            <p:ph type="title"/>
          </p:nvPr>
        </p:nvSpPr>
        <p:spPr/>
        <p:txBody>
          <a:bodyPr/>
          <a:lstStyle/>
          <a:p>
            <a:r>
              <a:rPr lang="en-US" dirty="0"/>
              <a:t>Defining limited scope Representation</a:t>
            </a:r>
            <a:br>
              <a:rPr lang="en-US" dirty="0"/>
            </a:br>
            <a:r>
              <a:rPr lang="en-US" dirty="0"/>
              <a:t>The old Rules</a:t>
            </a:r>
          </a:p>
        </p:txBody>
      </p:sp>
      <p:sp>
        <p:nvSpPr>
          <p:cNvPr id="3" name="Content Placeholder 2">
            <a:extLst>
              <a:ext uri="{FF2B5EF4-FFF2-40B4-BE49-F238E27FC236}">
                <a16:creationId xmlns:a16="http://schemas.microsoft.com/office/drawing/2014/main" id="{6B7521F5-1212-1ACA-CF19-6F3FEA5F453B}"/>
              </a:ext>
            </a:extLst>
          </p:cNvPr>
          <p:cNvSpPr>
            <a:spLocks noGrp="1"/>
          </p:cNvSpPr>
          <p:nvPr>
            <p:ph idx="1"/>
          </p:nvPr>
        </p:nvSpPr>
        <p:spPr>
          <a:xfrm>
            <a:off x="581192" y="1715956"/>
            <a:ext cx="11029615" cy="5005686"/>
          </a:xfrm>
        </p:spPr>
        <p:txBody>
          <a:bodyPr>
            <a:normAutofit/>
          </a:bodyPr>
          <a:lstStyle/>
          <a:p>
            <a:r>
              <a:rPr lang="en-US" sz="3600" dirty="0"/>
              <a:t>Prior to 2022, an entry of appearance in immigration court through the filing of a Form EOIR–28 required a practitioner to represent a noncitizen in all proceedings before the immigration court (exception for bond hearings in 2015) </a:t>
            </a:r>
            <a:endParaRPr lang="en-US" sz="3600" dirty="0">
              <a:solidFill>
                <a:srgbClr val="212529"/>
              </a:solidFill>
              <a:latin typeface="Source Sans Pro" panose="020B0503030403020204" pitchFamily="34" charset="0"/>
            </a:endParaRPr>
          </a:p>
          <a:p>
            <a:r>
              <a:rPr lang="en-US" sz="3600" dirty="0">
                <a:solidFill>
                  <a:srgbClr val="212529"/>
                </a:solidFill>
                <a:latin typeface="Source Sans Pro" panose="020B0503030403020204" pitchFamily="34" charset="0"/>
              </a:rPr>
              <a:t>8 C.F.R. § 1003.102(t) </a:t>
            </a:r>
          </a:p>
          <a:p>
            <a:pPr lvl="1"/>
            <a:r>
              <a:rPr lang="en-US" sz="2200" dirty="0">
                <a:solidFill>
                  <a:srgbClr val="212529"/>
                </a:solidFill>
                <a:latin typeface="Source Sans Pro" panose="020B0503030403020204" pitchFamily="34" charset="0"/>
              </a:rPr>
              <a:t>Allowed EOIR to discipline individuals who engaged in a pattern or practice of failing to submit signed and completed Notices of Appearances when engaged in “practice and preparation”</a:t>
            </a:r>
          </a:p>
          <a:p>
            <a:pPr lvl="1"/>
            <a:endParaRPr lang="en-US" dirty="0"/>
          </a:p>
        </p:txBody>
      </p:sp>
    </p:spTree>
    <p:extLst>
      <p:ext uri="{BB962C8B-B14F-4D97-AF65-F5344CB8AC3E}">
        <p14:creationId xmlns:p14="http://schemas.microsoft.com/office/powerpoint/2010/main" val="164062822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5317A424BC744832D3315430BDE60" ma:contentTypeVersion="19" ma:contentTypeDescription="Create a new document." ma:contentTypeScope="" ma:versionID="df49be40032c57162ba1b83ae1710c37">
  <xsd:schema xmlns:xsd="http://www.w3.org/2001/XMLSchema" xmlns:xs="http://www.w3.org/2001/XMLSchema" xmlns:p="http://schemas.microsoft.com/office/2006/metadata/properties" xmlns:ns2="4151a0e2-b116-4d44-8f0f-ebd86b2b7a89" xmlns:ns3="4b986d0a-767e-4dbb-a5fc-0d55529e3ec2" targetNamespace="http://schemas.microsoft.com/office/2006/metadata/properties" ma:root="true" ma:fieldsID="34adac4ba4f7af1ef458a6baa50bae69" ns2:_="" ns3:_="">
    <xsd:import namespace="4151a0e2-b116-4d44-8f0f-ebd86b2b7a89"/>
    <xsd:import namespace="4b986d0a-767e-4dbb-a5fc-0d55529e3e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Dat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a0e2-b116-4d44-8f0f-ebd86b2b7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6a7156a-0ae4-477c-9a61-d289f7b537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986d0a-767e-4dbb-a5fc-0d55529e3e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3fd637-2c6d-44ec-a2b1-55c9845fc983}" ma:internalName="TaxCatchAll" ma:showField="CatchAllData" ma:web="4b986d0a-767e-4dbb-a5fc-0d55529e3e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C1AF6D-E350-4A40-842F-B5E85C76F576}"/>
</file>

<file path=customXml/itemProps2.xml><?xml version="1.0" encoding="utf-8"?>
<ds:datastoreItem xmlns:ds="http://schemas.openxmlformats.org/officeDocument/2006/customXml" ds:itemID="{155E7D68-EB6E-48A4-9039-FED4390B91F4}"/>
</file>

<file path=docProps/app.xml><?xml version="1.0" encoding="utf-8"?>
<Properties xmlns="http://schemas.openxmlformats.org/officeDocument/2006/extended-properties" xmlns:vt="http://schemas.openxmlformats.org/officeDocument/2006/docPropsVTypes">
  <Template/>
  <TotalTime>350</TotalTime>
  <Words>2341</Words>
  <Application>Microsoft Office PowerPoint</Application>
  <PresentationFormat>Widescreen</PresentationFormat>
  <Paragraphs>135</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Gill Sans MT</vt:lpstr>
      <vt:lpstr>Open Sans</vt:lpstr>
      <vt:lpstr>Source Sans Pro</vt:lpstr>
      <vt:lpstr>Wingdings 2</vt:lpstr>
      <vt:lpstr>Dividend</vt:lpstr>
      <vt:lpstr>LIMITED SCOPE REPRESENTATION BEFORE THE IMMIGRATION COURT</vt:lpstr>
      <vt:lpstr>Goals for this training</vt:lpstr>
      <vt:lpstr>Poll   WhIch Of the Following Best Describes your Prior Experience working with Asylum Seekers?</vt:lpstr>
      <vt:lpstr>Basics of removal proceedings</vt:lpstr>
      <vt:lpstr>Basics of Removal Proceedings</vt:lpstr>
      <vt:lpstr>BASICS OF REMOVAL PROCEEDINGS  The Dedicated Docket and Immigration Court Backlog </vt:lpstr>
      <vt:lpstr>BASICS OF REMOVAL PROCEEDINGS TIMELINE FOR A DEFENSIVE ASYLUM CASE</vt:lpstr>
      <vt:lpstr>DEFINING LIMITED SCOPE REPRESENTATION</vt:lpstr>
      <vt:lpstr>Defining limited scope Representation The old Rules</vt:lpstr>
      <vt:lpstr>Defining limited scope Representation The old Rules</vt:lpstr>
      <vt:lpstr>DEFINING LIMITED SCOPE REPRESENTATION Professional Conduct for Practitioners FINAL RULE RIN 1125–AA83</vt:lpstr>
      <vt:lpstr>DEFINING LIMITED SCOPE REPRESENTATION 8 C.F.R. §1001.1</vt:lpstr>
      <vt:lpstr> DEFINING LIMITED SCOPE REPRESENTATION Immigration Court Practice Manual  Chapter 2  - Appearances before the Immigration Court</vt:lpstr>
      <vt:lpstr>DEFINING LIMITED SCOPE REPRESENTATION Immigration Court Practice Manual  Chapter 2.1(C)  - Limited Appearance for Document preparation</vt:lpstr>
      <vt:lpstr>Completing Form EOIR-61</vt:lpstr>
      <vt:lpstr>PowerPoint Presentation</vt:lpstr>
      <vt:lpstr>COMPLETING FORM EOIR-61</vt:lpstr>
      <vt:lpstr>COMPLETING FORM EOIR-61</vt:lpstr>
      <vt:lpstr>Filing FORM EOIR-61  FAQs - https://www.justice.gov/eoir/page/file/1551476/dl</vt:lpstr>
      <vt:lpstr>Filing FORM EOIR-61  FAQs - https://www.justice.gov/eoir/page/file/1551476/dl</vt:lpstr>
      <vt:lpstr>Filing FORM EOIR-61  When is Form EOIR-61 NOT required?</vt:lpstr>
      <vt:lpstr>Limited scope representation for asylum applicants</vt:lpstr>
      <vt:lpstr>What types of filings could help a Pro Se Asylum Applicant?</vt:lpstr>
      <vt:lpstr>Ethical considerations</vt:lpstr>
      <vt:lpstr>Ethical Considerations Competency</vt:lpstr>
      <vt:lpstr>Ethical Considerations Working with limited time and information</vt:lpstr>
      <vt:lpstr>Ethical Considerations Limited Scope Agreements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SCOPE REPRESENTATION BEFORE THE IMMIGRATION COURT</dc:title>
  <dc:creator>Milli Atkinson</dc:creator>
  <cp:lastModifiedBy>Milli Atkinson</cp:lastModifiedBy>
  <cp:revision>3</cp:revision>
  <dcterms:created xsi:type="dcterms:W3CDTF">2024-03-18T04:00:57Z</dcterms:created>
  <dcterms:modified xsi:type="dcterms:W3CDTF">2024-03-18T22:21:02Z</dcterms:modified>
</cp:coreProperties>
</file>