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8" r:id="rId6"/>
    <p:sldId id="257" r:id="rId7"/>
    <p:sldId id="276" r:id="rId8"/>
    <p:sldId id="258" r:id="rId9"/>
    <p:sldId id="259" r:id="rId10"/>
    <p:sldId id="260" r:id="rId11"/>
    <p:sldId id="261" r:id="rId12"/>
    <p:sldId id="262" r:id="rId13"/>
    <p:sldId id="274" r:id="rId14"/>
    <p:sldId id="263" r:id="rId15"/>
    <p:sldId id="267" r:id="rId16"/>
    <p:sldId id="271" r:id="rId17"/>
    <p:sldId id="272" r:id="rId18"/>
    <p:sldId id="275"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3AC681-7E40-D9B6-DD0E-6DCDBFC3AD0F}" name="Danica Hobza" initials="DH" userId="S::danicah@alrp.org::d9baf170-67e7-49b5-ba11-1d038315a56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FAF52-FE18-43F1-BCB1-60804A807565}" v="14" dt="2022-04-11T21:42:20.537"/>
    <p1510:client id="{40FF1605-FD38-7079-3B18-4EAEFE6ED93B}" v="3" dt="2022-04-11T21:39:18.092"/>
    <p1510:client id="{41E373B0-7634-DD0C-8A48-551D6820F5FF}" v="2" dt="2022-04-11T17:57:09.728"/>
    <p1510:client id="{7E47A017-9CD5-3972-0DFA-0834E8A1B076}" v="3" dt="2022-04-11T18:19:30.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81"/>
    <p:restoredTop sz="94754"/>
  </p:normalViewPr>
  <p:slideViewPr>
    <p:cSldViewPr snapToGrid="0">
      <p:cViewPr varScale="1">
        <p:scale>
          <a:sx n="80" d="100"/>
          <a:sy n="80" d="100"/>
        </p:scale>
        <p:origin x="200"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ca Hobza" userId="S::danicah@alrp.org::d9baf170-67e7-49b5-ba11-1d038315a56d" providerId="AD" clId="Web-{40FF1605-FD38-7079-3B18-4EAEFE6ED93B}"/>
    <pc:docChg chg="modSld">
      <pc:chgData name="Danica Hobza" userId="S::danicah@alrp.org::d9baf170-67e7-49b5-ba11-1d038315a56d" providerId="AD" clId="Web-{40FF1605-FD38-7079-3B18-4EAEFE6ED93B}" dt="2022-04-11T21:39:18.092" v="2" actId="20577"/>
      <pc:docMkLst>
        <pc:docMk/>
      </pc:docMkLst>
      <pc:sldChg chg="modSp">
        <pc:chgData name="Danica Hobza" userId="S::danicah@alrp.org::d9baf170-67e7-49b5-ba11-1d038315a56d" providerId="AD" clId="Web-{40FF1605-FD38-7079-3B18-4EAEFE6ED93B}" dt="2022-04-11T21:39:18.092" v="2" actId="20577"/>
        <pc:sldMkLst>
          <pc:docMk/>
          <pc:sldMk cId="1172392744" sldId="275"/>
        </pc:sldMkLst>
        <pc:spChg chg="mod">
          <ac:chgData name="Danica Hobza" userId="S::danicah@alrp.org::d9baf170-67e7-49b5-ba11-1d038315a56d" providerId="AD" clId="Web-{40FF1605-FD38-7079-3B18-4EAEFE6ED93B}" dt="2022-04-11T21:39:18.092" v="2" actId="20577"/>
          <ac:spMkLst>
            <pc:docMk/>
            <pc:sldMk cId="1172392744" sldId="275"/>
            <ac:spMk id="3" creationId="{F7A5B4BB-A2C5-464A-98DC-B81FFBBE5C15}"/>
          </ac:spMkLst>
        </pc:spChg>
      </pc:sldChg>
    </pc:docChg>
  </pc:docChgLst>
  <pc:docChgLst>
    <pc:chgData name="Danica Hobza" userId="d9baf170-67e7-49b5-ba11-1d038315a56d" providerId="ADAL" clId="{27DFAF52-FE18-43F1-BCB1-60804A807565}"/>
    <pc:docChg chg="undo custSel addSld delSld modSld sldOrd">
      <pc:chgData name="Danica Hobza" userId="d9baf170-67e7-49b5-ba11-1d038315a56d" providerId="ADAL" clId="{27DFAF52-FE18-43F1-BCB1-60804A807565}" dt="2022-04-11T22:24:38.411" v="1087"/>
      <pc:docMkLst>
        <pc:docMk/>
      </pc:docMkLst>
      <pc:sldChg chg="addCm delCm modCm">
        <pc:chgData name="Danica Hobza" userId="d9baf170-67e7-49b5-ba11-1d038315a56d" providerId="ADAL" clId="{27DFAF52-FE18-43F1-BCB1-60804A807565}" dt="2022-04-11T22:22:56.418" v="1085"/>
        <pc:sldMkLst>
          <pc:docMk/>
          <pc:sldMk cId="2194735950" sldId="256"/>
        </pc:sldMkLst>
      </pc:sldChg>
      <pc:sldChg chg="addCm delCm modCm">
        <pc:chgData name="Danica Hobza" userId="d9baf170-67e7-49b5-ba11-1d038315a56d" providerId="ADAL" clId="{27DFAF52-FE18-43F1-BCB1-60804A807565}" dt="2022-04-11T21:41:12.621" v="1080"/>
        <pc:sldMkLst>
          <pc:docMk/>
          <pc:sldMk cId="1918306073" sldId="259"/>
        </pc:sldMkLst>
      </pc:sldChg>
      <pc:sldChg chg="new del">
        <pc:chgData name="Danica Hobza" userId="d9baf170-67e7-49b5-ba11-1d038315a56d" providerId="ADAL" clId="{27DFAF52-FE18-43F1-BCB1-60804A807565}" dt="2022-04-08T14:13:59.477" v="1" actId="680"/>
        <pc:sldMkLst>
          <pc:docMk/>
          <pc:sldMk cId="454563632" sldId="273"/>
        </pc:sldMkLst>
      </pc:sldChg>
      <pc:sldChg chg="addSp delSp add del setBg delDesignElem">
        <pc:chgData name="Danica Hobza" userId="d9baf170-67e7-49b5-ba11-1d038315a56d" providerId="ADAL" clId="{27DFAF52-FE18-43F1-BCB1-60804A807565}" dt="2022-04-08T14:14:05.118" v="7"/>
        <pc:sldMkLst>
          <pc:docMk/>
          <pc:sldMk cId="1414329156" sldId="273"/>
        </pc:sldMkLst>
        <pc:spChg chg="add del">
          <ac:chgData name="Danica Hobza" userId="d9baf170-67e7-49b5-ba11-1d038315a56d" providerId="ADAL" clId="{27DFAF52-FE18-43F1-BCB1-60804A807565}" dt="2022-04-08T14:14:05.118" v="7"/>
          <ac:spMkLst>
            <pc:docMk/>
            <pc:sldMk cId="1414329156" sldId="273"/>
            <ac:spMk id="8" creationId="{DC8C3900-B8A1-4965-88E6-CBCBFE067207}"/>
          </ac:spMkLst>
        </pc:spChg>
      </pc:sldChg>
      <pc:sldChg chg="addSp delSp add del setBg delDesignElem">
        <pc:chgData name="Danica Hobza" userId="d9baf170-67e7-49b5-ba11-1d038315a56d" providerId="ADAL" clId="{27DFAF52-FE18-43F1-BCB1-60804A807565}" dt="2022-04-08T14:14:02.118" v="4"/>
        <pc:sldMkLst>
          <pc:docMk/>
          <pc:sldMk cId="2645493734" sldId="273"/>
        </pc:sldMkLst>
        <pc:spChg chg="add del">
          <ac:chgData name="Danica Hobza" userId="d9baf170-67e7-49b5-ba11-1d038315a56d" providerId="ADAL" clId="{27DFAF52-FE18-43F1-BCB1-60804A807565}" dt="2022-04-08T14:14:02.118" v="4"/>
          <ac:spMkLst>
            <pc:docMk/>
            <pc:sldMk cId="2645493734" sldId="273"/>
            <ac:spMk id="8" creationId="{DC8C3900-B8A1-4965-88E6-CBCBFE067207}"/>
          </ac:spMkLst>
        </pc:spChg>
      </pc:sldChg>
      <pc:sldChg chg="addSp modSp new mod addCm modCm">
        <pc:chgData name="Danica Hobza" userId="d9baf170-67e7-49b5-ba11-1d038315a56d" providerId="ADAL" clId="{27DFAF52-FE18-43F1-BCB1-60804A807565}" dt="2022-04-11T22:24:38.411" v="1087"/>
        <pc:sldMkLst>
          <pc:docMk/>
          <pc:sldMk cId="3122460694" sldId="273"/>
        </pc:sldMkLst>
        <pc:spChg chg="add mod">
          <ac:chgData name="Danica Hobza" userId="d9baf170-67e7-49b5-ba11-1d038315a56d" providerId="ADAL" clId="{27DFAF52-FE18-43F1-BCB1-60804A807565}" dt="2022-04-08T14:14:25.150" v="9"/>
          <ac:spMkLst>
            <pc:docMk/>
            <pc:sldMk cId="3122460694" sldId="273"/>
            <ac:spMk id="2" creationId="{1712FD89-F743-4F89-8771-DA7BC8CBF739}"/>
          </ac:spMkLst>
        </pc:spChg>
        <pc:spChg chg="add mod">
          <ac:chgData name="Danica Hobza" userId="d9baf170-67e7-49b5-ba11-1d038315a56d" providerId="ADAL" clId="{27DFAF52-FE18-43F1-BCB1-60804A807565}" dt="2022-04-08T14:14:49.058" v="71" actId="20577"/>
          <ac:spMkLst>
            <pc:docMk/>
            <pc:sldMk cId="3122460694" sldId="273"/>
            <ac:spMk id="3" creationId="{C6BF0100-E9FC-4C8B-9618-7890903305A8}"/>
          </ac:spMkLst>
        </pc:spChg>
        <pc:spChg chg="add mod">
          <ac:chgData name="Danica Hobza" userId="d9baf170-67e7-49b5-ba11-1d038315a56d" providerId="ADAL" clId="{27DFAF52-FE18-43F1-BCB1-60804A807565}" dt="2022-04-08T14:15:31.466" v="233" actId="20577"/>
          <ac:spMkLst>
            <pc:docMk/>
            <pc:sldMk cId="3122460694" sldId="273"/>
            <ac:spMk id="4" creationId="{C0793D70-90E8-423A-97D6-F700943C764B}"/>
          </ac:spMkLst>
        </pc:spChg>
      </pc:sldChg>
      <pc:sldChg chg="modSp new mod ord addCm">
        <pc:chgData name="Danica Hobza" userId="d9baf170-67e7-49b5-ba11-1d038315a56d" providerId="ADAL" clId="{27DFAF52-FE18-43F1-BCB1-60804A807565}" dt="2022-04-11T22:24:15.400" v="1086"/>
        <pc:sldMkLst>
          <pc:docMk/>
          <pc:sldMk cId="877566947" sldId="274"/>
        </pc:sldMkLst>
        <pc:spChg chg="mod">
          <ac:chgData name="Danica Hobza" userId="d9baf170-67e7-49b5-ba11-1d038315a56d" providerId="ADAL" clId="{27DFAF52-FE18-43F1-BCB1-60804A807565}" dt="2022-04-08T14:20:08.103" v="249" actId="20577"/>
          <ac:spMkLst>
            <pc:docMk/>
            <pc:sldMk cId="877566947" sldId="274"/>
            <ac:spMk id="2" creationId="{1DC2AE57-B86C-407D-9F78-E09A73CB8B3D}"/>
          </ac:spMkLst>
        </pc:spChg>
        <pc:spChg chg="mod">
          <ac:chgData name="Danica Hobza" userId="d9baf170-67e7-49b5-ba11-1d038315a56d" providerId="ADAL" clId="{27DFAF52-FE18-43F1-BCB1-60804A807565}" dt="2022-04-08T14:22:19.093" v="673"/>
          <ac:spMkLst>
            <pc:docMk/>
            <pc:sldMk cId="877566947" sldId="274"/>
            <ac:spMk id="3" creationId="{F7A5B4BB-A2C5-464A-98DC-B81FFBBE5C15}"/>
          </ac:spMkLst>
        </pc:spChg>
      </pc:sldChg>
      <pc:sldChg chg="new del">
        <pc:chgData name="Danica Hobza" userId="d9baf170-67e7-49b5-ba11-1d038315a56d" providerId="ADAL" clId="{27DFAF52-FE18-43F1-BCB1-60804A807565}" dt="2022-04-08T14:22:55.126" v="679" actId="2696"/>
        <pc:sldMkLst>
          <pc:docMk/>
          <pc:sldMk cId="38861408" sldId="275"/>
        </pc:sldMkLst>
      </pc:sldChg>
      <pc:sldChg chg="modSp add mod">
        <pc:chgData name="Danica Hobza" userId="d9baf170-67e7-49b5-ba11-1d038315a56d" providerId="ADAL" clId="{27DFAF52-FE18-43F1-BCB1-60804A807565}" dt="2022-04-08T14:24:22.739" v="1070" actId="15"/>
        <pc:sldMkLst>
          <pc:docMk/>
          <pc:sldMk cId="1172392744" sldId="275"/>
        </pc:sldMkLst>
        <pc:spChg chg="mod">
          <ac:chgData name="Danica Hobza" userId="d9baf170-67e7-49b5-ba11-1d038315a56d" providerId="ADAL" clId="{27DFAF52-FE18-43F1-BCB1-60804A807565}" dt="2022-04-08T14:24:22.739" v="1070" actId="15"/>
          <ac:spMkLst>
            <pc:docMk/>
            <pc:sldMk cId="1172392744" sldId="275"/>
            <ac:spMk id="3" creationId="{F7A5B4BB-A2C5-464A-98DC-B81FFBBE5C15}"/>
          </ac:spMkLst>
        </pc:spChg>
      </pc:sldChg>
    </pc:docChg>
  </pc:docChgLst>
  <pc:docChgLst>
    <pc:chgData name="Kaitlyn Willison" userId="S::kaitlynw@alrp.org::d991aeff-85e0-4fc0-b686-ef778db9ea67" providerId="AD" clId="Web-{41E373B0-7634-DD0C-8A48-551D6820F5FF}"/>
    <pc:docChg chg="modSld">
      <pc:chgData name="Kaitlyn Willison" userId="S::kaitlynw@alrp.org::d991aeff-85e0-4fc0-b686-ef778db9ea67" providerId="AD" clId="Web-{41E373B0-7634-DD0C-8A48-551D6820F5FF}" dt="2022-04-11T17:57:04.791" v="0" actId="20577"/>
      <pc:docMkLst>
        <pc:docMk/>
      </pc:docMkLst>
      <pc:sldChg chg="modSp">
        <pc:chgData name="Kaitlyn Willison" userId="S::kaitlynw@alrp.org::d991aeff-85e0-4fc0-b686-ef778db9ea67" providerId="AD" clId="Web-{41E373B0-7634-DD0C-8A48-551D6820F5FF}" dt="2022-04-11T17:57:04.791" v="0" actId="20577"/>
        <pc:sldMkLst>
          <pc:docMk/>
          <pc:sldMk cId="2554834456" sldId="268"/>
        </pc:sldMkLst>
        <pc:spChg chg="mod">
          <ac:chgData name="Kaitlyn Willison" userId="S::kaitlynw@alrp.org::d991aeff-85e0-4fc0-b686-ef778db9ea67" providerId="AD" clId="Web-{41E373B0-7634-DD0C-8A48-551D6820F5FF}" dt="2022-04-11T17:57:04.791" v="0" actId="20577"/>
          <ac:spMkLst>
            <pc:docMk/>
            <pc:sldMk cId="2554834456" sldId="268"/>
            <ac:spMk id="2" creationId="{02AB2387-5223-8D4D-B1AC-414DDD437D0C}"/>
          </ac:spMkLst>
        </pc:spChg>
      </pc:sldChg>
    </pc:docChg>
  </pc:docChgLst>
  <pc:docChgLst>
    <pc:chgData name="Danica Hobza" userId="S::danicah@alrp.org::d9baf170-67e7-49b5-ba11-1d038315a56d" providerId="AD" clId="Web-{7E47A017-9CD5-3972-0DFA-0834E8A1B076}"/>
    <pc:docChg chg="">
      <pc:chgData name="Danica Hobza" userId="S::danicah@alrp.org::d9baf170-67e7-49b5-ba11-1d038315a56d" providerId="AD" clId="Web-{7E47A017-9CD5-3972-0DFA-0834E8A1B076}" dt="2022-04-11T18:19:30.108" v="2"/>
      <pc:docMkLst>
        <pc:docMk/>
      </pc:docMkLst>
      <pc:sldChg chg="addCm modCm">
        <pc:chgData name="Danica Hobza" userId="S::danicah@alrp.org::d9baf170-67e7-49b5-ba11-1d038315a56d" providerId="AD" clId="Web-{7E47A017-9CD5-3972-0DFA-0834E8A1B076}" dt="2022-04-11T18:19:30.108" v="2"/>
        <pc:sldMkLst>
          <pc:docMk/>
          <pc:sldMk cId="2194735950"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ABF84-120B-5542-B964-742161D7C6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43BEEA-D3D0-C645-B0CB-20AC7CE7F9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B31C52-DA62-FE4A-80A4-2D3BEBDF2B0B}"/>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5" name="Footer Placeholder 4">
            <a:extLst>
              <a:ext uri="{FF2B5EF4-FFF2-40B4-BE49-F238E27FC236}">
                <a16:creationId xmlns:a16="http://schemas.microsoft.com/office/drawing/2014/main" id="{87B41187-FAC8-A942-B296-756AF8D21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6D4D06-5270-6B4C-9412-9CCA65E38752}"/>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220317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EF45-A02A-9944-A1F1-02F4D7FF2C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4460E4-9CFD-B249-9580-2A3A8F7070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4A35C-2458-194B-AEB6-9E1A3CB46F00}"/>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5" name="Footer Placeholder 4">
            <a:extLst>
              <a:ext uri="{FF2B5EF4-FFF2-40B4-BE49-F238E27FC236}">
                <a16:creationId xmlns:a16="http://schemas.microsoft.com/office/drawing/2014/main" id="{5F8FC45A-3BFD-1F49-8FAA-EA10B0F2E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16E56-C703-5544-B788-F6D7E13BE03B}"/>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202432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15724B-0329-164C-A74F-52EB113396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E1FCA8-E426-C245-A555-0D6B786471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6B87D-B746-514D-8A87-F9E4D30DE323}"/>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5" name="Footer Placeholder 4">
            <a:extLst>
              <a:ext uri="{FF2B5EF4-FFF2-40B4-BE49-F238E27FC236}">
                <a16:creationId xmlns:a16="http://schemas.microsoft.com/office/drawing/2014/main" id="{B684D5A6-C6EF-184D-9F61-0CB07CF09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F3429-0BF7-2140-9B1E-E7012C834C9F}"/>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236393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A8DC-2ECE-C446-B3AD-935F76BC27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E7F547-E10F-F04A-B1D7-57AE262EA4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0F64CC-070D-604E-92A8-CF4CD1CF4E70}"/>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5" name="Footer Placeholder 4">
            <a:extLst>
              <a:ext uri="{FF2B5EF4-FFF2-40B4-BE49-F238E27FC236}">
                <a16:creationId xmlns:a16="http://schemas.microsoft.com/office/drawing/2014/main" id="{325FD8BE-0D26-BB4F-A4E7-1F5E10550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F85AD-39EB-0040-8E17-D973C4A8AA8D}"/>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165726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BB81-4BD5-B54D-8FAC-6196D5706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D3754A-8C20-8941-8F19-4DED1F64B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767472-DF51-DF4F-AC2F-D5C8FA5F3738}"/>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5" name="Footer Placeholder 4">
            <a:extLst>
              <a:ext uri="{FF2B5EF4-FFF2-40B4-BE49-F238E27FC236}">
                <a16:creationId xmlns:a16="http://schemas.microsoft.com/office/drawing/2014/main" id="{93F5FCF7-7340-DA4A-86A0-6AC9FEB75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16DC8-E38E-1144-87D9-84F05EE9B8C4}"/>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180037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4180-4CA9-954C-A1DB-6B34A029FD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536A07-6515-7B45-B7DD-BF611C4201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83677E-83DE-B148-A95E-C104BD4DF5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656D54-935E-564F-9EE3-6A1250E71182}"/>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6" name="Footer Placeholder 5">
            <a:extLst>
              <a:ext uri="{FF2B5EF4-FFF2-40B4-BE49-F238E27FC236}">
                <a16:creationId xmlns:a16="http://schemas.microsoft.com/office/drawing/2014/main" id="{573849BC-58AE-A94B-9188-C83E57CE4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5CDDC4-1EA9-314A-99F0-AC3772961130}"/>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399983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BB5D-0EAC-2342-9711-C218B2DA0A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7F67DA-0782-AF46-92C4-8E34BF441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854BDA-2A33-EA42-86AB-5493731FCAA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9E24A7-D41A-D440-AC7E-B34FD267AE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4E2C8B5-460F-B845-A1A5-61CB602E7F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5E2E2B-1B48-D947-A775-BBEAFE589C3F}"/>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8" name="Footer Placeholder 7">
            <a:extLst>
              <a:ext uri="{FF2B5EF4-FFF2-40B4-BE49-F238E27FC236}">
                <a16:creationId xmlns:a16="http://schemas.microsoft.com/office/drawing/2014/main" id="{AFBBC7CA-D870-F643-A24E-953F86C02A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9FE777-8213-FE42-B52F-4772F61894ED}"/>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350617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6A4C-3958-0442-A583-48B878A8DF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D378C4-B8E1-BB4A-9405-57FC3B4CBC67}"/>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4" name="Footer Placeholder 3">
            <a:extLst>
              <a:ext uri="{FF2B5EF4-FFF2-40B4-BE49-F238E27FC236}">
                <a16:creationId xmlns:a16="http://schemas.microsoft.com/office/drawing/2014/main" id="{B38CDC15-A923-4C42-80D1-2CEDE627E0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D07BC2-FCA9-8640-8F17-A437A3D1F797}"/>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42058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22CC06-44BF-B349-A9C9-DC1746E81512}"/>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3" name="Footer Placeholder 2">
            <a:extLst>
              <a:ext uri="{FF2B5EF4-FFF2-40B4-BE49-F238E27FC236}">
                <a16:creationId xmlns:a16="http://schemas.microsoft.com/office/drawing/2014/main" id="{F6A5E995-BF88-7943-BDFB-F68AFF261C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8AA4D9-4B78-5F48-B5C6-D42B91C48FDB}"/>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340358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7FACC-5F9F-1142-970C-FF20E5A1D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D9FAEE-9AD5-D34E-A7BF-2CE5E22F53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419DDA-44EB-574D-ADF4-FF922C9D6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B8B81-AC26-B746-BBF2-B499ECBAEAF7}"/>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6" name="Footer Placeholder 5">
            <a:extLst>
              <a:ext uri="{FF2B5EF4-FFF2-40B4-BE49-F238E27FC236}">
                <a16:creationId xmlns:a16="http://schemas.microsoft.com/office/drawing/2014/main" id="{C45A6262-6E39-2C44-9AFE-D1AFA723F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1BAB7-944A-D445-8AA7-B363C821B4B2}"/>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286661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4394-CA90-2A46-8DFC-AB083A368A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A06316-3EB4-034A-B05C-5BDB9C8890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EA1E7F-DB73-5247-8222-6FC2B5DD9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F654D2-5CCD-5C42-8998-5EA3A7087210}"/>
              </a:ext>
            </a:extLst>
          </p:cNvPr>
          <p:cNvSpPr>
            <a:spLocks noGrp="1"/>
          </p:cNvSpPr>
          <p:nvPr>
            <p:ph type="dt" sz="half" idx="10"/>
          </p:nvPr>
        </p:nvSpPr>
        <p:spPr/>
        <p:txBody>
          <a:bodyPr/>
          <a:lstStyle/>
          <a:p>
            <a:fld id="{3C34B1B4-5C84-C343-B9E7-DF6E7C587BE3}" type="datetimeFigureOut">
              <a:rPr lang="en-US" smtClean="0"/>
              <a:t>2/15/24</a:t>
            </a:fld>
            <a:endParaRPr lang="en-US"/>
          </a:p>
        </p:txBody>
      </p:sp>
      <p:sp>
        <p:nvSpPr>
          <p:cNvPr id="6" name="Footer Placeholder 5">
            <a:extLst>
              <a:ext uri="{FF2B5EF4-FFF2-40B4-BE49-F238E27FC236}">
                <a16:creationId xmlns:a16="http://schemas.microsoft.com/office/drawing/2014/main" id="{88B5C2DE-A028-9A40-A3F0-CE6325289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AD16E-AAE3-1F42-950B-2626CEFF47DF}"/>
              </a:ext>
            </a:extLst>
          </p:cNvPr>
          <p:cNvSpPr>
            <a:spLocks noGrp="1"/>
          </p:cNvSpPr>
          <p:nvPr>
            <p:ph type="sldNum" sz="quarter" idx="12"/>
          </p:nvPr>
        </p:nvSpPr>
        <p:spPr/>
        <p:txBody>
          <a:bodyPr/>
          <a:lstStyle/>
          <a:p>
            <a:fld id="{375898B3-E104-E341-A80C-B8227A11E7A4}" type="slidenum">
              <a:rPr lang="en-US" smtClean="0"/>
              <a:t>‹#›</a:t>
            </a:fld>
            <a:endParaRPr lang="en-US"/>
          </a:p>
        </p:txBody>
      </p:sp>
    </p:spTree>
    <p:extLst>
      <p:ext uri="{BB962C8B-B14F-4D97-AF65-F5344CB8AC3E}">
        <p14:creationId xmlns:p14="http://schemas.microsoft.com/office/powerpoint/2010/main" val="33010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AB99C2-DB63-7748-B852-A42934C7BA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2F2527-0964-FD4F-B740-37A692484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037F4-ED26-194C-AB81-A6796F28F2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4B1B4-5C84-C343-B9E7-DF6E7C587BE3}" type="datetimeFigureOut">
              <a:rPr lang="en-US" smtClean="0"/>
              <a:t>2/15/24</a:t>
            </a:fld>
            <a:endParaRPr lang="en-US"/>
          </a:p>
        </p:txBody>
      </p:sp>
      <p:sp>
        <p:nvSpPr>
          <p:cNvPr id="5" name="Footer Placeholder 4">
            <a:extLst>
              <a:ext uri="{FF2B5EF4-FFF2-40B4-BE49-F238E27FC236}">
                <a16:creationId xmlns:a16="http://schemas.microsoft.com/office/drawing/2014/main" id="{7A2DE031-8EBF-D141-AE95-CC43861EEA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45EF66-9D92-A943-AC6E-7F8A9960C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898B3-E104-E341-A80C-B8227A11E7A4}" type="slidenum">
              <a:rPr lang="en-US" smtClean="0"/>
              <a:t>‹#›</a:t>
            </a:fld>
            <a:endParaRPr lang="en-US"/>
          </a:p>
        </p:txBody>
      </p:sp>
    </p:spTree>
    <p:extLst>
      <p:ext uri="{BB962C8B-B14F-4D97-AF65-F5344CB8AC3E}">
        <p14:creationId xmlns:p14="http://schemas.microsoft.com/office/powerpoint/2010/main" val="186131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AA5FA-EBB2-AF47-B6B2-7A4FEA1519C7}"/>
              </a:ext>
            </a:extLst>
          </p:cNvPr>
          <p:cNvSpPr>
            <a:spLocks noGrp="1"/>
          </p:cNvSpPr>
          <p:nvPr>
            <p:ph type="ctrTitle"/>
          </p:nvPr>
        </p:nvSpPr>
        <p:spPr/>
        <p:txBody>
          <a:bodyPr/>
          <a:lstStyle/>
          <a:p>
            <a:r>
              <a:rPr lang="en-US"/>
              <a:t>   </a:t>
            </a:r>
          </a:p>
        </p:txBody>
      </p:sp>
      <p:pic>
        <p:nvPicPr>
          <p:cNvPr id="4" name="Picture 3">
            <a:extLst>
              <a:ext uri="{FF2B5EF4-FFF2-40B4-BE49-F238E27FC236}">
                <a16:creationId xmlns:a16="http://schemas.microsoft.com/office/drawing/2014/main" id="{CA01DC6F-D52B-6A43-8B15-2CF68ABBA88A}"/>
              </a:ext>
            </a:extLst>
          </p:cNvPr>
          <p:cNvPicPr/>
          <p:nvPr/>
        </p:nvPicPr>
        <p:blipFill>
          <a:blip r:embed="rId2"/>
          <a:stretch>
            <a:fillRect/>
          </a:stretch>
        </p:blipFill>
        <p:spPr>
          <a:xfrm>
            <a:off x="3643320" y="2064389"/>
            <a:ext cx="4819333" cy="1436054"/>
          </a:xfrm>
          <a:prstGeom prst="rect">
            <a:avLst/>
          </a:prstGeom>
        </p:spPr>
      </p:pic>
      <p:sp>
        <p:nvSpPr>
          <p:cNvPr id="7" name="Text Box 3">
            <a:extLst>
              <a:ext uri="{FF2B5EF4-FFF2-40B4-BE49-F238E27FC236}">
                <a16:creationId xmlns:a16="http://schemas.microsoft.com/office/drawing/2014/main" id="{9788B2EA-1365-2A4A-A616-089D19B42B8E}"/>
              </a:ext>
            </a:extLst>
          </p:cNvPr>
          <p:cNvSpPr txBox="1"/>
          <p:nvPr/>
        </p:nvSpPr>
        <p:spPr>
          <a:xfrm>
            <a:off x="6139503" y="1935796"/>
            <a:ext cx="2799716" cy="1436054"/>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15000"/>
              </a:lnSpc>
              <a:spcBef>
                <a:spcPts val="0"/>
              </a:spcBef>
              <a:spcAft>
                <a:spcPts val="0"/>
              </a:spcAft>
            </a:pPr>
            <a:r>
              <a:rPr lang="en-US" sz="2800" b="1">
                <a:solidFill>
                  <a:srgbClr val="808080"/>
                </a:solidFill>
                <a:effectLst/>
                <a:latin typeface="Calibri" panose="020F0502020204030204" pitchFamily="34" charset="0"/>
                <a:ea typeface="Calibri" panose="020F0502020204030204" pitchFamily="34" charset="0"/>
              </a:rPr>
              <a:t>Law Offices</a:t>
            </a:r>
            <a:endParaRPr lang="en-US" sz="2800">
              <a:effectLst/>
              <a:latin typeface="Times New Roman" panose="02020603050405020304" pitchFamily="18" charset="0"/>
              <a:ea typeface="Calibri" panose="020F0502020204030204" pitchFamily="34" charset="0"/>
            </a:endParaRPr>
          </a:p>
          <a:p>
            <a:pPr marL="0" marR="0" algn="just">
              <a:lnSpc>
                <a:spcPct val="115000"/>
              </a:lnSpc>
              <a:spcBef>
                <a:spcPts val="0"/>
              </a:spcBef>
              <a:spcAft>
                <a:spcPts val="0"/>
              </a:spcAft>
            </a:pPr>
            <a:r>
              <a:rPr lang="en-US" sz="2800" b="1">
                <a:solidFill>
                  <a:srgbClr val="808080"/>
                </a:solidFill>
                <a:effectLst/>
                <a:latin typeface="Calibri" panose="020F0502020204030204" pitchFamily="34" charset="0"/>
                <a:ea typeface="Calibri" panose="020F0502020204030204" pitchFamily="34" charset="0"/>
              </a:rPr>
              <a:t>Of</a:t>
            </a:r>
            <a:endParaRPr lang="en-US" sz="2800" b="1">
              <a:solidFill>
                <a:srgbClr val="808080"/>
              </a:solidFill>
              <a:effectLst/>
              <a:latin typeface="Times New Roman" panose="02020603050405020304" pitchFamily="18" charset="0"/>
              <a:ea typeface="Calibri" panose="020F0502020204030204" pitchFamily="34" charset="0"/>
            </a:endParaRPr>
          </a:p>
          <a:p>
            <a:pPr marL="0" marR="0" algn="just">
              <a:lnSpc>
                <a:spcPct val="115000"/>
              </a:lnSpc>
              <a:spcBef>
                <a:spcPts val="0"/>
              </a:spcBef>
              <a:spcAft>
                <a:spcPts val="0"/>
              </a:spcAft>
            </a:pPr>
            <a:r>
              <a:rPr lang="en-US" sz="2800" b="1">
                <a:solidFill>
                  <a:srgbClr val="808080"/>
                </a:solidFill>
                <a:effectLst/>
                <a:latin typeface="Calibri" panose="020F0502020204030204" pitchFamily="34" charset="0"/>
                <a:ea typeface="Calibri" panose="020F0502020204030204" pitchFamily="34" charset="0"/>
              </a:rPr>
              <a:t>WookSun Hong</a:t>
            </a:r>
          </a:p>
        </p:txBody>
      </p:sp>
      <p:graphicFrame>
        <p:nvGraphicFramePr>
          <p:cNvPr id="8" name="Table 7">
            <a:extLst>
              <a:ext uri="{FF2B5EF4-FFF2-40B4-BE49-F238E27FC236}">
                <a16:creationId xmlns:a16="http://schemas.microsoft.com/office/drawing/2014/main" id="{D965780F-321E-FF43-B47B-7951E12736DD}"/>
              </a:ext>
            </a:extLst>
          </p:cNvPr>
          <p:cNvGraphicFramePr>
            <a:graphicFrameLocks noGrp="1"/>
          </p:cNvGraphicFramePr>
          <p:nvPr>
            <p:extLst>
              <p:ext uri="{D42A27DB-BD31-4B8C-83A1-F6EECF244321}">
                <p14:modId xmlns:p14="http://schemas.microsoft.com/office/powerpoint/2010/main" val="4077431862"/>
              </p:ext>
            </p:extLst>
          </p:nvPr>
        </p:nvGraphicFramePr>
        <p:xfrm>
          <a:off x="2690454" y="3956538"/>
          <a:ext cx="6853595" cy="1779099"/>
        </p:xfrm>
        <a:graphic>
          <a:graphicData uri="http://schemas.openxmlformats.org/drawingml/2006/table">
            <a:tbl>
              <a:tblPr firstRow="1" firstCol="1" bandRow="1">
                <a:tableStyleId>{5C22544A-7EE6-4342-B048-85BDC9FD1C3A}</a:tableStyleId>
              </a:tblPr>
              <a:tblGrid>
                <a:gridCol w="3294583">
                  <a:extLst>
                    <a:ext uri="{9D8B030D-6E8A-4147-A177-3AD203B41FA5}">
                      <a16:colId xmlns:a16="http://schemas.microsoft.com/office/drawing/2014/main" val="3321000192"/>
                    </a:ext>
                  </a:extLst>
                </a:gridCol>
                <a:gridCol w="3559012">
                  <a:extLst>
                    <a:ext uri="{9D8B030D-6E8A-4147-A177-3AD203B41FA5}">
                      <a16:colId xmlns:a16="http://schemas.microsoft.com/office/drawing/2014/main" val="4042432968"/>
                    </a:ext>
                  </a:extLst>
                </a:gridCol>
              </a:tblGrid>
              <a:tr h="1779099">
                <a:tc>
                  <a:txBody>
                    <a:bodyPr/>
                    <a:lstStyle/>
                    <a:p>
                      <a:pPr marL="0" marR="0" algn="r">
                        <a:lnSpc>
                          <a:spcPct val="115000"/>
                        </a:lnSpc>
                        <a:spcBef>
                          <a:spcPts val="0"/>
                        </a:spcBef>
                        <a:spcAft>
                          <a:spcPts val="0"/>
                        </a:spcAft>
                      </a:pPr>
                      <a:r>
                        <a:rPr lang="en-US" sz="2400">
                          <a:solidFill>
                            <a:schemeClr val="tx1"/>
                          </a:solidFill>
                          <a:effectLst/>
                        </a:rPr>
                        <a:t>510-368-8538</a:t>
                      </a:r>
                    </a:p>
                    <a:p>
                      <a:pPr marL="0" marR="0" algn="r">
                        <a:lnSpc>
                          <a:spcPct val="115000"/>
                        </a:lnSpc>
                        <a:spcBef>
                          <a:spcPts val="0"/>
                        </a:spcBef>
                        <a:spcAft>
                          <a:spcPts val="0"/>
                        </a:spcAft>
                      </a:pPr>
                      <a:r>
                        <a:rPr lang="en-US" sz="2400">
                          <a:solidFill>
                            <a:schemeClr val="tx1"/>
                          </a:solidFill>
                          <a:effectLst/>
                        </a:rPr>
                        <a:t>415-413-7729</a:t>
                      </a:r>
                    </a:p>
                    <a:p>
                      <a:pPr marL="0" marR="0" algn="r">
                        <a:lnSpc>
                          <a:spcPct val="115000"/>
                        </a:lnSpc>
                        <a:spcBef>
                          <a:spcPts val="0"/>
                        </a:spcBef>
                        <a:spcAft>
                          <a:spcPts val="0"/>
                        </a:spcAft>
                      </a:pPr>
                      <a:r>
                        <a:rPr lang="en-US" sz="2400" err="1">
                          <a:solidFill>
                            <a:schemeClr val="tx1"/>
                          </a:solidFill>
                          <a:effectLst/>
                        </a:rPr>
                        <a:t>phil@whonglaw.com</a:t>
                      </a:r>
                      <a:endParaRPr lang="en-US" sz="2400">
                        <a:solidFill>
                          <a:schemeClr val="tx1"/>
                        </a:solidFill>
                        <a:effectLst/>
                      </a:endParaRPr>
                    </a:p>
                  </a:txBody>
                  <a:tcPr marL="68580" marR="68580" marT="0" marB="0">
                    <a:solidFill>
                      <a:schemeClr val="bg1"/>
                    </a:solidFill>
                  </a:tcPr>
                </a:tc>
                <a:tc>
                  <a:txBody>
                    <a:bodyPr/>
                    <a:lstStyle/>
                    <a:p>
                      <a:pPr marL="0" marR="0" algn="l">
                        <a:lnSpc>
                          <a:spcPct val="115000"/>
                        </a:lnSpc>
                        <a:spcBef>
                          <a:spcPts val="0"/>
                        </a:spcBef>
                        <a:spcAft>
                          <a:spcPts val="0"/>
                        </a:spcAft>
                      </a:pPr>
                      <a:r>
                        <a:rPr lang="en-US" sz="2400">
                          <a:solidFill>
                            <a:schemeClr val="tx1"/>
                          </a:solidFill>
                          <a:effectLst/>
                        </a:rPr>
                        <a:t>125 12</a:t>
                      </a:r>
                      <a:r>
                        <a:rPr lang="en-US" sz="2400" baseline="30000">
                          <a:solidFill>
                            <a:schemeClr val="tx1"/>
                          </a:solidFill>
                          <a:effectLst/>
                        </a:rPr>
                        <a:t>th</a:t>
                      </a:r>
                      <a:r>
                        <a:rPr lang="en-US" sz="2400">
                          <a:solidFill>
                            <a:schemeClr val="tx1"/>
                          </a:solidFill>
                          <a:effectLst/>
                        </a:rPr>
                        <a:t> Street</a:t>
                      </a:r>
                    </a:p>
                    <a:p>
                      <a:pPr marL="0" marR="0" algn="l">
                        <a:lnSpc>
                          <a:spcPct val="115000"/>
                        </a:lnSpc>
                        <a:spcBef>
                          <a:spcPts val="0"/>
                        </a:spcBef>
                        <a:spcAft>
                          <a:spcPts val="0"/>
                        </a:spcAft>
                      </a:pPr>
                      <a:r>
                        <a:rPr lang="en-US" sz="2400">
                          <a:solidFill>
                            <a:schemeClr val="tx1"/>
                          </a:solidFill>
                          <a:effectLst/>
                        </a:rPr>
                        <a:t>Ste. 100-BALI</a:t>
                      </a:r>
                    </a:p>
                    <a:p>
                      <a:pPr marL="0" marR="0" algn="l">
                        <a:lnSpc>
                          <a:spcPct val="115000"/>
                        </a:lnSpc>
                        <a:spcBef>
                          <a:spcPts val="0"/>
                        </a:spcBef>
                        <a:spcAft>
                          <a:spcPts val="0"/>
                        </a:spcAft>
                      </a:pPr>
                      <a:r>
                        <a:rPr lang="en-US" sz="2400">
                          <a:solidFill>
                            <a:schemeClr val="tx1"/>
                          </a:solidFill>
                          <a:effectLst/>
                        </a:rPr>
                        <a:t>Oakland, CA 94607</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930221377"/>
                  </a:ext>
                </a:extLst>
              </a:tr>
            </a:tbl>
          </a:graphicData>
        </a:graphic>
      </p:graphicFrame>
      <p:cxnSp>
        <p:nvCxnSpPr>
          <p:cNvPr id="10" name="Straight Connector 9">
            <a:extLst>
              <a:ext uri="{FF2B5EF4-FFF2-40B4-BE49-F238E27FC236}">
                <a16:creationId xmlns:a16="http://schemas.microsoft.com/office/drawing/2014/main" id="{604DC95F-472A-E84D-A75C-84480DC95BD6}"/>
              </a:ext>
            </a:extLst>
          </p:cNvPr>
          <p:cNvCxnSpPr>
            <a:cxnSpLocks/>
          </p:cNvCxnSpPr>
          <p:nvPr/>
        </p:nvCxnSpPr>
        <p:spPr>
          <a:xfrm>
            <a:off x="5886450" y="3700463"/>
            <a:ext cx="0" cy="114466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73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AE57-B86C-407D-9F78-E09A73CB8B3D}"/>
              </a:ext>
            </a:extLst>
          </p:cNvPr>
          <p:cNvSpPr>
            <a:spLocks noGrp="1"/>
          </p:cNvSpPr>
          <p:nvPr>
            <p:ph type="title"/>
          </p:nvPr>
        </p:nvSpPr>
        <p:spPr/>
        <p:txBody>
          <a:bodyPr/>
          <a:lstStyle/>
          <a:p>
            <a:r>
              <a:rPr lang="en-US"/>
              <a:t>Audience Poll	</a:t>
            </a:r>
          </a:p>
        </p:txBody>
      </p:sp>
      <p:sp>
        <p:nvSpPr>
          <p:cNvPr id="3" name="Content Placeholder 2">
            <a:extLst>
              <a:ext uri="{FF2B5EF4-FFF2-40B4-BE49-F238E27FC236}">
                <a16:creationId xmlns:a16="http://schemas.microsoft.com/office/drawing/2014/main" id="{F7A5B4BB-A2C5-464A-98DC-B81FFBBE5C15}"/>
              </a:ext>
            </a:extLst>
          </p:cNvPr>
          <p:cNvSpPr>
            <a:spLocks noGrp="1"/>
          </p:cNvSpPr>
          <p:nvPr>
            <p:ph idx="1"/>
          </p:nvPr>
        </p:nvSpPr>
        <p:spPr/>
        <p:txBody>
          <a:bodyPr/>
          <a:lstStyle/>
          <a:p>
            <a:r>
              <a:rPr lang="en-US" dirty="0"/>
              <a:t>Which example below is something a CHRO cannot do for your client?</a:t>
            </a:r>
          </a:p>
          <a:p>
            <a:pPr lvl="1"/>
            <a:r>
              <a:rPr lang="en-US" dirty="0"/>
              <a:t>Prevent the aggressor from posting an embarrassing picture in your </a:t>
            </a:r>
            <a:r>
              <a:rPr lang="en-US" dirty="0" err="1"/>
              <a:t>facebook</a:t>
            </a:r>
            <a:r>
              <a:rPr lang="en-US" dirty="0"/>
              <a:t> page.</a:t>
            </a:r>
          </a:p>
          <a:p>
            <a:pPr lvl="1"/>
            <a:r>
              <a:rPr lang="en-US" dirty="0"/>
              <a:t>Prevent the aggressor from contacting your coworkers</a:t>
            </a:r>
          </a:p>
          <a:p>
            <a:pPr lvl="1"/>
            <a:r>
              <a:rPr lang="en-US" dirty="0"/>
              <a:t>Prevent distant relatives  (aunt/uncle, nephew/niece, or cousin, </a:t>
            </a:r>
            <a:r>
              <a:rPr lang="en-US" dirty="0" err="1"/>
              <a:t>etc</a:t>
            </a:r>
            <a:r>
              <a:rPr lang="en-US" dirty="0"/>
              <a:t>) from harassing you.</a:t>
            </a:r>
          </a:p>
          <a:p>
            <a:pPr lvl="1"/>
            <a:r>
              <a:rPr lang="en-US" dirty="0"/>
              <a:t>Making a harassing roommate move out</a:t>
            </a:r>
          </a:p>
        </p:txBody>
      </p:sp>
    </p:spTree>
    <p:extLst>
      <p:ext uri="{BB962C8B-B14F-4D97-AF65-F5344CB8AC3E}">
        <p14:creationId xmlns:p14="http://schemas.microsoft.com/office/powerpoint/2010/main" val="877566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C60769-5425-4CDA-B979-1B360DB8F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9234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3908F-589F-0C4A-A1EB-AB30F8DA7A01}"/>
              </a:ext>
            </a:extLst>
          </p:cNvPr>
          <p:cNvSpPr>
            <a:spLocks noGrp="1"/>
          </p:cNvSpPr>
          <p:nvPr>
            <p:ph type="title"/>
          </p:nvPr>
        </p:nvSpPr>
        <p:spPr>
          <a:xfrm>
            <a:off x="516467" y="3446374"/>
            <a:ext cx="4809068" cy="2743200"/>
          </a:xfrm>
        </p:spPr>
        <p:txBody>
          <a:bodyPr anchor="t">
            <a:normAutofit/>
          </a:bodyPr>
          <a:lstStyle/>
          <a:p>
            <a:pPr algn="ctr"/>
            <a:r>
              <a:rPr lang="en-US" sz="4800" b="1" u="sng" dirty="0">
                <a:solidFill>
                  <a:schemeClr val="bg1"/>
                </a:solidFill>
              </a:rPr>
              <a:t>Steps for Civil Harassment Restraining Order</a:t>
            </a:r>
          </a:p>
        </p:txBody>
      </p:sp>
      <p:pic>
        <p:nvPicPr>
          <p:cNvPr id="4" name="Picture 3">
            <a:extLst>
              <a:ext uri="{FF2B5EF4-FFF2-40B4-BE49-F238E27FC236}">
                <a16:creationId xmlns:a16="http://schemas.microsoft.com/office/drawing/2014/main" id="{C28F0846-10C7-6C4E-A7DA-4E8307107B14}"/>
              </a:ext>
            </a:extLst>
          </p:cNvPr>
          <p:cNvPicPr/>
          <p:nvPr/>
        </p:nvPicPr>
        <p:blipFill>
          <a:blip r:embed="rId2"/>
          <a:stretch>
            <a:fillRect/>
          </a:stretch>
        </p:blipFill>
        <p:spPr>
          <a:xfrm>
            <a:off x="2441273" y="2407358"/>
            <a:ext cx="914400" cy="45719"/>
          </a:xfrm>
          <a:prstGeom prst="rect">
            <a:avLst/>
          </a:prstGeom>
        </p:spPr>
      </p:pic>
      <p:sp>
        <p:nvSpPr>
          <p:cNvPr id="3" name="Content Placeholder 2">
            <a:extLst>
              <a:ext uri="{FF2B5EF4-FFF2-40B4-BE49-F238E27FC236}">
                <a16:creationId xmlns:a16="http://schemas.microsoft.com/office/drawing/2014/main" id="{2B845EA7-ACAD-664C-904B-EC7B101D2611}"/>
              </a:ext>
            </a:extLst>
          </p:cNvPr>
          <p:cNvSpPr>
            <a:spLocks noGrp="1"/>
          </p:cNvSpPr>
          <p:nvPr>
            <p:ph idx="1"/>
          </p:nvPr>
        </p:nvSpPr>
        <p:spPr>
          <a:xfrm>
            <a:off x="6268530" y="654226"/>
            <a:ext cx="5579532" cy="5533496"/>
          </a:xfrm>
        </p:spPr>
        <p:txBody>
          <a:bodyPr anchor="ctr">
            <a:normAutofit fontScale="77500" lnSpcReduction="20000"/>
          </a:bodyPr>
          <a:lstStyle/>
          <a:p>
            <a:pPr marL="514350" indent="-514350">
              <a:buAutoNum type="arabicPeriod"/>
            </a:pPr>
            <a:r>
              <a:rPr lang="en-US" sz="2400" dirty="0"/>
              <a:t>Get the forms: Local court: access center, self-help center because they instructions for the forms.  You can download from google or CEB .</a:t>
            </a:r>
          </a:p>
          <a:p>
            <a:pPr marL="514350" indent="-514350">
              <a:buFont typeface="Arial" panose="020B0604020202020204" pitchFamily="34" charset="0"/>
              <a:buAutoNum type="arabicPeriod"/>
            </a:pPr>
            <a:r>
              <a:rPr lang="en-US" sz="2400" dirty="0"/>
              <a:t>Fill them out:  The space is limited so feel free to attach more documents and exhibits.  However, do not put too much information or irrelevant information.  Stick to what’s at issue.  More is not always the better.  For venue</a:t>
            </a:r>
            <a:r>
              <a:rPr lang="en-US" sz="2400"/>
              <a:t>,  see </a:t>
            </a:r>
            <a:r>
              <a:rPr lang="en-US" sz="2500" i="1"/>
              <a:t>William </a:t>
            </a:r>
            <a:r>
              <a:rPr lang="en-US" sz="2500" i="1" dirty="0"/>
              <a:t>v. Superior Court (2021) 71 Cal.App.5th 101</a:t>
            </a:r>
          </a:p>
          <a:p>
            <a:pPr marL="514350" indent="-514350">
              <a:buAutoNum type="arabicPeriod"/>
            </a:pPr>
            <a:r>
              <a:rPr lang="en-US" sz="2400" dirty="0"/>
              <a:t>Don’t forget CLETS-001 and Temporary Restraining Order (TRO).</a:t>
            </a:r>
          </a:p>
          <a:p>
            <a:pPr marL="514350" indent="-514350">
              <a:buAutoNum type="arabicPeriod"/>
            </a:pPr>
            <a:r>
              <a:rPr lang="en-US" sz="2400" dirty="0"/>
              <a:t>Filing fee:  if there was a violence or a threat of violence against you, or you were stalked, the court will waive filing fee. Normal fee waiver policy applies as well.</a:t>
            </a:r>
          </a:p>
          <a:p>
            <a:pPr marL="514350" indent="-514350">
              <a:buAutoNum type="arabicPeriod"/>
            </a:pPr>
            <a:r>
              <a:rPr lang="en-US" sz="2400" dirty="0"/>
              <a:t>Check whether your TRO was granted or not.  The clerk will give you the information on how to check the status of your TRO.</a:t>
            </a:r>
          </a:p>
          <a:p>
            <a:pPr marL="514350" indent="-514350">
              <a:buAutoNum type="arabicPeriod"/>
            </a:pPr>
            <a:r>
              <a:rPr lang="en-US" sz="2400" dirty="0"/>
              <a:t>Serve the papers to the person to be restrained.</a:t>
            </a:r>
          </a:p>
          <a:p>
            <a:pPr marL="0" indent="0">
              <a:buNone/>
            </a:pPr>
            <a:r>
              <a:rPr lang="en-US" sz="2400" dirty="0"/>
              <a:t>* It is mandatory to use Judicial Council forms. Code Civ. Proc. Section 527.6(x)(1)</a:t>
            </a:r>
          </a:p>
          <a:p>
            <a:endParaRPr lang="en-US" sz="2400" dirty="0"/>
          </a:p>
        </p:txBody>
      </p:sp>
    </p:spTree>
    <p:extLst>
      <p:ext uri="{BB962C8B-B14F-4D97-AF65-F5344CB8AC3E}">
        <p14:creationId xmlns:p14="http://schemas.microsoft.com/office/powerpoint/2010/main" val="233146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F32AFFE-210B-154A-B7CD-6F63830B8B64}"/>
              </a:ext>
            </a:extLst>
          </p:cNvPr>
          <p:cNvSpPr txBox="1"/>
          <p:nvPr/>
        </p:nvSpPr>
        <p:spPr>
          <a:xfrm>
            <a:off x="838200" y="624568"/>
            <a:ext cx="3766457" cy="541292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dirty="0">
                <a:solidFill>
                  <a:srgbClr val="FFFFFF"/>
                </a:solidFill>
                <a:latin typeface="+mj-lt"/>
                <a:ea typeface="+mj-ea"/>
                <a:cs typeface="+mj-cs"/>
              </a:rPr>
              <a:t>Proof of Service</a:t>
            </a:r>
          </a:p>
          <a:p>
            <a:pPr>
              <a:lnSpc>
                <a:spcPct val="90000"/>
              </a:lnSpc>
              <a:spcBef>
                <a:spcPct val="0"/>
              </a:spcBef>
              <a:spcAft>
                <a:spcPts val="600"/>
              </a:spcAft>
            </a:pPr>
            <a:endParaRPr lang="en-US" sz="2400" b="1"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16002506-A76D-354F-B0D7-4E92BE6E1337}"/>
              </a:ext>
            </a:extLst>
          </p:cNvPr>
          <p:cNvSpPr txBox="1"/>
          <p:nvPr/>
        </p:nvSpPr>
        <p:spPr>
          <a:xfrm>
            <a:off x="5600700" y="624568"/>
            <a:ext cx="5753098" cy="5412920"/>
          </a:xfrm>
          <a:prstGeom prst="rect">
            <a:avLst/>
          </a:prstGeom>
        </p:spPr>
        <p:txBody>
          <a:bodyPr vert="horz" lIns="91440" tIns="45720" rIns="91440" bIns="45720" rtlCol="0" anchor="ctr">
            <a:normAutofit fontScale="92500" lnSpcReduction="10000"/>
          </a:bodyPr>
          <a:lstStyle/>
          <a:p>
            <a:pPr indent="-228600">
              <a:lnSpc>
                <a:spcPct val="90000"/>
              </a:lnSpc>
              <a:spcAft>
                <a:spcPts val="600"/>
              </a:spcAft>
              <a:buFont typeface="Arial" panose="020B0604020202020204" pitchFamily="34" charset="0"/>
              <a:buChar char="•"/>
            </a:pPr>
            <a:r>
              <a:rPr lang="en-US" sz="2400" b="1" dirty="0"/>
              <a:t>CH-200: Use the POS for CHRO</a:t>
            </a:r>
          </a:p>
          <a:p>
            <a:pPr indent="-228600">
              <a:lnSpc>
                <a:spcPct val="90000"/>
              </a:lnSpc>
              <a:spcAft>
                <a:spcPts val="600"/>
              </a:spcAft>
              <a:buFont typeface="Arial" panose="020B0604020202020204" pitchFamily="34" charset="0"/>
              <a:buChar char="•"/>
            </a:pPr>
            <a:r>
              <a:rPr lang="en-US" sz="2400" b="1" dirty="0"/>
              <a:t>The papers must be served in person. </a:t>
            </a:r>
          </a:p>
          <a:p>
            <a:pPr indent="-228600">
              <a:lnSpc>
                <a:spcPct val="90000"/>
              </a:lnSpc>
              <a:spcAft>
                <a:spcPts val="600"/>
              </a:spcAft>
              <a:buFont typeface="Arial" panose="020B0604020202020204" pitchFamily="34" charset="0"/>
              <a:buChar char="•"/>
            </a:pPr>
            <a:r>
              <a:rPr lang="en-US" sz="2400" b="1" dirty="0"/>
              <a:t>No substituted service allowed. (</a:t>
            </a:r>
            <a:r>
              <a:rPr lang="en-US" sz="2400" b="1" i="1" dirty="0"/>
              <a:t>Searles v. Archangel (2021) 60 Cal.App.5th 43</a:t>
            </a:r>
            <a:r>
              <a:rPr lang="en-US" sz="2400" b="1" dirty="0"/>
              <a:t>)</a:t>
            </a:r>
          </a:p>
          <a:p>
            <a:pPr indent="-228600">
              <a:lnSpc>
                <a:spcPct val="90000"/>
              </a:lnSpc>
              <a:spcAft>
                <a:spcPts val="600"/>
              </a:spcAft>
              <a:buFont typeface="Arial" panose="020B0604020202020204" pitchFamily="34" charset="0"/>
              <a:buChar char="•"/>
            </a:pPr>
            <a:r>
              <a:rPr lang="en-US" sz="2400" b="1" dirty="0"/>
              <a:t>Any competent adult over 18 can serve.  You or anyone named in the petition to be protected cannot serve</a:t>
            </a:r>
          </a:p>
          <a:p>
            <a:pPr indent="-228600">
              <a:lnSpc>
                <a:spcPct val="90000"/>
              </a:lnSpc>
              <a:spcAft>
                <a:spcPts val="600"/>
              </a:spcAft>
              <a:buFont typeface="Arial" panose="020B0604020202020204" pitchFamily="34" charset="0"/>
              <a:buChar char="•"/>
            </a:pPr>
            <a:r>
              <a:rPr lang="en-US" sz="2400" b="1" dirty="0"/>
              <a:t>If you cannot find the person to be restrained, the court cannot help you.</a:t>
            </a:r>
          </a:p>
          <a:p>
            <a:pPr indent="-228600">
              <a:lnSpc>
                <a:spcPct val="90000"/>
              </a:lnSpc>
              <a:spcAft>
                <a:spcPts val="600"/>
              </a:spcAft>
              <a:buFont typeface="Arial" panose="020B0604020202020204" pitchFamily="34" charset="0"/>
              <a:buChar char="•"/>
            </a:pPr>
            <a:r>
              <a:rPr lang="en-US" sz="2400" b="1" dirty="0"/>
              <a:t>If the person to be restrained refused to accept the paper or throw away the papers, it does not matter.  The service is complete.</a:t>
            </a:r>
          </a:p>
          <a:p>
            <a:pPr indent="-228600">
              <a:lnSpc>
                <a:spcPct val="90000"/>
              </a:lnSpc>
              <a:spcAft>
                <a:spcPts val="600"/>
              </a:spcAft>
              <a:buFont typeface="Arial" panose="020B0604020202020204" pitchFamily="34" charset="0"/>
              <a:buChar char="•"/>
            </a:pPr>
            <a:r>
              <a:rPr lang="en-US" sz="2400" b="1" dirty="0"/>
              <a:t>Have the person who served fill out CH-200.</a:t>
            </a:r>
          </a:p>
          <a:p>
            <a:pPr indent="-228600">
              <a:lnSpc>
                <a:spcPct val="90000"/>
              </a:lnSpc>
              <a:spcAft>
                <a:spcPts val="600"/>
              </a:spcAft>
              <a:buFont typeface="Arial" panose="020B0604020202020204" pitchFamily="34" charset="0"/>
              <a:buChar char="•"/>
            </a:pPr>
            <a:r>
              <a:rPr lang="en-US" sz="2400" b="1" dirty="0"/>
              <a:t>The sheriff will serve for fee if your filing fee was waived.</a:t>
            </a:r>
          </a:p>
          <a:p>
            <a:pPr indent="-228600">
              <a:lnSpc>
                <a:spcPct val="90000"/>
              </a:lnSpc>
              <a:spcAft>
                <a:spcPts val="600"/>
              </a:spcAft>
              <a:buFont typeface="Arial" panose="020B0604020202020204" pitchFamily="34" charset="0"/>
              <a:buChar char="•"/>
            </a:pPr>
            <a:r>
              <a:rPr lang="en-US" sz="2400" b="1" dirty="0"/>
              <a:t>Don’t forget to file the POS with the court.</a:t>
            </a:r>
          </a:p>
          <a:p>
            <a:pPr indent="-228600">
              <a:lnSpc>
                <a:spcPct val="90000"/>
              </a:lnSpc>
              <a:spcAft>
                <a:spcPts val="600"/>
              </a:spcAft>
              <a:buFont typeface="Arial" panose="020B0604020202020204" pitchFamily="34" charset="0"/>
              <a:buChar char="•"/>
            </a:pPr>
            <a:endParaRPr lang="en-US" sz="2400" b="1" dirty="0"/>
          </a:p>
        </p:txBody>
      </p:sp>
    </p:spTree>
    <p:extLst>
      <p:ext uri="{BB962C8B-B14F-4D97-AF65-F5344CB8AC3E}">
        <p14:creationId xmlns:p14="http://schemas.microsoft.com/office/powerpoint/2010/main" val="3580333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F32AFFE-210B-154A-B7CD-6F63830B8B64}"/>
              </a:ext>
            </a:extLst>
          </p:cNvPr>
          <p:cNvSpPr txBox="1"/>
          <p:nvPr/>
        </p:nvSpPr>
        <p:spPr>
          <a:xfrm>
            <a:off x="838200" y="624568"/>
            <a:ext cx="3766457" cy="541292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a:solidFill>
                  <a:srgbClr val="FFFFFF"/>
                </a:solidFill>
                <a:latin typeface="+mj-lt"/>
                <a:ea typeface="+mj-ea"/>
                <a:cs typeface="+mj-cs"/>
              </a:rPr>
              <a:t>Pitfalls of CHRO Petition</a:t>
            </a:r>
          </a:p>
        </p:txBody>
      </p:sp>
      <p:sp>
        <p:nvSpPr>
          <p:cNvPr id="3" name="TextBox 2">
            <a:extLst>
              <a:ext uri="{FF2B5EF4-FFF2-40B4-BE49-F238E27FC236}">
                <a16:creationId xmlns:a16="http://schemas.microsoft.com/office/drawing/2014/main" id="{16002506-A76D-354F-B0D7-4E92BE6E1337}"/>
              </a:ext>
            </a:extLst>
          </p:cNvPr>
          <p:cNvSpPr txBox="1"/>
          <p:nvPr/>
        </p:nvSpPr>
        <p:spPr>
          <a:xfrm>
            <a:off x="5600700" y="624568"/>
            <a:ext cx="5753098" cy="541292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b="1"/>
              <a:t>Pro Per litigants tend to try to say too much. </a:t>
            </a:r>
          </a:p>
          <a:p>
            <a:pPr indent="-228600">
              <a:lnSpc>
                <a:spcPct val="90000"/>
              </a:lnSpc>
              <a:spcAft>
                <a:spcPts val="600"/>
              </a:spcAft>
              <a:buFont typeface="Arial" panose="020B0604020202020204" pitchFamily="34" charset="0"/>
              <a:buChar char="•"/>
            </a:pPr>
            <a:r>
              <a:rPr lang="en-US" sz="2400" b="1"/>
              <a:t>Be mindful that there is limited amount of time for your case.  About 30 min to an hour for the whole case.  The time for you to present  your case is a half of that.  </a:t>
            </a:r>
          </a:p>
          <a:p>
            <a:pPr indent="-228600">
              <a:lnSpc>
                <a:spcPct val="90000"/>
              </a:lnSpc>
              <a:spcAft>
                <a:spcPts val="600"/>
              </a:spcAft>
              <a:buFont typeface="Arial" panose="020B0604020202020204" pitchFamily="34" charset="0"/>
              <a:buChar char="•"/>
            </a:pPr>
            <a:r>
              <a:rPr lang="en-US" sz="2400" b="1"/>
              <a:t>If you spend too much time to explain the background or how bad the opposing party is, you may not have enough time to tell the court why a CHRO is needed.</a:t>
            </a:r>
          </a:p>
          <a:p>
            <a:pPr indent="-228600">
              <a:lnSpc>
                <a:spcPct val="90000"/>
              </a:lnSpc>
              <a:spcAft>
                <a:spcPts val="600"/>
              </a:spcAft>
              <a:buFont typeface="Arial" panose="020B0604020202020204" pitchFamily="34" charset="0"/>
              <a:buChar char="•"/>
            </a:pPr>
            <a:r>
              <a:rPr lang="en-US" sz="2400" b="1"/>
              <a:t>The judge will very likely cut you off if you stray.</a:t>
            </a:r>
          </a:p>
          <a:p>
            <a:pPr indent="-228600">
              <a:lnSpc>
                <a:spcPct val="90000"/>
              </a:lnSpc>
              <a:spcAft>
                <a:spcPts val="600"/>
              </a:spcAft>
              <a:buFont typeface="Arial" panose="020B0604020202020204" pitchFamily="34" charset="0"/>
              <a:buChar char="•"/>
            </a:pPr>
            <a:r>
              <a:rPr lang="en-US" sz="2400" b="1"/>
              <a:t>The judge has HUGE discretion.</a:t>
            </a:r>
          </a:p>
        </p:txBody>
      </p:sp>
    </p:spTree>
    <p:extLst>
      <p:ext uri="{BB962C8B-B14F-4D97-AF65-F5344CB8AC3E}">
        <p14:creationId xmlns:p14="http://schemas.microsoft.com/office/powerpoint/2010/main" val="131607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F32AFFE-210B-154A-B7CD-6F63830B8B64}"/>
              </a:ext>
            </a:extLst>
          </p:cNvPr>
          <p:cNvSpPr txBox="1"/>
          <p:nvPr/>
        </p:nvSpPr>
        <p:spPr>
          <a:xfrm>
            <a:off x="838200" y="624568"/>
            <a:ext cx="3766457" cy="541292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rgbClr val="FFFFFF"/>
                </a:solidFill>
                <a:latin typeface="+mj-lt"/>
                <a:ea typeface="+mj-ea"/>
                <a:cs typeface="+mj-cs"/>
              </a:rPr>
              <a:t>Other Restraining Order</a:t>
            </a:r>
          </a:p>
        </p:txBody>
      </p:sp>
      <p:sp>
        <p:nvSpPr>
          <p:cNvPr id="3" name="TextBox 2">
            <a:extLst>
              <a:ext uri="{FF2B5EF4-FFF2-40B4-BE49-F238E27FC236}">
                <a16:creationId xmlns:a16="http://schemas.microsoft.com/office/drawing/2014/main" id="{16002506-A76D-354F-B0D7-4E92BE6E1337}"/>
              </a:ext>
            </a:extLst>
          </p:cNvPr>
          <p:cNvSpPr txBox="1"/>
          <p:nvPr/>
        </p:nvSpPr>
        <p:spPr>
          <a:xfrm>
            <a:off x="5600700" y="624568"/>
            <a:ext cx="5753098" cy="541292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b="1" dirty="0"/>
              <a:t>Civil Domestic Violence Restraining Order. (Close Relationship required) </a:t>
            </a:r>
          </a:p>
          <a:p>
            <a:pPr indent="-228600">
              <a:lnSpc>
                <a:spcPct val="90000"/>
              </a:lnSpc>
              <a:spcAft>
                <a:spcPts val="600"/>
              </a:spcAft>
              <a:buFont typeface="Arial" panose="020B0604020202020204" pitchFamily="34" charset="0"/>
              <a:buChar char="•"/>
            </a:pPr>
            <a:r>
              <a:rPr lang="en-US" sz="2400" b="1" dirty="0"/>
              <a:t>Criminal Domestic Violence Restraining Order.  </a:t>
            </a:r>
          </a:p>
          <a:p>
            <a:pPr indent="-228600">
              <a:lnSpc>
                <a:spcPct val="90000"/>
              </a:lnSpc>
              <a:spcAft>
                <a:spcPts val="600"/>
              </a:spcAft>
              <a:buFont typeface="Arial" panose="020B0604020202020204" pitchFamily="34" charset="0"/>
              <a:buChar char="•"/>
            </a:pPr>
            <a:r>
              <a:rPr lang="en-US" sz="2400" b="1" dirty="0"/>
              <a:t>Workplace Violence Restraining  Order (employer files to protect employee).  SB 428 expanded </a:t>
            </a:r>
            <a:r>
              <a:rPr lang="en-US" sz="2400" b="1"/>
              <a:t>the scope (CCP 527.8).  </a:t>
            </a:r>
            <a:r>
              <a:rPr lang="en-US" sz="2400" b="1" dirty="0"/>
              <a:t>(violence or threat of violence -&gt; harassment)</a:t>
            </a:r>
          </a:p>
          <a:p>
            <a:pPr indent="-228600">
              <a:lnSpc>
                <a:spcPct val="90000"/>
              </a:lnSpc>
              <a:spcAft>
                <a:spcPts val="600"/>
              </a:spcAft>
              <a:buFont typeface="Arial" panose="020B0604020202020204" pitchFamily="34" charset="0"/>
              <a:buChar char="•"/>
            </a:pPr>
            <a:r>
              <a:rPr lang="en-US" sz="2400" b="1" dirty="0"/>
              <a:t>Elder Abuse Restraining Order (65 </a:t>
            </a:r>
            <a:r>
              <a:rPr lang="en-US" sz="2400" b="1" dirty="0" err="1"/>
              <a:t>yo</a:t>
            </a:r>
            <a:r>
              <a:rPr lang="en-US" sz="2400" b="1" dirty="0"/>
              <a:t> or  older, or defendant adults (mental or physical disabilities))</a:t>
            </a:r>
          </a:p>
        </p:txBody>
      </p:sp>
    </p:spTree>
    <p:extLst>
      <p:ext uri="{BB962C8B-B14F-4D97-AF65-F5344CB8AC3E}">
        <p14:creationId xmlns:p14="http://schemas.microsoft.com/office/powerpoint/2010/main" val="303592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AE57-B86C-407D-9F78-E09A73CB8B3D}"/>
              </a:ext>
            </a:extLst>
          </p:cNvPr>
          <p:cNvSpPr>
            <a:spLocks noGrp="1"/>
          </p:cNvSpPr>
          <p:nvPr>
            <p:ph type="title"/>
          </p:nvPr>
        </p:nvSpPr>
        <p:spPr/>
        <p:txBody>
          <a:bodyPr/>
          <a:lstStyle/>
          <a:p>
            <a:r>
              <a:rPr lang="en-US"/>
              <a:t>Audience Poll	</a:t>
            </a:r>
          </a:p>
        </p:txBody>
      </p:sp>
      <p:sp>
        <p:nvSpPr>
          <p:cNvPr id="3" name="Content Placeholder 2">
            <a:extLst>
              <a:ext uri="{FF2B5EF4-FFF2-40B4-BE49-F238E27FC236}">
                <a16:creationId xmlns:a16="http://schemas.microsoft.com/office/drawing/2014/main" id="{F7A5B4BB-A2C5-464A-98DC-B81FFBBE5C15}"/>
              </a:ext>
            </a:extLst>
          </p:cNvPr>
          <p:cNvSpPr>
            <a:spLocks noGrp="1"/>
          </p:cNvSpPr>
          <p:nvPr>
            <p:ph idx="1"/>
          </p:nvPr>
        </p:nvSpPr>
        <p:spPr>
          <a:xfrm>
            <a:off x="838200" y="1253331"/>
            <a:ext cx="10515600" cy="5239544"/>
          </a:xfrm>
        </p:spPr>
        <p:txBody>
          <a:bodyPr vert="horz" lIns="91440" tIns="45720" rIns="91440" bIns="45720" rtlCol="0" anchor="t">
            <a:normAutofit fontScale="92500"/>
          </a:bodyPr>
          <a:lstStyle/>
          <a:p>
            <a:r>
              <a:rPr lang="en-US" dirty="0"/>
              <a:t>Your client moved out after separating from his boyfriend from a condo they bought together.   The condo is owned by both as joint tenants with right of survivorship and  paid off.  A year later,  you learned your ex died.  You went over to the condo and found a stranger was living there.  You asked him to move out because you were the sole owner now.  Then the person started telling everyone you were a liar and that your ex kicked out because you were addicted to drug and slept around.  He even sent emails to your coworkers and posted something at your work Instagram.  What can  you file for?</a:t>
            </a:r>
          </a:p>
          <a:p>
            <a:r>
              <a:rPr lang="en-US" dirty="0"/>
              <a:t>Civil Harassment Restraining Order</a:t>
            </a:r>
          </a:p>
          <a:p>
            <a:r>
              <a:rPr lang="en-US" dirty="0"/>
              <a:t>Domestic Violence Restraining Order</a:t>
            </a:r>
          </a:p>
          <a:p>
            <a:r>
              <a:rPr lang="en-US" dirty="0"/>
              <a:t>Workplace Restraining Order</a:t>
            </a:r>
          </a:p>
          <a:p>
            <a:r>
              <a:rPr lang="en-US" dirty="0"/>
              <a:t>Something else</a:t>
            </a:r>
          </a:p>
          <a:p>
            <a:pPr lvl="1"/>
            <a:endParaRPr lang="en-US" dirty="0"/>
          </a:p>
        </p:txBody>
      </p:sp>
    </p:spTree>
    <p:extLst>
      <p:ext uri="{BB962C8B-B14F-4D97-AF65-F5344CB8AC3E}">
        <p14:creationId xmlns:p14="http://schemas.microsoft.com/office/powerpoint/2010/main" val="117239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9C41A6-73A7-234D-BBDA-2948233C6A05}"/>
              </a:ext>
            </a:extLst>
          </p:cNvPr>
          <p:cNvSpPr txBox="1"/>
          <p:nvPr/>
        </p:nvSpPr>
        <p:spPr>
          <a:xfrm>
            <a:off x="1804087" y="2044005"/>
            <a:ext cx="7883611" cy="830997"/>
          </a:xfrm>
          <a:prstGeom prst="rect">
            <a:avLst/>
          </a:prstGeom>
          <a:noFill/>
        </p:spPr>
        <p:txBody>
          <a:bodyPr wrap="square" rtlCol="0">
            <a:spAutoFit/>
          </a:bodyPr>
          <a:lstStyle/>
          <a:p>
            <a:pPr algn="ctr"/>
            <a:r>
              <a:rPr lang="en-US" sz="4800" b="1"/>
              <a:t>Questions</a:t>
            </a:r>
            <a:endParaRPr lang="en-US"/>
          </a:p>
        </p:txBody>
      </p:sp>
    </p:spTree>
    <p:extLst>
      <p:ext uri="{BB962C8B-B14F-4D97-AF65-F5344CB8AC3E}">
        <p14:creationId xmlns:p14="http://schemas.microsoft.com/office/powerpoint/2010/main" val="148571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2DC4F5BB-DAB2-0B48-B093-B85641232768}"/>
              </a:ext>
            </a:extLst>
          </p:cNvPr>
          <p:cNvSpPr txBox="1"/>
          <p:nvPr/>
        </p:nvSpPr>
        <p:spPr>
          <a:xfrm>
            <a:off x="804672" y="640080"/>
            <a:ext cx="3282696" cy="525780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a:solidFill>
                  <a:schemeClr val="bg1"/>
                </a:solidFill>
                <a:latin typeface="+mj-lt"/>
                <a:ea typeface="+mj-ea"/>
                <a:cs typeface="+mj-cs"/>
              </a:rPr>
              <a:t>Attorney WookSun Hong</a:t>
            </a:r>
          </a:p>
        </p:txBody>
      </p:sp>
      <p:sp>
        <p:nvSpPr>
          <p:cNvPr id="2" name="TextBox 1">
            <a:extLst>
              <a:ext uri="{FF2B5EF4-FFF2-40B4-BE49-F238E27FC236}">
                <a16:creationId xmlns:a16="http://schemas.microsoft.com/office/drawing/2014/main" id="{02AB2387-5223-8D4D-B1AC-414DDD437D0C}"/>
              </a:ext>
            </a:extLst>
          </p:cNvPr>
          <p:cNvSpPr txBox="1"/>
          <p:nvPr/>
        </p:nvSpPr>
        <p:spPr>
          <a:xfrm>
            <a:off x="5358384" y="640081"/>
            <a:ext cx="6024654" cy="525780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1500" b="1" dirty="0"/>
              <a:t>WookSun Hong is part of the Bay Area Legal Incubator, a group of attorneys that provide legal services for mid to low income communities. Their practice areas cover employment, immigration, estate planning, real estate, business/corporate law, prisoners’ rights and more.  </a:t>
            </a:r>
          </a:p>
          <a:p>
            <a:pPr marL="285750" indent="-228600">
              <a:lnSpc>
                <a:spcPct val="90000"/>
              </a:lnSpc>
              <a:spcAft>
                <a:spcPts val="600"/>
              </a:spcAft>
              <a:buFont typeface="Arial" panose="020B0604020202020204" pitchFamily="34" charset="0"/>
              <a:buChar char="•"/>
            </a:pPr>
            <a:endParaRPr lang="en-US" sz="1500" b="1" dirty="0"/>
          </a:p>
          <a:p>
            <a:pPr marL="285750" indent="-228600">
              <a:lnSpc>
                <a:spcPct val="90000"/>
              </a:lnSpc>
              <a:spcAft>
                <a:spcPts val="600"/>
              </a:spcAft>
              <a:buFont typeface="Arial" panose="020B0604020202020204" pitchFamily="34" charset="0"/>
              <a:buChar char="•"/>
            </a:pPr>
            <a:r>
              <a:rPr lang="en-US" sz="1500" b="1" dirty="0"/>
              <a:t>He graduated from Seoul National University with a bachelor’s degree in Chemistry. He pursued Ph.D. degree in biochemistry before switching to law. He is the recipient of the ACBA’s 2019 Distinguished Service Award for Barrister.  He is a 2019 and 2020, 2021, 2022 extraordinary VLSC volunteer and chair of ACBA LRS Governing Committee.  He enjoys cycling and wants to travel as many countries as possible in the future. </a:t>
            </a:r>
          </a:p>
          <a:p>
            <a:pPr indent="-228600">
              <a:lnSpc>
                <a:spcPct val="90000"/>
              </a:lnSpc>
              <a:spcAft>
                <a:spcPts val="600"/>
              </a:spcAft>
              <a:buFont typeface="Arial" panose="020B0604020202020204" pitchFamily="34" charset="0"/>
              <a:buChar char="•"/>
            </a:pPr>
            <a:endParaRPr lang="en-US" sz="1500" b="1" dirty="0"/>
          </a:p>
          <a:p>
            <a:pPr marL="285750" indent="-228600">
              <a:lnSpc>
                <a:spcPct val="90000"/>
              </a:lnSpc>
              <a:spcAft>
                <a:spcPts val="600"/>
              </a:spcAft>
              <a:buFont typeface="Arial" panose="020B0604020202020204" pitchFamily="34" charset="0"/>
              <a:buChar char="•"/>
            </a:pPr>
            <a:r>
              <a:rPr lang="en-US" sz="1500" b="1" dirty="0"/>
              <a:t>He personally handles housing/landlord-tenant cases, residential or commercial; housing discrimination including service/support animal issues.  However, he handles many other aspects of related real estate issues.  His areas of practice includes Business law (Business contact and entity formation) and estate planning (Trust, Will, Power of attorney).</a:t>
            </a:r>
          </a:p>
        </p:txBody>
      </p:sp>
    </p:spTree>
    <p:extLst>
      <p:ext uri="{BB962C8B-B14F-4D97-AF65-F5344CB8AC3E}">
        <p14:creationId xmlns:p14="http://schemas.microsoft.com/office/powerpoint/2010/main" val="255483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03758F-B33F-C942-AFA5-ED6D3DFE7A26}"/>
              </a:ext>
            </a:extLst>
          </p:cNvPr>
          <p:cNvSpPr>
            <a:spLocks noGrp="1"/>
          </p:cNvSpPr>
          <p:nvPr>
            <p:ph idx="1"/>
          </p:nvPr>
        </p:nvSpPr>
        <p:spPr>
          <a:xfrm>
            <a:off x="838200" y="585788"/>
            <a:ext cx="10515600" cy="5591175"/>
          </a:xfrm>
        </p:spPr>
        <p:txBody>
          <a:bodyPr>
            <a:normAutofit/>
          </a:bodyPr>
          <a:lstStyle/>
          <a:p>
            <a:pPr marL="0" indent="0" algn="ctr">
              <a:buNone/>
            </a:pPr>
            <a:endParaRPr lang="en-US" sz="4000"/>
          </a:p>
          <a:p>
            <a:pPr marL="0" indent="0" algn="ctr">
              <a:buNone/>
            </a:pPr>
            <a:endParaRPr lang="en-US" sz="4000"/>
          </a:p>
          <a:p>
            <a:pPr marL="0" indent="0" algn="ctr">
              <a:buNone/>
            </a:pPr>
            <a:endParaRPr lang="en-US" sz="4000"/>
          </a:p>
          <a:p>
            <a:pPr marL="0" indent="0" algn="ctr">
              <a:buNone/>
            </a:pPr>
            <a:r>
              <a:rPr lang="en-US" sz="4000"/>
              <a:t>CIVIL HARASSMENT RESTRAINING ORDER</a:t>
            </a:r>
          </a:p>
          <a:p>
            <a:pPr marL="0" indent="0" algn="ctr">
              <a:buNone/>
            </a:pPr>
            <a:r>
              <a:rPr lang="en-US" sz="2000" b="1"/>
              <a:t>* THIS IS NOT LEGAL ADVICE</a:t>
            </a:r>
            <a:r>
              <a:rPr lang="en-US" sz="2000"/>
              <a:t>.  It is for general educational purpose only.</a:t>
            </a:r>
          </a:p>
          <a:p>
            <a:pPr marL="0" indent="0" algn="ctr">
              <a:buNone/>
            </a:pPr>
            <a:endParaRPr lang="en-US" sz="4000"/>
          </a:p>
        </p:txBody>
      </p:sp>
      <p:pic>
        <p:nvPicPr>
          <p:cNvPr id="6" name="Picture 5">
            <a:extLst>
              <a:ext uri="{FF2B5EF4-FFF2-40B4-BE49-F238E27FC236}">
                <a16:creationId xmlns:a16="http://schemas.microsoft.com/office/drawing/2014/main" id="{F4EB8F4A-7F89-104B-85D7-A6E06F6C6D3B}"/>
              </a:ext>
            </a:extLst>
          </p:cNvPr>
          <p:cNvPicPr/>
          <p:nvPr/>
        </p:nvPicPr>
        <p:blipFill>
          <a:blip r:embed="rId2"/>
          <a:stretch>
            <a:fillRect/>
          </a:stretch>
        </p:blipFill>
        <p:spPr>
          <a:xfrm>
            <a:off x="838200" y="5514981"/>
            <a:ext cx="10515600" cy="760128"/>
          </a:xfrm>
          <a:prstGeom prst="rect">
            <a:avLst/>
          </a:prstGeom>
        </p:spPr>
      </p:pic>
    </p:spTree>
    <p:extLst>
      <p:ext uri="{BB962C8B-B14F-4D97-AF65-F5344CB8AC3E}">
        <p14:creationId xmlns:p14="http://schemas.microsoft.com/office/powerpoint/2010/main" val="273613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4B843-DAD2-7E59-C445-477E50B5B9C7}"/>
              </a:ext>
            </a:extLst>
          </p:cNvPr>
          <p:cNvSpPr>
            <a:spLocks noGrp="1"/>
          </p:cNvSpPr>
          <p:nvPr>
            <p:ph type="title"/>
          </p:nvPr>
        </p:nvSpPr>
        <p:spPr/>
        <p:txBody>
          <a:bodyPr/>
          <a:lstStyle/>
          <a:p>
            <a:pPr algn="ctr"/>
            <a:r>
              <a:rPr lang="en-US" b="1" u="sng" dirty="0"/>
              <a:t>Important Notice</a:t>
            </a:r>
          </a:p>
        </p:txBody>
      </p:sp>
      <p:sp>
        <p:nvSpPr>
          <p:cNvPr id="3" name="Content Placeholder 2">
            <a:extLst>
              <a:ext uri="{FF2B5EF4-FFF2-40B4-BE49-F238E27FC236}">
                <a16:creationId xmlns:a16="http://schemas.microsoft.com/office/drawing/2014/main" id="{167C8225-6C2A-32AD-DE8A-43362C34DB87}"/>
              </a:ext>
            </a:extLst>
          </p:cNvPr>
          <p:cNvSpPr>
            <a:spLocks noGrp="1"/>
          </p:cNvSpPr>
          <p:nvPr>
            <p:ph idx="1"/>
          </p:nvPr>
        </p:nvSpPr>
        <p:spPr/>
        <p:txBody>
          <a:bodyPr/>
          <a:lstStyle/>
          <a:p>
            <a:r>
              <a:rPr lang="en-US" dirty="0">
                <a:solidFill>
                  <a:srgbClr val="FF0000"/>
                </a:solidFill>
              </a:rPr>
              <a:t>Caution</a:t>
            </a:r>
            <a:r>
              <a:rPr lang="en-US" dirty="0"/>
              <a:t>: This material does not establish an attorney’s standard of due care for a particular situation and/or in any particular community.  This material does not contain legal advise.  The views expressed herein are those of the presenter and are not necessarily those of ALRP.  This program is not  intended to establish an attorney-client relationship but to provide general information only.</a:t>
            </a:r>
          </a:p>
        </p:txBody>
      </p:sp>
    </p:spTree>
    <p:extLst>
      <p:ext uri="{BB962C8B-B14F-4D97-AF65-F5344CB8AC3E}">
        <p14:creationId xmlns:p14="http://schemas.microsoft.com/office/powerpoint/2010/main" val="263741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DA34C7-0178-8540-9916-E218F6F11A18}"/>
              </a:ext>
            </a:extLst>
          </p:cNvPr>
          <p:cNvSpPr>
            <a:spLocks noGrp="1"/>
          </p:cNvSpPr>
          <p:nvPr>
            <p:ph type="title"/>
          </p:nvPr>
        </p:nvSpPr>
        <p:spPr>
          <a:xfrm>
            <a:off x="643467" y="640080"/>
            <a:ext cx="3096427" cy="5613236"/>
          </a:xfrm>
        </p:spPr>
        <p:txBody>
          <a:bodyPr anchor="ctr">
            <a:normAutofit/>
          </a:bodyPr>
          <a:lstStyle/>
          <a:p>
            <a:r>
              <a:rPr lang="en-US" b="1" u="sng" dirty="0">
                <a:solidFill>
                  <a:srgbClr val="FFFFFF"/>
                </a:solidFill>
              </a:rPr>
              <a:t>What is Civil Harassment Restraining Order (CHRO)</a:t>
            </a:r>
            <a:r>
              <a:rPr lang="zh-TW" altLang="en-US" b="1" u="sng" dirty="0">
                <a:solidFill>
                  <a:srgbClr val="FFFFFF"/>
                </a:solidFill>
              </a:rPr>
              <a:t>？</a:t>
            </a:r>
            <a:br>
              <a:rPr lang="en-US" b="1" u="sng" dirty="0">
                <a:solidFill>
                  <a:srgbClr val="FFFFFF"/>
                </a:solidFill>
              </a:rPr>
            </a:br>
            <a:endParaRPr lang="en-US" b="1" u="sng" dirty="0">
              <a:solidFill>
                <a:srgbClr val="FFFFFF"/>
              </a:solidFill>
            </a:endParaRPr>
          </a:p>
        </p:txBody>
      </p:sp>
      <p:sp>
        <p:nvSpPr>
          <p:cNvPr id="3" name="Content Placeholder 2">
            <a:extLst>
              <a:ext uri="{FF2B5EF4-FFF2-40B4-BE49-F238E27FC236}">
                <a16:creationId xmlns:a16="http://schemas.microsoft.com/office/drawing/2014/main" id="{D31361C1-46DD-E04D-A338-3B7448B565B6}"/>
              </a:ext>
            </a:extLst>
          </p:cNvPr>
          <p:cNvSpPr>
            <a:spLocks noGrp="1"/>
          </p:cNvSpPr>
          <p:nvPr>
            <p:ph idx="1"/>
          </p:nvPr>
        </p:nvSpPr>
        <p:spPr>
          <a:xfrm>
            <a:off x="4699818" y="640081"/>
            <a:ext cx="6848715" cy="3195321"/>
          </a:xfrm>
        </p:spPr>
        <p:txBody>
          <a:bodyPr anchor="ctr">
            <a:noAutofit/>
          </a:bodyPr>
          <a:lstStyle/>
          <a:p>
            <a:r>
              <a:rPr lang="en-US" sz="3200"/>
              <a:t> a court order that prevents a named individual from harassing you verbally or physically in the future.</a:t>
            </a:r>
          </a:p>
        </p:txBody>
      </p:sp>
      <p:pic>
        <p:nvPicPr>
          <p:cNvPr id="4" name="Picture 3">
            <a:extLst>
              <a:ext uri="{FF2B5EF4-FFF2-40B4-BE49-F238E27FC236}">
                <a16:creationId xmlns:a16="http://schemas.microsoft.com/office/drawing/2014/main" id="{3C444D36-3B79-4E45-BF5B-6A7E79C3C1EC}"/>
              </a:ext>
            </a:extLst>
          </p:cNvPr>
          <p:cNvPicPr/>
          <p:nvPr/>
        </p:nvPicPr>
        <p:blipFill>
          <a:blip r:embed="rId2"/>
          <a:stretch>
            <a:fillRect/>
          </a:stretch>
        </p:blipFill>
        <p:spPr>
          <a:xfrm>
            <a:off x="4654297" y="4518510"/>
            <a:ext cx="6894236" cy="344711"/>
          </a:xfrm>
          <a:prstGeom prst="rect">
            <a:avLst/>
          </a:prstGeom>
        </p:spPr>
      </p:pic>
    </p:spTree>
    <p:extLst>
      <p:ext uri="{BB962C8B-B14F-4D97-AF65-F5344CB8AC3E}">
        <p14:creationId xmlns:p14="http://schemas.microsoft.com/office/powerpoint/2010/main" val="173013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3F36E6E-515B-7944-8C21-9B573A7E6775}"/>
              </a:ext>
            </a:extLst>
          </p:cNvPr>
          <p:cNvPicPr/>
          <p:nvPr/>
        </p:nvPicPr>
        <p:blipFill>
          <a:blip r:embed="rId2"/>
          <a:stretch>
            <a:fillRect/>
          </a:stretch>
        </p:blipFill>
        <p:spPr>
          <a:xfrm>
            <a:off x="838200" y="5514981"/>
            <a:ext cx="10515600" cy="760128"/>
          </a:xfrm>
          <a:prstGeom prst="rect">
            <a:avLst/>
          </a:prstGeom>
        </p:spPr>
      </p:pic>
      <p:sp>
        <p:nvSpPr>
          <p:cNvPr id="3" name="Content Placeholder 2">
            <a:extLst>
              <a:ext uri="{FF2B5EF4-FFF2-40B4-BE49-F238E27FC236}">
                <a16:creationId xmlns:a16="http://schemas.microsoft.com/office/drawing/2014/main" id="{19A89DCF-72ED-8645-A520-32B7E5C58DD5}"/>
              </a:ext>
            </a:extLst>
          </p:cNvPr>
          <p:cNvSpPr>
            <a:spLocks noGrp="1"/>
          </p:cNvSpPr>
          <p:nvPr>
            <p:ph idx="1"/>
          </p:nvPr>
        </p:nvSpPr>
        <p:spPr>
          <a:xfrm>
            <a:off x="838200" y="582891"/>
            <a:ext cx="10515600" cy="4932090"/>
          </a:xfrm>
        </p:spPr>
        <p:txBody>
          <a:bodyPr>
            <a:noAutofit/>
          </a:bodyPr>
          <a:lstStyle/>
          <a:p>
            <a:r>
              <a:rPr lang="en-US" b="1" dirty="0"/>
              <a:t>Harassment: threat of harm to the body or reputation, series of conduct intended to annoy and harass without any legitimate legal purpose. Cal. Code Civ. Proc. Section 527.6(b)</a:t>
            </a:r>
          </a:p>
          <a:p>
            <a:pPr marL="0" indent="0">
              <a:buNone/>
            </a:pPr>
            <a:endParaRPr lang="en-US" b="1" dirty="0">
              <a:highlight>
                <a:srgbClr val="FFFF00"/>
              </a:highlight>
            </a:endParaRPr>
          </a:p>
          <a:p>
            <a:r>
              <a:rPr lang="en-US" b="1" dirty="0"/>
              <a:t>Future:  CHRO is to prevent wrongful conduct in the future.  </a:t>
            </a:r>
            <a:r>
              <a:rPr lang="en-US" b="1" i="1" dirty="0"/>
              <a:t>Olsen v. Doe, (2022) 12 Cal.5th 669</a:t>
            </a:r>
            <a:r>
              <a:rPr lang="en-US" b="1" dirty="0"/>
              <a:t>.  Isolated past conduct alone does not justify a CHRO.  You should prove that, without a CHRO, the wrongful act would reoccur.  </a:t>
            </a:r>
          </a:p>
          <a:p>
            <a:endParaRPr lang="en-US" altLang="zh-TW" b="1" dirty="0">
              <a:highlight>
                <a:srgbClr val="FFFF00"/>
              </a:highlight>
            </a:endParaRPr>
          </a:p>
          <a:p>
            <a:r>
              <a:rPr lang="en-US" altLang="zh-TW" b="1" dirty="0"/>
              <a:t>Violation of a CHRO is a criminal offense. </a:t>
            </a:r>
            <a:r>
              <a:rPr lang="en-US" b="1" i="1" dirty="0"/>
              <a:t>Penal Code 273.6</a:t>
            </a:r>
            <a:r>
              <a:rPr lang="en-US" dirty="0"/>
              <a:t>.  </a:t>
            </a:r>
            <a:r>
              <a:rPr lang="en-US" altLang="zh-TW" b="1" dirty="0"/>
              <a:t>You can call the police if the restrained person violates the CHRO.</a:t>
            </a:r>
          </a:p>
          <a:p>
            <a:pPr marL="0" indent="0">
              <a:buNone/>
            </a:pPr>
            <a:endParaRPr lang="en-US" sz="1600" b="1" dirty="0">
              <a:highlight>
                <a:srgbClr val="FFFF00"/>
              </a:highlight>
            </a:endParaRPr>
          </a:p>
        </p:txBody>
      </p:sp>
    </p:spTree>
    <p:extLst>
      <p:ext uri="{BB962C8B-B14F-4D97-AF65-F5344CB8AC3E}">
        <p14:creationId xmlns:p14="http://schemas.microsoft.com/office/powerpoint/2010/main" val="191830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C60769-5425-4CDA-B979-1B360DB8F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9234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90C7BF-2493-9840-B3C9-04084F015BC3}"/>
              </a:ext>
            </a:extLst>
          </p:cNvPr>
          <p:cNvSpPr>
            <a:spLocks noGrp="1"/>
          </p:cNvSpPr>
          <p:nvPr>
            <p:ph type="title"/>
          </p:nvPr>
        </p:nvSpPr>
        <p:spPr>
          <a:xfrm>
            <a:off x="516467" y="3446374"/>
            <a:ext cx="4809068" cy="2743200"/>
          </a:xfrm>
        </p:spPr>
        <p:txBody>
          <a:bodyPr anchor="t">
            <a:normAutofit/>
          </a:bodyPr>
          <a:lstStyle/>
          <a:p>
            <a:pPr algn="ctr"/>
            <a:r>
              <a:rPr lang="en-US" altLang="zh-TW" sz="4800" b="1" u="sng">
                <a:solidFill>
                  <a:schemeClr val="bg1"/>
                </a:solidFill>
              </a:rPr>
              <a:t>What can a CHRO do</a:t>
            </a:r>
            <a:r>
              <a:rPr lang="zh-TW" altLang="en-US" sz="4800" b="1" u="sng">
                <a:solidFill>
                  <a:schemeClr val="bg1"/>
                </a:solidFill>
              </a:rPr>
              <a:t>？</a:t>
            </a:r>
            <a:endParaRPr lang="en-US" sz="4800" b="1">
              <a:solidFill>
                <a:schemeClr val="bg1"/>
              </a:solidFill>
            </a:endParaRPr>
          </a:p>
        </p:txBody>
      </p:sp>
      <p:pic>
        <p:nvPicPr>
          <p:cNvPr id="4" name="Picture 3">
            <a:extLst>
              <a:ext uri="{FF2B5EF4-FFF2-40B4-BE49-F238E27FC236}">
                <a16:creationId xmlns:a16="http://schemas.microsoft.com/office/drawing/2014/main" id="{6E54E6D4-5DD2-F847-B7C2-F7E612AD2292}"/>
              </a:ext>
            </a:extLst>
          </p:cNvPr>
          <p:cNvPicPr/>
          <p:nvPr/>
        </p:nvPicPr>
        <p:blipFill>
          <a:blip r:embed="rId2"/>
          <a:stretch>
            <a:fillRect/>
          </a:stretch>
        </p:blipFill>
        <p:spPr>
          <a:xfrm>
            <a:off x="2441273" y="2407358"/>
            <a:ext cx="914400" cy="45719"/>
          </a:xfrm>
          <a:prstGeom prst="rect">
            <a:avLst/>
          </a:prstGeom>
        </p:spPr>
      </p:pic>
      <p:sp>
        <p:nvSpPr>
          <p:cNvPr id="3" name="Content Placeholder 2">
            <a:extLst>
              <a:ext uri="{FF2B5EF4-FFF2-40B4-BE49-F238E27FC236}">
                <a16:creationId xmlns:a16="http://schemas.microsoft.com/office/drawing/2014/main" id="{A6265DBE-2D80-064A-B66E-DB5FF296E423}"/>
              </a:ext>
            </a:extLst>
          </p:cNvPr>
          <p:cNvSpPr>
            <a:spLocks noGrp="1"/>
          </p:cNvSpPr>
          <p:nvPr>
            <p:ph idx="1"/>
          </p:nvPr>
        </p:nvSpPr>
        <p:spPr>
          <a:xfrm>
            <a:off x="6268530" y="654226"/>
            <a:ext cx="5579532" cy="5533496"/>
          </a:xfrm>
        </p:spPr>
        <p:txBody>
          <a:bodyPr anchor="ctr">
            <a:normAutofit/>
          </a:bodyPr>
          <a:lstStyle/>
          <a:p>
            <a:pPr marL="0" indent="0">
              <a:buNone/>
            </a:pPr>
            <a:r>
              <a:rPr lang="en-US" sz="2400" dirty="0"/>
              <a:t>Prevent the restrained person from:</a:t>
            </a:r>
          </a:p>
          <a:p>
            <a:r>
              <a:rPr lang="en-US" sz="2400" dirty="0"/>
              <a:t>Harassing or threatening you</a:t>
            </a:r>
          </a:p>
          <a:p>
            <a:r>
              <a:rPr lang="en-US" sz="2400" dirty="0"/>
              <a:t>Contacting you in person, over the phone, or through social media accounts, etc.</a:t>
            </a:r>
          </a:p>
          <a:p>
            <a:r>
              <a:rPr lang="en-US" sz="2400" dirty="0"/>
              <a:t>Coming near you, your home,  your work</a:t>
            </a:r>
          </a:p>
          <a:p>
            <a:r>
              <a:rPr lang="en-US" sz="2400" dirty="0"/>
              <a:t>Having a weapon. Violation of this order is a crime. Penal Code 29825 PC</a:t>
            </a:r>
          </a:p>
          <a:p>
            <a:r>
              <a:rPr lang="en-US" sz="2400" dirty="0"/>
              <a:t>You can include other people in your household.</a:t>
            </a:r>
          </a:p>
          <a:p>
            <a:endParaRPr lang="en-US" sz="2400" dirty="0"/>
          </a:p>
          <a:p>
            <a:pPr marL="0" indent="0">
              <a:buNone/>
            </a:pPr>
            <a:r>
              <a:rPr lang="en-US" sz="2400" dirty="0"/>
              <a:t>Code Civ. Proc. Section 572.6(b)</a:t>
            </a:r>
          </a:p>
        </p:txBody>
      </p:sp>
    </p:spTree>
    <p:extLst>
      <p:ext uri="{BB962C8B-B14F-4D97-AF65-F5344CB8AC3E}">
        <p14:creationId xmlns:p14="http://schemas.microsoft.com/office/powerpoint/2010/main" val="114547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C60769-5425-4CDA-B979-1B360DB8F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9234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786C3C-7357-EA42-86C1-CA8E8FEE99C8}"/>
              </a:ext>
            </a:extLst>
          </p:cNvPr>
          <p:cNvSpPr>
            <a:spLocks noGrp="1"/>
          </p:cNvSpPr>
          <p:nvPr>
            <p:ph type="title"/>
          </p:nvPr>
        </p:nvSpPr>
        <p:spPr>
          <a:xfrm>
            <a:off x="516467" y="3446374"/>
            <a:ext cx="4809068" cy="2743200"/>
          </a:xfrm>
        </p:spPr>
        <p:txBody>
          <a:bodyPr anchor="t">
            <a:normAutofit/>
          </a:bodyPr>
          <a:lstStyle/>
          <a:p>
            <a:pPr algn="ctr"/>
            <a:r>
              <a:rPr lang="en-US" sz="4800" b="1" u="sng">
                <a:solidFill>
                  <a:schemeClr val="bg1"/>
                </a:solidFill>
              </a:rPr>
              <a:t>What can a CHRO NOT do?</a:t>
            </a:r>
            <a:endParaRPr lang="en-US" sz="4800">
              <a:solidFill>
                <a:schemeClr val="bg1"/>
              </a:solidFill>
            </a:endParaRPr>
          </a:p>
        </p:txBody>
      </p:sp>
      <p:pic>
        <p:nvPicPr>
          <p:cNvPr id="4" name="Picture 3">
            <a:extLst>
              <a:ext uri="{FF2B5EF4-FFF2-40B4-BE49-F238E27FC236}">
                <a16:creationId xmlns:a16="http://schemas.microsoft.com/office/drawing/2014/main" id="{281994E4-8355-7949-81E9-C8BAA399DA4E}"/>
              </a:ext>
            </a:extLst>
          </p:cNvPr>
          <p:cNvPicPr/>
          <p:nvPr/>
        </p:nvPicPr>
        <p:blipFill>
          <a:blip r:embed="rId2"/>
          <a:stretch>
            <a:fillRect/>
          </a:stretch>
        </p:blipFill>
        <p:spPr>
          <a:xfrm>
            <a:off x="2441273" y="2407358"/>
            <a:ext cx="914400" cy="45719"/>
          </a:xfrm>
          <a:prstGeom prst="rect">
            <a:avLst/>
          </a:prstGeom>
        </p:spPr>
      </p:pic>
      <p:sp>
        <p:nvSpPr>
          <p:cNvPr id="3" name="Content Placeholder 2">
            <a:extLst>
              <a:ext uri="{FF2B5EF4-FFF2-40B4-BE49-F238E27FC236}">
                <a16:creationId xmlns:a16="http://schemas.microsoft.com/office/drawing/2014/main" id="{39194E7A-AD7E-1C43-AEAF-C915115AFF43}"/>
              </a:ext>
            </a:extLst>
          </p:cNvPr>
          <p:cNvSpPr>
            <a:spLocks noGrp="1"/>
          </p:cNvSpPr>
          <p:nvPr>
            <p:ph idx="1"/>
          </p:nvPr>
        </p:nvSpPr>
        <p:spPr>
          <a:xfrm>
            <a:off x="6268530" y="654226"/>
            <a:ext cx="5579532" cy="5533496"/>
          </a:xfrm>
        </p:spPr>
        <p:txBody>
          <a:bodyPr anchor="ctr">
            <a:normAutofit/>
          </a:bodyPr>
          <a:lstStyle/>
          <a:p>
            <a:r>
              <a:rPr lang="en-US" dirty="0"/>
              <a:t>Have the restrained order move  out.</a:t>
            </a:r>
          </a:p>
          <a:p>
            <a:r>
              <a:rPr lang="en-US" dirty="0"/>
              <a:t>Have the restrained person pay you money.  Injunctive relief only.</a:t>
            </a:r>
          </a:p>
          <a:p>
            <a:r>
              <a:rPr lang="en-US" dirty="0"/>
              <a:t>Have the restrained person go to a rehab</a:t>
            </a:r>
          </a:p>
          <a:p>
            <a:r>
              <a:rPr lang="en-US" dirty="0"/>
              <a:t>Modify an order re child custody, child support, or visitation</a:t>
            </a:r>
          </a:p>
          <a:p>
            <a:pPr marL="0" indent="0">
              <a:buNone/>
            </a:pPr>
            <a:endParaRPr lang="en-US" dirty="0"/>
          </a:p>
        </p:txBody>
      </p:sp>
    </p:spTree>
    <p:extLst>
      <p:ext uri="{BB962C8B-B14F-4D97-AF65-F5344CB8AC3E}">
        <p14:creationId xmlns:p14="http://schemas.microsoft.com/office/powerpoint/2010/main" val="267802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C60769-5425-4CDA-B979-1B360DB8F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9234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53A16-3963-C34F-AF41-4018F9A13EAB}"/>
              </a:ext>
            </a:extLst>
          </p:cNvPr>
          <p:cNvSpPr>
            <a:spLocks noGrp="1"/>
          </p:cNvSpPr>
          <p:nvPr>
            <p:ph type="title"/>
          </p:nvPr>
        </p:nvSpPr>
        <p:spPr>
          <a:xfrm>
            <a:off x="516467" y="3446374"/>
            <a:ext cx="4809068" cy="2743200"/>
          </a:xfrm>
        </p:spPr>
        <p:txBody>
          <a:bodyPr anchor="t">
            <a:normAutofit/>
          </a:bodyPr>
          <a:lstStyle/>
          <a:p>
            <a:pPr algn="ctr"/>
            <a:r>
              <a:rPr lang="en-US" sz="4800" b="1" u="sng">
                <a:solidFill>
                  <a:schemeClr val="bg1"/>
                </a:solidFill>
              </a:rPr>
              <a:t>Who can file for a CHRO?</a:t>
            </a:r>
            <a:endParaRPr lang="en-US" sz="4800" b="1">
              <a:solidFill>
                <a:schemeClr val="bg1"/>
              </a:solidFill>
            </a:endParaRPr>
          </a:p>
        </p:txBody>
      </p:sp>
      <p:pic>
        <p:nvPicPr>
          <p:cNvPr id="4" name="Picture 3">
            <a:extLst>
              <a:ext uri="{FF2B5EF4-FFF2-40B4-BE49-F238E27FC236}">
                <a16:creationId xmlns:a16="http://schemas.microsoft.com/office/drawing/2014/main" id="{F9861C42-0ADD-D644-9BB4-D3328C73DFBB}"/>
              </a:ext>
            </a:extLst>
          </p:cNvPr>
          <p:cNvPicPr/>
          <p:nvPr/>
        </p:nvPicPr>
        <p:blipFill>
          <a:blip r:embed="rId2"/>
          <a:stretch>
            <a:fillRect/>
          </a:stretch>
        </p:blipFill>
        <p:spPr>
          <a:xfrm>
            <a:off x="2441273" y="2407358"/>
            <a:ext cx="914400" cy="45719"/>
          </a:xfrm>
          <a:prstGeom prst="rect">
            <a:avLst/>
          </a:prstGeom>
        </p:spPr>
      </p:pic>
      <p:sp>
        <p:nvSpPr>
          <p:cNvPr id="3" name="Content Placeholder 2">
            <a:extLst>
              <a:ext uri="{FF2B5EF4-FFF2-40B4-BE49-F238E27FC236}">
                <a16:creationId xmlns:a16="http://schemas.microsoft.com/office/drawing/2014/main" id="{B38AE67D-670E-4247-9222-9687AF79B11E}"/>
              </a:ext>
            </a:extLst>
          </p:cNvPr>
          <p:cNvSpPr>
            <a:spLocks noGrp="1"/>
          </p:cNvSpPr>
          <p:nvPr>
            <p:ph idx="1"/>
          </p:nvPr>
        </p:nvSpPr>
        <p:spPr>
          <a:xfrm>
            <a:off x="6268530" y="654226"/>
            <a:ext cx="5579532" cy="5533496"/>
          </a:xfrm>
        </p:spPr>
        <p:txBody>
          <a:bodyPr anchor="ctr">
            <a:normAutofit/>
          </a:bodyPr>
          <a:lstStyle/>
          <a:p>
            <a:r>
              <a:rPr lang="en-US" dirty="0"/>
              <a:t>If the person who needs to be restrained is a member of your household,  you need to file a petition for a domestic violence restraining order.</a:t>
            </a:r>
          </a:p>
          <a:p>
            <a:r>
              <a:rPr lang="en-US" dirty="0"/>
              <a:t>If you are an employer and  one of your employees is harassed at work, you can file a petition for a workplace violence restraining order.</a:t>
            </a:r>
          </a:p>
          <a:p>
            <a:r>
              <a:rPr lang="en-US" dirty="0"/>
              <a:t>Roommate? Not a household member</a:t>
            </a:r>
          </a:p>
          <a:p>
            <a:r>
              <a:rPr lang="en-US" dirty="0"/>
              <a:t>Customer at work? CHRO</a:t>
            </a:r>
          </a:p>
        </p:txBody>
      </p:sp>
    </p:spTree>
    <p:extLst>
      <p:ext uri="{BB962C8B-B14F-4D97-AF65-F5344CB8AC3E}">
        <p14:creationId xmlns:p14="http://schemas.microsoft.com/office/powerpoint/2010/main" val="3040857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4151a0e2-b116-4d44-8f0f-ebd86b2b7a89" xsi:nil="true"/>
    <lcf76f155ced4ddcb4097134ff3c332f xmlns="4151a0e2-b116-4d44-8f0f-ebd86b2b7a89">
      <Terms xmlns="http://schemas.microsoft.com/office/infopath/2007/PartnerControls"/>
    </lcf76f155ced4ddcb4097134ff3c332f>
    <TaxCatchAll xmlns="4b986d0a-767e-4dbb-a5fc-0d55529e3ec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65317A424BC744832D3315430BDE60" ma:contentTypeVersion="19" ma:contentTypeDescription="Create a new document." ma:contentTypeScope="" ma:versionID="df49be40032c57162ba1b83ae1710c37">
  <xsd:schema xmlns:xsd="http://www.w3.org/2001/XMLSchema" xmlns:xs="http://www.w3.org/2001/XMLSchema" xmlns:p="http://schemas.microsoft.com/office/2006/metadata/properties" xmlns:ns2="4151a0e2-b116-4d44-8f0f-ebd86b2b7a89" xmlns:ns3="4b986d0a-767e-4dbb-a5fc-0d55529e3ec2" targetNamespace="http://schemas.microsoft.com/office/2006/metadata/properties" ma:root="true" ma:fieldsID="34adac4ba4f7af1ef458a6baa50bae69" ns2:_="" ns3:_="">
    <xsd:import namespace="4151a0e2-b116-4d44-8f0f-ebd86b2b7a89"/>
    <xsd:import namespace="4b986d0a-767e-4dbb-a5fc-0d55529e3e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Dat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1a0e2-b116-4d44-8f0f-ebd86b2b7a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6a7156a-0ae4-477c-9a61-d289f7b537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b986d0a-767e-4dbb-a5fc-0d55529e3ec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13fd637-2c6d-44ec-a2b1-55c9845fc983}" ma:internalName="TaxCatchAll" ma:showField="CatchAllData" ma:web="4b986d0a-767e-4dbb-a5fc-0d55529e3e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99EB59-137C-4254-A7D2-858E3FED8C7A}">
  <ds:schemaRefs>
    <ds:schemaRef ds:uri="4151a0e2-b116-4d44-8f0f-ebd86b2b7a89"/>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1D24C1F-9F53-456F-885E-E897B4E262B8}">
  <ds:schemaRefs>
    <ds:schemaRef ds:uri="http://schemas.microsoft.com/sharepoint/v3/contenttype/forms"/>
  </ds:schemaRefs>
</ds:datastoreItem>
</file>

<file path=customXml/itemProps3.xml><?xml version="1.0" encoding="utf-8"?>
<ds:datastoreItem xmlns:ds="http://schemas.openxmlformats.org/officeDocument/2006/customXml" ds:itemID="{60C2153A-8340-4F79-A106-81B2063AD0AC}"/>
</file>

<file path=docProps/app.xml><?xml version="1.0" encoding="utf-8"?>
<Properties xmlns="http://schemas.openxmlformats.org/officeDocument/2006/extended-properties" xmlns:vt="http://schemas.openxmlformats.org/officeDocument/2006/docPropsVTypes">
  <TotalTime>151</TotalTime>
  <Words>1347</Words>
  <Application>Microsoft Macintosh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   </vt:lpstr>
      <vt:lpstr>PowerPoint Presentation</vt:lpstr>
      <vt:lpstr>PowerPoint Presentation</vt:lpstr>
      <vt:lpstr>Important Notice</vt:lpstr>
      <vt:lpstr>What is Civil Harassment Restraining Order (CHRO)？ </vt:lpstr>
      <vt:lpstr>PowerPoint Presentation</vt:lpstr>
      <vt:lpstr>What can a CHRO do？</vt:lpstr>
      <vt:lpstr>What can a CHRO NOT do?</vt:lpstr>
      <vt:lpstr>Who can file for a CHRO?</vt:lpstr>
      <vt:lpstr>Audience Poll </vt:lpstr>
      <vt:lpstr>Steps for Civil Harassment Restraining Order</vt:lpstr>
      <vt:lpstr>PowerPoint Presentation</vt:lpstr>
      <vt:lpstr>PowerPoint Presentation</vt:lpstr>
      <vt:lpstr>PowerPoint Presentation</vt:lpstr>
      <vt:lpstr>Audience Poll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Phil Hong</dc:creator>
  <cp:keywords/>
  <dc:description/>
  <cp:lastModifiedBy>WS Hong</cp:lastModifiedBy>
  <cp:revision>10</cp:revision>
  <dcterms:created xsi:type="dcterms:W3CDTF">2018-04-19T14:45:43Z</dcterms:created>
  <dcterms:modified xsi:type="dcterms:W3CDTF">2024-02-15T18:49:34Z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0x0101009465317A424BC744832D3315430BDE60</vt:lpwstr>
  </property>
</Properties>
</file>