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57" r:id="rId6"/>
    <p:sldId id="258" r:id="rId7"/>
    <p:sldId id="259" r:id="rId8"/>
    <p:sldId id="261" r:id="rId9"/>
    <p:sldId id="262" r:id="rId10"/>
    <p:sldId id="263" r:id="rId11"/>
    <p:sldId id="265"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21" autoAdjust="0"/>
  </p:normalViewPr>
  <p:slideViewPr>
    <p:cSldViewPr snapToGrid="0">
      <p:cViewPr>
        <p:scale>
          <a:sx n="72" d="100"/>
          <a:sy n="72" d="100"/>
        </p:scale>
        <p:origin x="99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oka Krishnan" userId="18124506-c5c7-4300-8ed0-4152d5d3c275" providerId="ADAL" clId="{A1FB9723-5AF1-42A9-B198-578E9B19CC07}"/>
    <pc:docChg chg="modSld">
      <pc:chgData name="Sloka Krishnan" userId="18124506-c5c7-4300-8ed0-4152d5d3c275" providerId="ADAL" clId="{A1FB9723-5AF1-42A9-B198-578E9B19CC07}" dt="2024-04-06T00:02:14.894" v="12" actId="1035"/>
      <pc:docMkLst>
        <pc:docMk/>
      </pc:docMkLst>
      <pc:sldChg chg="modSp mod">
        <pc:chgData name="Sloka Krishnan" userId="18124506-c5c7-4300-8ed0-4152d5d3c275" providerId="ADAL" clId="{A1FB9723-5AF1-42A9-B198-578E9B19CC07}" dt="2024-04-06T00:02:14.894" v="12" actId="1035"/>
        <pc:sldMkLst>
          <pc:docMk/>
          <pc:sldMk cId="1875061798" sldId="265"/>
        </pc:sldMkLst>
        <pc:spChg chg="mod">
          <ac:chgData name="Sloka Krishnan" userId="18124506-c5c7-4300-8ed0-4152d5d3c275" providerId="ADAL" clId="{A1FB9723-5AF1-42A9-B198-578E9B19CC07}" dt="2024-04-06T00:02:14.894" v="12" actId="1035"/>
          <ac:spMkLst>
            <pc:docMk/>
            <pc:sldMk cId="1875061798" sldId="265"/>
            <ac:spMk id="2" creationId="{7C90C6E7-1C3A-48BD-91D8-A456DB60C174}"/>
          </ac:spMkLst>
        </pc:spChg>
        <pc:spChg chg="mod">
          <ac:chgData name="Sloka Krishnan" userId="18124506-c5c7-4300-8ed0-4152d5d3c275" providerId="ADAL" clId="{A1FB9723-5AF1-42A9-B198-578E9B19CC07}" dt="2024-04-06T00:02:06.523" v="1" actId="14100"/>
          <ac:spMkLst>
            <pc:docMk/>
            <pc:sldMk cId="1875061798" sldId="265"/>
            <ac:spMk id="3" creationId="{8D7605DB-EF84-F65E-B1CB-5F6253402F44}"/>
          </ac:spMkLst>
        </pc:spChg>
      </pc:sldChg>
    </pc:docChg>
  </pc:docChgLst>
  <pc:docChgLst>
    <pc:chgData name="Sloka Krishnan" userId="18124506-c5c7-4300-8ed0-4152d5d3c275" providerId="ADAL" clId="{324AD7E2-7E03-4FA8-8D5A-4D0BDBA1922F}"/>
    <pc:docChg chg="custSel modSld">
      <pc:chgData name="Sloka Krishnan" userId="18124506-c5c7-4300-8ed0-4152d5d3c275" providerId="ADAL" clId="{324AD7E2-7E03-4FA8-8D5A-4D0BDBA1922F}" dt="2024-04-10T21:19:35.294" v="18" actId="255"/>
      <pc:docMkLst>
        <pc:docMk/>
      </pc:docMkLst>
      <pc:sldChg chg="modSp mod">
        <pc:chgData name="Sloka Krishnan" userId="18124506-c5c7-4300-8ed0-4152d5d3c275" providerId="ADAL" clId="{324AD7E2-7E03-4FA8-8D5A-4D0BDBA1922F}" dt="2024-04-10T21:17:50.363" v="7" actId="20577"/>
        <pc:sldMkLst>
          <pc:docMk/>
          <pc:sldMk cId="1437031122" sldId="256"/>
        </pc:sldMkLst>
        <pc:spChg chg="mod">
          <ac:chgData name="Sloka Krishnan" userId="18124506-c5c7-4300-8ed0-4152d5d3c275" providerId="ADAL" clId="{324AD7E2-7E03-4FA8-8D5A-4D0BDBA1922F}" dt="2024-04-10T21:17:50.363" v="7" actId="20577"/>
          <ac:spMkLst>
            <pc:docMk/>
            <pc:sldMk cId="1437031122" sldId="256"/>
            <ac:spMk id="6" creationId="{155A3A67-9F80-9415-0549-1140670C3F1C}"/>
          </ac:spMkLst>
        </pc:spChg>
      </pc:sldChg>
      <pc:sldChg chg="modSp mod">
        <pc:chgData name="Sloka Krishnan" userId="18124506-c5c7-4300-8ed0-4152d5d3c275" providerId="ADAL" clId="{324AD7E2-7E03-4FA8-8D5A-4D0BDBA1922F}" dt="2024-04-10T21:18:08.058" v="8" actId="255"/>
        <pc:sldMkLst>
          <pc:docMk/>
          <pc:sldMk cId="3940629602" sldId="257"/>
        </pc:sldMkLst>
        <pc:spChg chg="mod">
          <ac:chgData name="Sloka Krishnan" userId="18124506-c5c7-4300-8ed0-4152d5d3c275" providerId="ADAL" clId="{324AD7E2-7E03-4FA8-8D5A-4D0BDBA1922F}" dt="2024-04-10T21:18:08.058" v="8" actId="255"/>
          <ac:spMkLst>
            <pc:docMk/>
            <pc:sldMk cId="3940629602" sldId="257"/>
            <ac:spMk id="3" creationId="{6E7ED24F-5813-4EE5-AF9C-B79C75F816C3}"/>
          </ac:spMkLst>
        </pc:spChg>
      </pc:sldChg>
      <pc:sldChg chg="modSp mod">
        <pc:chgData name="Sloka Krishnan" userId="18124506-c5c7-4300-8ed0-4152d5d3c275" providerId="ADAL" clId="{324AD7E2-7E03-4FA8-8D5A-4D0BDBA1922F}" dt="2024-04-10T21:18:31.701" v="15" actId="255"/>
        <pc:sldMkLst>
          <pc:docMk/>
          <pc:sldMk cId="1727476222" sldId="261"/>
        </pc:sldMkLst>
        <pc:spChg chg="mod">
          <ac:chgData name="Sloka Krishnan" userId="18124506-c5c7-4300-8ed0-4152d5d3c275" providerId="ADAL" clId="{324AD7E2-7E03-4FA8-8D5A-4D0BDBA1922F}" dt="2024-04-10T21:18:31.701" v="15" actId="255"/>
          <ac:spMkLst>
            <pc:docMk/>
            <pc:sldMk cId="1727476222" sldId="261"/>
            <ac:spMk id="3" creationId="{6E7ED24F-5813-4EE5-AF9C-B79C75F816C3}"/>
          </ac:spMkLst>
        </pc:spChg>
      </pc:sldChg>
      <pc:sldChg chg="modSp mod">
        <pc:chgData name="Sloka Krishnan" userId="18124506-c5c7-4300-8ed0-4152d5d3c275" providerId="ADAL" clId="{324AD7E2-7E03-4FA8-8D5A-4D0BDBA1922F}" dt="2024-04-10T21:19:35.294" v="18" actId="255"/>
        <pc:sldMkLst>
          <pc:docMk/>
          <pc:sldMk cId="3266984871" sldId="280"/>
        </pc:sldMkLst>
        <pc:spChg chg="mod">
          <ac:chgData name="Sloka Krishnan" userId="18124506-c5c7-4300-8ed0-4152d5d3c275" providerId="ADAL" clId="{324AD7E2-7E03-4FA8-8D5A-4D0BDBA1922F}" dt="2024-04-10T21:19:35.294" v="18" actId="255"/>
          <ac:spMkLst>
            <pc:docMk/>
            <pc:sldMk cId="3266984871" sldId="280"/>
            <ac:spMk id="3" creationId="{6E7ED24F-5813-4EE5-AF9C-B79C75F816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A14931-F7DA-490D-8A36-1A3DF6D82E4F}" type="datetimeFigureOut">
              <a:rPr lang="en-US" smtClean="0"/>
              <a:t>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35132-036C-46C7-901C-AE133029E337}" type="slidenum">
              <a:rPr lang="en-US" smtClean="0"/>
              <a:t>‹#›</a:t>
            </a:fld>
            <a:endParaRPr lang="en-US"/>
          </a:p>
        </p:txBody>
      </p:sp>
    </p:spTree>
    <p:extLst>
      <p:ext uri="{BB962C8B-B14F-4D97-AF65-F5344CB8AC3E}">
        <p14:creationId xmlns:p14="http://schemas.microsoft.com/office/powerpoint/2010/main" val="803911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035132-036C-46C7-901C-AE133029E337}" type="slidenum">
              <a:rPr lang="en-US" smtClean="0"/>
              <a:t>2</a:t>
            </a:fld>
            <a:endParaRPr lang="en-US"/>
          </a:p>
        </p:txBody>
      </p:sp>
    </p:spTree>
    <p:extLst>
      <p:ext uri="{BB962C8B-B14F-4D97-AF65-F5344CB8AC3E}">
        <p14:creationId xmlns:p14="http://schemas.microsoft.com/office/powerpoint/2010/main" val="30077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5490F9-F5D0-44D7-8E10-84620ADFD1BE}" type="datetimeFigureOut">
              <a:rPr lang="en-US" smtClean="0"/>
              <a:t>4/10/2024</a:t>
            </a:fld>
            <a:endParaRPr lang="en-US"/>
          </a:p>
        </p:txBody>
      </p:sp>
      <p:sp>
        <p:nvSpPr>
          <p:cNvPr id="5" name="Footer Placeholder 4"/>
          <p:cNvSpPr>
            <a:spLocks noGrp="1"/>
          </p:cNvSpPr>
          <p:nvPr>
            <p:ph type="ftr" sz="quarter" idx="11"/>
          </p:nvPr>
        </p:nvSpPr>
        <p:spPr/>
        <p:txBody>
          <a:bodyPr/>
          <a:lstStyle>
            <a:lvl1pPr algn="ctr">
              <a:defRPr sz="1600" b="1"/>
            </a:lvl1pPr>
          </a:lstStyle>
          <a:p>
            <a:r>
              <a:rPr lang="en-US"/>
              <a:t>AIDS Legal Referral Panel</a:t>
            </a:r>
          </a:p>
          <a:p>
            <a:r>
              <a:rPr lang="en-US"/>
              <a:t>alrp.org</a:t>
            </a:r>
          </a:p>
        </p:txBody>
      </p:sp>
      <p:sp>
        <p:nvSpPr>
          <p:cNvPr id="6" name="Slide Number Placeholder 5"/>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332214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490F9-F5D0-44D7-8E10-84620ADFD1BE}" type="datetimeFigureOut">
              <a:rPr lang="en-US" smtClean="0"/>
              <a:t>4/10/2024</a:t>
            </a:fld>
            <a:endParaRPr lang="en-US"/>
          </a:p>
        </p:txBody>
      </p:sp>
      <p:sp>
        <p:nvSpPr>
          <p:cNvPr id="5" name="Footer Placeholder 4"/>
          <p:cNvSpPr>
            <a:spLocks noGrp="1"/>
          </p:cNvSpPr>
          <p:nvPr>
            <p:ph type="ftr" sz="quarter" idx="11"/>
          </p:nvPr>
        </p:nvSpPr>
        <p:spPr/>
        <p:txBody>
          <a:bodyPr/>
          <a:lstStyle/>
          <a:p>
            <a:r>
              <a:rPr lang="en-US"/>
              <a:t>AIDS Legal Referral Panel</a:t>
            </a:r>
          </a:p>
          <a:p>
            <a:r>
              <a:rPr lang="en-US"/>
              <a:t>alrp.org</a:t>
            </a:r>
          </a:p>
        </p:txBody>
      </p:sp>
      <p:sp>
        <p:nvSpPr>
          <p:cNvPr id="6" name="Slide Number Placeholder 5"/>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141446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5490F9-F5D0-44D7-8E10-84620ADFD1BE}" type="datetimeFigureOut">
              <a:rPr lang="en-US" smtClean="0"/>
              <a:t>4/10/2024</a:t>
            </a:fld>
            <a:endParaRPr lang="en-US"/>
          </a:p>
        </p:txBody>
      </p:sp>
      <p:sp>
        <p:nvSpPr>
          <p:cNvPr id="4" name="Footer Placeholder 3"/>
          <p:cNvSpPr>
            <a:spLocks noGrp="1"/>
          </p:cNvSpPr>
          <p:nvPr>
            <p:ph type="ftr" sz="quarter" idx="11"/>
          </p:nvPr>
        </p:nvSpPr>
        <p:spPr/>
        <p:txBody>
          <a:bodyPr/>
          <a:lstStyle/>
          <a:p>
            <a:r>
              <a:rPr lang="en-US"/>
              <a:t>AIDS Legal Referral Panel</a:t>
            </a:r>
          </a:p>
          <a:p>
            <a:r>
              <a:rPr lang="en-US"/>
              <a:t>alrp.org</a:t>
            </a:r>
          </a:p>
        </p:txBody>
      </p:sp>
      <p:sp>
        <p:nvSpPr>
          <p:cNvPr id="5" name="Slide Number Placeholder 4"/>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3276240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5490F9-F5D0-44D7-8E10-84620ADFD1BE}" type="datetimeFigureOut">
              <a:rPr lang="en-US" smtClean="0"/>
              <a:t>4/10/2024</a:t>
            </a:fld>
            <a:endParaRPr lang="en-US"/>
          </a:p>
        </p:txBody>
      </p:sp>
      <p:sp>
        <p:nvSpPr>
          <p:cNvPr id="4" name="Footer Placeholder 3"/>
          <p:cNvSpPr>
            <a:spLocks noGrp="1"/>
          </p:cNvSpPr>
          <p:nvPr>
            <p:ph type="ftr" sz="quarter" idx="11"/>
          </p:nvPr>
        </p:nvSpPr>
        <p:spPr/>
        <p:txBody>
          <a:bodyPr/>
          <a:lstStyle/>
          <a:p>
            <a:r>
              <a:rPr lang="en-US"/>
              <a:t>AIDS Legal Referral Panel</a:t>
            </a:r>
          </a:p>
          <a:p>
            <a:r>
              <a:rPr lang="en-US"/>
              <a:t>alrp.org</a:t>
            </a:r>
          </a:p>
        </p:txBody>
      </p:sp>
      <p:sp>
        <p:nvSpPr>
          <p:cNvPr id="5" name="Slide Number Placeholder 4"/>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1536142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490F9-F5D0-44D7-8E10-84620ADFD1BE}" type="datetimeFigureOut">
              <a:rPr lang="en-US" smtClean="0"/>
              <a:t>4/10/2024</a:t>
            </a:fld>
            <a:endParaRPr lang="en-US"/>
          </a:p>
        </p:txBody>
      </p:sp>
      <p:sp>
        <p:nvSpPr>
          <p:cNvPr id="5" name="Footer Placeholder 4"/>
          <p:cNvSpPr>
            <a:spLocks noGrp="1"/>
          </p:cNvSpPr>
          <p:nvPr>
            <p:ph type="ftr" sz="quarter" idx="11"/>
          </p:nvPr>
        </p:nvSpPr>
        <p:spPr/>
        <p:txBody>
          <a:bodyPr/>
          <a:lstStyle/>
          <a:p>
            <a:r>
              <a:rPr lang="en-US"/>
              <a:t>AIDS Legal Referral Panel</a:t>
            </a:r>
          </a:p>
          <a:p>
            <a:r>
              <a:rPr lang="en-US"/>
              <a:t>alrp.org</a:t>
            </a:r>
          </a:p>
        </p:txBody>
      </p:sp>
      <p:sp>
        <p:nvSpPr>
          <p:cNvPr id="6" name="Slide Number Placeholder 5"/>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34247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noFill/>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5490F9-F5D0-44D7-8E10-84620ADFD1BE}" type="datetimeFigureOut">
              <a:rPr lang="en-US" smtClean="0"/>
              <a:t>4/10/2024</a:t>
            </a:fld>
            <a:endParaRPr lang="en-US"/>
          </a:p>
        </p:txBody>
      </p:sp>
      <p:sp>
        <p:nvSpPr>
          <p:cNvPr id="5" name="Footer Placeholder 4"/>
          <p:cNvSpPr>
            <a:spLocks noGrp="1"/>
          </p:cNvSpPr>
          <p:nvPr>
            <p:ph type="ftr" sz="quarter" idx="11"/>
          </p:nvPr>
        </p:nvSpPr>
        <p:spPr/>
        <p:txBody>
          <a:bodyPr/>
          <a:lstStyle/>
          <a:p>
            <a:r>
              <a:rPr lang="en-US"/>
              <a:t>AIDS Legal Referral Panel</a:t>
            </a:r>
          </a:p>
          <a:p>
            <a:r>
              <a:rPr lang="en-US"/>
              <a:t>alrp.org</a:t>
            </a:r>
          </a:p>
        </p:txBody>
      </p:sp>
      <p:sp>
        <p:nvSpPr>
          <p:cNvPr id="6" name="Slide Number Placeholder 5"/>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338474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solidFill>
            <a:schemeClr val="accent1"/>
          </a:solidFill>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solidFill>
            <a:schemeClr val="accent6"/>
          </a:solidFill>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5490F9-F5D0-44D7-8E10-84620ADFD1BE}" type="datetimeFigureOut">
              <a:rPr lang="en-US" smtClean="0"/>
              <a:t>4/10/2024</a:t>
            </a:fld>
            <a:endParaRPr lang="en-US"/>
          </a:p>
        </p:txBody>
      </p:sp>
      <p:sp>
        <p:nvSpPr>
          <p:cNvPr id="8" name="Footer Placeholder 7"/>
          <p:cNvSpPr>
            <a:spLocks noGrp="1"/>
          </p:cNvSpPr>
          <p:nvPr>
            <p:ph type="ftr" sz="quarter" idx="11"/>
          </p:nvPr>
        </p:nvSpPr>
        <p:spPr/>
        <p:txBody>
          <a:bodyPr/>
          <a:lstStyle/>
          <a:p>
            <a:r>
              <a:rPr lang="en-US"/>
              <a:t>AIDS Legal Referral Panel</a:t>
            </a:r>
          </a:p>
          <a:p>
            <a:r>
              <a:rPr lang="en-US"/>
              <a:t>alrp.org</a:t>
            </a:r>
          </a:p>
        </p:txBody>
      </p:sp>
      <p:sp>
        <p:nvSpPr>
          <p:cNvPr id="9" name="Slide Number Placeholder 8"/>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3729254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5490F9-F5D0-44D7-8E10-84620ADFD1BE}" type="datetimeFigureOut">
              <a:rPr lang="en-US" smtClean="0"/>
              <a:t>4/10/2024</a:t>
            </a:fld>
            <a:endParaRPr lang="en-US"/>
          </a:p>
        </p:txBody>
      </p:sp>
      <p:sp>
        <p:nvSpPr>
          <p:cNvPr id="4" name="Footer Placeholder 3"/>
          <p:cNvSpPr>
            <a:spLocks noGrp="1"/>
          </p:cNvSpPr>
          <p:nvPr>
            <p:ph type="ftr" sz="quarter" idx="11"/>
          </p:nvPr>
        </p:nvSpPr>
        <p:spPr/>
        <p:txBody>
          <a:bodyPr/>
          <a:lstStyle/>
          <a:p>
            <a:r>
              <a:rPr lang="en-US"/>
              <a:t>AIDS Legal Referral Panel</a:t>
            </a:r>
          </a:p>
          <a:p>
            <a:r>
              <a:rPr lang="en-US"/>
              <a:t>alrp.org</a:t>
            </a:r>
          </a:p>
        </p:txBody>
      </p:sp>
      <p:sp>
        <p:nvSpPr>
          <p:cNvPr id="5" name="Slide Number Placeholder 4"/>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331028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490F9-F5D0-44D7-8E10-84620ADFD1BE}" type="datetimeFigureOut">
              <a:rPr lang="en-US" smtClean="0"/>
              <a:t>4/10/2024</a:t>
            </a:fld>
            <a:endParaRPr lang="en-US"/>
          </a:p>
        </p:txBody>
      </p:sp>
      <p:sp>
        <p:nvSpPr>
          <p:cNvPr id="3" name="Footer Placeholder 2"/>
          <p:cNvSpPr>
            <a:spLocks noGrp="1"/>
          </p:cNvSpPr>
          <p:nvPr>
            <p:ph type="ftr" sz="quarter" idx="11"/>
          </p:nvPr>
        </p:nvSpPr>
        <p:spPr/>
        <p:txBody>
          <a:bodyPr/>
          <a:lstStyle/>
          <a:p>
            <a:r>
              <a:rPr lang="en-US"/>
              <a:t>AIDS Legal Referral Panel</a:t>
            </a:r>
          </a:p>
          <a:p>
            <a:r>
              <a:rPr lang="en-US"/>
              <a:t>alrp.org</a:t>
            </a:r>
          </a:p>
        </p:txBody>
      </p:sp>
      <p:sp>
        <p:nvSpPr>
          <p:cNvPr id="4" name="Slide Number Placeholder 3"/>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176312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chemeClr val="accent1"/>
          </a:solidFill>
        </p:spPr>
        <p:txBody>
          <a:bodyPr anchor="b"/>
          <a:lstStyle>
            <a:lvl1pPr>
              <a:defRPr sz="3200">
                <a:solidFill>
                  <a:schemeClr val="bg2"/>
                </a:solidFill>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5490F9-F5D0-44D7-8E10-84620ADFD1BE}" type="datetimeFigureOut">
              <a:rPr lang="en-US" smtClean="0"/>
              <a:t>4/10/2024</a:t>
            </a:fld>
            <a:endParaRPr lang="en-US"/>
          </a:p>
        </p:txBody>
      </p:sp>
      <p:sp>
        <p:nvSpPr>
          <p:cNvPr id="6" name="Footer Placeholder 5"/>
          <p:cNvSpPr>
            <a:spLocks noGrp="1"/>
          </p:cNvSpPr>
          <p:nvPr>
            <p:ph type="ftr" sz="quarter" idx="11"/>
          </p:nvPr>
        </p:nvSpPr>
        <p:spPr/>
        <p:txBody>
          <a:bodyPr/>
          <a:lstStyle/>
          <a:p>
            <a:r>
              <a:rPr lang="en-US"/>
              <a:t>AIDS Legal Referral Panel</a:t>
            </a:r>
          </a:p>
          <a:p>
            <a:r>
              <a:rPr lang="en-US"/>
              <a:t>alrp.org</a:t>
            </a:r>
          </a:p>
        </p:txBody>
      </p:sp>
      <p:sp>
        <p:nvSpPr>
          <p:cNvPr id="7" name="Slide Number Placeholder 6"/>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171374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chemeClr val="accent1"/>
          </a:solidFill>
        </p:spPr>
        <p:txBody>
          <a:bodyPr anchor="b"/>
          <a:lstStyle>
            <a:lvl1pPr>
              <a:defRPr sz="3200">
                <a:solidFill>
                  <a:schemeClr val="bg2"/>
                </a:solidFill>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5490F9-F5D0-44D7-8E10-84620ADFD1BE}" type="datetimeFigureOut">
              <a:rPr lang="en-US" smtClean="0"/>
              <a:t>4/10/2024</a:t>
            </a:fld>
            <a:endParaRPr lang="en-US"/>
          </a:p>
        </p:txBody>
      </p:sp>
      <p:sp>
        <p:nvSpPr>
          <p:cNvPr id="6" name="Footer Placeholder 5"/>
          <p:cNvSpPr>
            <a:spLocks noGrp="1"/>
          </p:cNvSpPr>
          <p:nvPr>
            <p:ph type="ftr" sz="quarter" idx="11"/>
          </p:nvPr>
        </p:nvSpPr>
        <p:spPr/>
        <p:txBody>
          <a:bodyPr/>
          <a:lstStyle/>
          <a:p>
            <a:r>
              <a:rPr lang="en-US"/>
              <a:t>AIDS Legal Referral Panel</a:t>
            </a:r>
          </a:p>
          <a:p>
            <a:r>
              <a:rPr lang="en-US"/>
              <a:t>alrp.org</a:t>
            </a:r>
          </a:p>
        </p:txBody>
      </p:sp>
      <p:sp>
        <p:nvSpPr>
          <p:cNvPr id="7" name="Slide Number Placeholder 6"/>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301701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490F9-F5D0-44D7-8E10-84620ADFD1BE}" type="datetimeFigureOut">
              <a:rPr lang="en-US" smtClean="0"/>
              <a:t>4/10/2024</a:t>
            </a:fld>
            <a:endParaRPr lang="en-US"/>
          </a:p>
        </p:txBody>
      </p:sp>
      <p:sp>
        <p:nvSpPr>
          <p:cNvPr id="5" name="Footer Placeholder 4"/>
          <p:cNvSpPr>
            <a:spLocks noGrp="1"/>
          </p:cNvSpPr>
          <p:nvPr>
            <p:ph type="ftr" sz="quarter" idx="11"/>
          </p:nvPr>
        </p:nvSpPr>
        <p:spPr/>
        <p:txBody>
          <a:bodyPr/>
          <a:lstStyle/>
          <a:p>
            <a:r>
              <a:rPr lang="en-US"/>
              <a:t>AIDS Legal Referral Panel</a:t>
            </a:r>
          </a:p>
          <a:p>
            <a:r>
              <a:rPr lang="en-US"/>
              <a:t>alrp.org</a:t>
            </a:r>
          </a:p>
        </p:txBody>
      </p:sp>
      <p:sp>
        <p:nvSpPr>
          <p:cNvPr id="6" name="Slide Number Placeholder 5"/>
          <p:cNvSpPr>
            <a:spLocks noGrp="1"/>
          </p:cNvSpPr>
          <p:nvPr>
            <p:ph type="sldNum" sz="quarter" idx="12"/>
          </p:nvPr>
        </p:nvSpPr>
        <p:spPr/>
        <p:txBody>
          <a:bodyPr/>
          <a:lstStyle/>
          <a:p>
            <a:fld id="{892B934F-E704-45DB-ACDE-2C5DE595FB2D}" type="slidenum">
              <a:rPr lang="en-US" smtClean="0"/>
              <a:t>‹#›</a:t>
            </a:fld>
            <a:endParaRPr lang="en-US"/>
          </a:p>
        </p:txBody>
      </p:sp>
    </p:spTree>
    <p:extLst>
      <p:ext uri="{BB962C8B-B14F-4D97-AF65-F5344CB8AC3E}">
        <p14:creationId xmlns:p14="http://schemas.microsoft.com/office/powerpoint/2010/main" val="40058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490F9-F5D0-44D7-8E10-84620ADFD1BE}" type="datetimeFigureOut">
              <a:rPr lang="en-US" smtClean="0"/>
              <a:t>4/10/2024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b="1">
                <a:solidFill>
                  <a:schemeClr val="tx1">
                    <a:tint val="75000"/>
                  </a:schemeClr>
                </a:solidFill>
              </a:defRPr>
            </a:lvl1pPr>
          </a:lstStyle>
          <a:p>
            <a:r>
              <a:rPr lang="en-US"/>
              <a:t>AIDS Legal Referral Panel</a:t>
            </a:r>
          </a:p>
          <a:p>
            <a:r>
              <a:rPr lang="en-US"/>
              <a:t>alrp.org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B934F-E704-45DB-ACDE-2C5DE595FB2D}" type="slidenum">
              <a:rPr lang="en-US" smtClean="0"/>
              <a:t>‹#›</a:t>
            </a:fld>
            <a:endParaRPr lang="en-US"/>
          </a:p>
        </p:txBody>
      </p:sp>
      <p:cxnSp>
        <p:nvCxnSpPr>
          <p:cNvPr id="8" name="Straight Connector 7"/>
          <p:cNvCxnSpPr/>
          <p:nvPr userDrawn="1"/>
        </p:nvCxnSpPr>
        <p:spPr>
          <a:xfrm flipH="1">
            <a:off x="11928022" y="-130629"/>
            <a:ext cx="89807" cy="6988629"/>
          </a:xfrm>
          <a:prstGeom prst="line">
            <a:avLst/>
          </a:prstGeom>
          <a:ln w="5746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047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8275" y="3607620"/>
            <a:ext cx="9144000" cy="1655762"/>
          </a:xfrm>
        </p:spPr>
        <p:txBody>
          <a:bodyPr vert="horz" lIns="91440" tIns="45720" rIns="91440" bIns="45720" rtlCol="0" anchor="t">
            <a:normAutofit/>
          </a:bodyPr>
          <a:lstStyle/>
          <a:p>
            <a:r>
              <a:rPr lang="en-US" sz="2600" b="1" i="1" dirty="0"/>
              <a:t>Presented by John Rosenzweig, Esq.</a:t>
            </a:r>
          </a:p>
          <a:p>
            <a:r>
              <a:rPr lang="en-US" sz="2600" b="1" i="1" dirty="0"/>
              <a:t>AIDS Legal Referral Panel </a:t>
            </a:r>
          </a:p>
        </p:txBody>
      </p:sp>
      <p:pic>
        <p:nvPicPr>
          <p:cNvPr id="5" name="Picture 4" descr="Logo, company name&#10;&#10;Description automatically generated">
            <a:extLst>
              <a:ext uri="{FF2B5EF4-FFF2-40B4-BE49-F238E27FC236}">
                <a16:creationId xmlns:a16="http://schemas.microsoft.com/office/drawing/2014/main" id="{889D6D0F-686D-4E1F-B6F6-498C720924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8" y="4903699"/>
            <a:ext cx="2471934" cy="1655762"/>
          </a:xfrm>
          <a:prstGeom prst="rect">
            <a:avLst/>
          </a:prstGeom>
        </p:spPr>
      </p:pic>
      <p:sp>
        <p:nvSpPr>
          <p:cNvPr id="6" name="Title 5">
            <a:extLst>
              <a:ext uri="{FF2B5EF4-FFF2-40B4-BE49-F238E27FC236}">
                <a16:creationId xmlns:a16="http://schemas.microsoft.com/office/drawing/2014/main" id="{155A3A67-9F80-9415-0549-1140670C3F1C}"/>
              </a:ext>
            </a:extLst>
          </p:cNvPr>
          <p:cNvSpPr>
            <a:spLocks noGrp="1"/>
          </p:cNvSpPr>
          <p:nvPr>
            <p:ph type="ctrTitle"/>
          </p:nvPr>
        </p:nvSpPr>
        <p:spPr>
          <a:xfrm>
            <a:off x="1438275" y="1551938"/>
            <a:ext cx="9144000" cy="1806893"/>
          </a:xfrm>
        </p:spPr>
        <p:txBody>
          <a:bodyPr>
            <a:normAutofit fontScale="90000"/>
          </a:bodyPr>
          <a:lstStyle/>
          <a:p>
            <a:br>
              <a:rPr lang="en-US" sz="4400" dirty="0"/>
            </a:br>
            <a:br>
              <a:rPr lang="en-US" sz="4400" dirty="0"/>
            </a:br>
            <a:r>
              <a:rPr lang="en-US" sz="4400" b="1" dirty="0"/>
              <a:t>Basic Planning for </a:t>
            </a:r>
            <a:br>
              <a:rPr lang="en-US" sz="4400" b="1" dirty="0"/>
            </a:br>
            <a:r>
              <a:rPr lang="en-US" sz="4400" b="1" dirty="0"/>
              <a:t>Incapacity and Death:</a:t>
            </a:r>
            <a:br>
              <a:rPr lang="en-US" sz="4400" dirty="0"/>
            </a:br>
            <a:r>
              <a:rPr lang="en-US" sz="3300" b="1" dirty="0"/>
              <a:t>Simple Wills, Powers of Attorney and </a:t>
            </a:r>
            <a:br>
              <a:rPr lang="en-US" sz="3300" b="1" dirty="0"/>
            </a:br>
            <a:r>
              <a:rPr lang="en-US" sz="3300" b="1" dirty="0"/>
              <a:t>Advanced Health Care Directives</a:t>
            </a:r>
          </a:p>
        </p:txBody>
      </p:sp>
    </p:spTree>
    <p:extLst>
      <p:ext uri="{BB962C8B-B14F-4D97-AF65-F5344CB8AC3E}">
        <p14:creationId xmlns:p14="http://schemas.microsoft.com/office/powerpoint/2010/main" val="1437031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Avoiding Challenges to Will, POA, AHCD</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Undue Influence</a:t>
            </a:r>
          </a:p>
          <a:p>
            <a:pPr marL="0" marR="0" indent="0">
              <a:spcBef>
                <a:spcPts val="0"/>
              </a:spcBef>
              <a:spcAft>
                <a:spcPts val="0"/>
              </a:spcAft>
              <a:buNone/>
            </a:pPr>
            <a:endParaRPr lang="en-US" sz="2400" i="1" dirty="0">
              <a:solidFill>
                <a:srgbClr val="3B3B3B"/>
              </a:solidFill>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Meet with client alone if possible. If client wishes to have a partner, spouse or friend present, review testamentary scheme and key elements of POA, AHCD.</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If preparing wills and other documents for partners or spouses, arrange to review the documents with each client separately.</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Avoid making decisions for client. OK to explain legal options and implications of decisions in light of client's circumstances and conditions.</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152397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Essential Elements:</a:t>
            </a:r>
          </a:p>
          <a:p>
            <a:pPr marL="0" marR="0" indent="0">
              <a:spcBef>
                <a:spcPts val="0"/>
              </a:spcBef>
              <a:spcAft>
                <a:spcPts val="0"/>
              </a:spcAft>
              <a:buNone/>
            </a:pPr>
            <a:endParaRPr lang="en-US" sz="2400" b="1" i="1" dirty="0">
              <a:solidFill>
                <a:srgbClr val="3B3B3B"/>
              </a:solidFill>
              <a:effectLst/>
              <a:ea typeface="Arial" panose="020B0604020202020204" pitchFamily="34" charset="0"/>
            </a:endParaRPr>
          </a:p>
          <a:p>
            <a:pPr>
              <a:spcBef>
                <a:spcPts val="0"/>
              </a:spcBef>
            </a:pPr>
            <a:r>
              <a:rPr lang="en-US" sz="2400" dirty="0">
                <a:solidFill>
                  <a:srgbClr val="3B3B3B"/>
                </a:solidFill>
                <a:ea typeface="Arial" panose="020B0604020202020204" pitchFamily="34" charset="0"/>
              </a:rPr>
              <a:t>I</a:t>
            </a:r>
            <a:r>
              <a:rPr lang="en-US" sz="2400" dirty="0">
                <a:solidFill>
                  <a:srgbClr val="3B3B3B"/>
                </a:solidFill>
                <a:effectLst/>
                <a:ea typeface="Arial" panose="020B0604020202020204" pitchFamily="34" charset="0"/>
              </a:rPr>
              <a:t>dentity of testator</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Names of testator's close relatives</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Names of executor and alternate executor</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Specific bequests and names of beneficiaries, alternate beneficiaries</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Residuary clause</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Funeral and burial instructions</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27295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Specific bequests</a:t>
            </a:r>
          </a:p>
          <a:p>
            <a:pPr marL="0" marR="0" indent="0">
              <a:spcBef>
                <a:spcPts val="0"/>
              </a:spcBef>
              <a:spcAft>
                <a:spcPts val="0"/>
              </a:spcAft>
              <a:buNone/>
            </a:pPr>
            <a:endParaRPr lang="en-US" sz="2400" b="1" i="1"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If client has more than 15, you can charge according to ALRP fee schedule.</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Alternative: client can gift remaining personal property (after specific bequests) to a trusted friend (usually executor) who will distribute property in accordance with a separate document listing items and beneficiaries. Such a document can be changed whenever client wishes without amending the will. See suggested language in Article 3 of Form Will, at bottom of page 2.</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241981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Drafting tips</a:t>
            </a:r>
          </a:p>
          <a:p>
            <a:pPr marL="0" marR="0" indent="0">
              <a:spcBef>
                <a:spcPts val="0"/>
              </a:spcBef>
              <a:spcAft>
                <a:spcPts val="0"/>
              </a:spcAft>
              <a:buNone/>
            </a:pPr>
            <a:endParaRPr lang="en-US" sz="2400" dirty="0">
              <a:solidFill>
                <a:srgbClr val="3B3B3B"/>
              </a:solidFill>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List relatives by their relationship and city of residence: e.g., "my sister, Jane Smith of Riverside, California" – there is only one Jane Smith who is client's sister, but listing city of residence helps demonstrate capacity.</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List non-relatives by name and current address: e.g., "John Doe, currently residing at 1663 Mission St., San Francisco, California." Guards against any confusion about which John Doe the client intended to name in the will, though John Doe may have relocated.</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95267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Primary or residuary bequests</a:t>
            </a:r>
          </a:p>
          <a:p>
            <a:pPr marL="0" marR="0" indent="0">
              <a:spcBef>
                <a:spcPts val="0"/>
              </a:spcBef>
              <a:spcAft>
                <a:spcPts val="0"/>
              </a:spcAft>
              <a:buNone/>
            </a:pPr>
            <a:endParaRPr lang="en-US" sz="2400" b="1" i="1"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An essential part of a will, in order to avoid having property pass by intestate succession outside of the will.</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There should be at least one alternate primary or residuary beneficiary, in case primary or residuary beneficiary predeceases client. Multiple alternate beneficiaries with the survivor(s) taking the property in equal shares is even less likely to result in failed testamentary scheme.</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If client does not have any alternate beneficiaries to name, client could designate a non-profit of the client's choice in order to avoid intestate succession.</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769735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Choice of executor</a:t>
            </a:r>
          </a:p>
          <a:p>
            <a:pPr marL="0" marR="0" indent="0">
              <a:spcBef>
                <a:spcPts val="0"/>
              </a:spcBef>
              <a:spcAft>
                <a:spcPts val="0"/>
              </a:spcAft>
              <a:buNone/>
            </a:pPr>
            <a:endParaRPr lang="en-US" sz="2400" b="1" i="1"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Qualifications listed in Probate Code Section 8400 </a:t>
            </a:r>
            <a:r>
              <a:rPr lang="en-US" sz="2400" i="1" dirty="0">
                <a:solidFill>
                  <a:srgbClr val="3B3B3B"/>
                </a:solidFill>
                <a:effectLst/>
                <a:ea typeface="Arial" panose="020B0604020202020204" pitchFamily="34" charset="0"/>
              </a:rPr>
              <a:t>et seq: Over age of majority; not subject to conservatorship or otherwise unfit; US Resident.</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Trustworthy, reliable and competent. Local resident is preferred. Should name an alternate.</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Primary or residuary beneficiary is usually named if he or she meets qualifications.</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Bond is normally waived.</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419531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Intentional omission of potential intestate heirs</a:t>
            </a:r>
          </a:p>
          <a:p>
            <a:pPr marL="0" marR="0" indent="0">
              <a:spcBef>
                <a:spcPts val="0"/>
              </a:spcBef>
              <a:spcAft>
                <a:spcPts val="0"/>
              </a:spcAft>
              <a:buNone/>
            </a:pPr>
            <a:endParaRPr lang="en-US" sz="2400" b="1" i="1"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Article 7 of Form Will states that any living heirs not listed in the Will are intentionally omitted, and provides a place to list former spouses, siblings, children and parents of the client.</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Counsel client not to use will to denigrate anyone in order to avoid potential libel suit against estate and to avoid post-death conflict.</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15322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Disposition of remains and instructions for funeral or memorial service</a:t>
            </a:r>
          </a:p>
          <a:p>
            <a:pPr marL="0" marR="0" indent="0">
              <a:spcBef>
                <a:spcPts val="0"/>
              </a:spcBef>
              <a:spcAft>
                <a:spcPts val="0"/>
              </a:spcAft>
              <a:buNone/>
            </a:pPr>
            <a:endParaRPr lang="en-US" sz="2400" b="1" i="1" dirty="0">
              <a:solidFill>
                <a:srgbClr val="3B3B3B"/>
              </a:solidFill>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Instructions in will are legally binding, but may not be discovered if will is not discovered and read until after arrangements have been made.</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AHCD also has a place to list such instructions.</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Can provide instructions in both, but make sure they're the same. Make sure executor knows where to look for instructions.</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698075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Guardianship of minor children</a:t>
            </a:r>
          </a:p>
          <a:p>
            <a:pPr marL="0" marR="0" indent="0">
              <a:spcBef>
                <a:spcPts val="0"/>
              </a:spcBef>
              <a:spcAft>
                <a:spcPts val="0"/>
              </a:spcAft>
              <a:buNone/>
            </a:pPr>
            <a:endParaRPr lang="en-US" sz="2400" b="1" i="1"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Can nominate guardian in will, but not binding upon court; court will usually appoint nominee if both parents agree on nominee.</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If including guardianship provisions in a will, I recommend reviewing information on guardianship in ALRP AIDS Law Manual, or consult with mentor.</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283406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Drafting a Simple Will</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fontScale="85000" lnSpcReduction="20000"/>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Execution and witnesses</a:t>
            </a:r>
          </a:p>
          <a:p>
            <a:pPr marL="0" marR="0" indent="0">
              <a:spcBef>
                <a:spcPts val="0"/>
              </a:spcBef>
              <a:spcAft>
                <a:spcPts val="0"/>
              </a:spcAft>
              <a:buNone/>
            </a:pPr>
            <a:endParaRPr lang="en-US" sz="2400" b="1" i="1" dirty="0">
              <a:solidFill>
                <a:srgbClr val="3B3B3B"/>
              </a:solidFill>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When executing will, attorney should ask client questions demonstrating client's capacity: purpose of the will; nature and value of the estate; and names of family members.</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Witnesses must be present when client signs, and the client must be present when the witnesses sign the will at the client's request. Witnesses must be over 18 and competent to testify to relevant facts: that the client signed the will or directed that it be signed, and that the client appeared to be sound mind and under no duress, fraud or undue influence.</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Beneficiaries should not act as witnesses; it creates a presumption of undue influence.</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I usually witness wills I draft along with one other person, typically the notary who notarizes the POA and witnesses the AHCD.</a:t>
            </a:r>
          </a:p>
          <a:p>
            <a:pPr>
              <a:spcBef>
                <a:spcPts val="0"/>
              </a:spcBef>
            </a:pPr>
            <a:endParaRPr lang="en-US" sz="2400" dirty="0">
              <a:solidFill>
                <a:srgbClr val="3B3B3B"/>
              </a:solidFill>
              <a:effectLst/>
              <a:ea typeface="Arial" panose="020B0604020202020204" pitchFamily="34" charset="0"/>
            </a:endParaRPr>
          </a:p>
          <a:p>
            <a:pPr>
              <a:spcBef>
                <a:spcPts val="0"/>
              </a:spcBef>
            </a:pPr>
            <a:r>
              <a:rPr lang="en-US" sz="2400" dirty="0">
                <a:solidFill>
                  <a:srgbClr val="3B3B3B"/>
                </a:solidFill>
                <a:effectLst/>
                <a:ea typeface="Arial" panose="020B0604020202020204" pitchFamily="34" charset="0"/>
              </a:rPr>
              <a:t>Make one copy of the executed will for my records (more if client wishes to share copies with executor or others). I give the client the original in a manila envelope labeled "WILL" and instruct the client to keep it in a place with other important documents where it will be discovered – not in a safety deposit box or locked file.</a:t>
            </a:r>
            <a:endParaRPr lang="en-US" dirty="0"/>
          </a:p>
        </p:txBody>
      </p:sp>
    </p:spTree>
    <p:extLst>
      <p:ext uri="{BB962C8B-B14F-4D97-AF65-F5344CB8AC3E}">
        <p14:creationId xmlns:p14="http://schemas.microsoft.com/office/powerpoint/2010/main" val="325650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045532"/>
            <a:ext cx="10515600" cy="5525108"/>
          </a:xfrm>
        </p:spPr>
        <p:txBody>
          <a:bodyPr vert="horz" lIns="91440" tIns="45720" rIns="91440" bIns="45720" rtlCol="0" anchor="t">
            <a:noAutofit/>
          </a:bodyPr>
          <a:lstStyle/>
          <a:p>
            <a:pPr marL="342900" marR="484505" lvl="0" indent="-342900">
              <a:lnSpc>
                <a:spcPct val="105000"/>
              </a:lnSpc>
              <a:spcBef>
                <a:spcPts val="250"/>
              </a:spcBef>
              <a:spcAft>
                <a:spcPts val="0"/>
              </a:spcAft>
              <a:buFont typeface="Times New Roman" panose="02020603050405020304" pitchFamily="18" charset="0"/>
              <a:buChar char="•"/>
              <a:tabLst>
                <a:tab pos="551815" algn="l"/>
                <a:tab pos="553085" algn="l"/>
              </a:tabLst>
            </a:pPr>
            <a:r>
              <a:rPr lang="en-US" sz="2000" dirty="0">
                <a:effectLst/>
                <a:ea typeface="Times New Roman" panose="02020603050405020304" pitchFamily="18" charset="0"/>
              </a:rPr>
              <a:t>Simple Wills,</a:t>
            </a:r>
            <a:r>
              <a:rPr lang="en-US" sz="2000" spc="-20" dirty="0">
                <a:effectLst/>
                <a:ea typeface="Times New Roman" panose="02020603050405020304" pitchFamily="18" charset="0"/>
              </a:rPr>
              <a:t> </a:t>
            </a:r>
            <a:r>
              <a:rPr lang="en-US" sz="2000" dirty="0">
                <a:effectLst/>
                <a:ea typeface="Times New Roman" panose="02020603050405020304" pitchFamily="18" charset="0"/>
              </a:rPr>
              <a:t>Powers</a:t>
            </a:r>
            <a:r>
              <a:rPr lang="en-US" sz="2000" spc="-30" dirty="0">
                <a:effectLst/>
                <a:ea typeface="Times New Roman" panose="02020603050405020304" pitchFamily="18" charset="0"/>
              </a:rPr>
              <a:t> </a:t>
            </a:r>
            <a:r>
              <a:rPr lang="en-US" sz="2000" dirty="0">
                <a:effectLst/>
                <a:ea typeface="Times New Roman" panose="02020603050405020304" pitchFamily="18" charset="0"/>
              </a:rPr>
              <a:t>of</a:t>
            </a:r>
            <a:r>
              <a:rPr lang="en-US" sz="2000" spc="-60" dirty="0">
                <a:effectLst/>
                <a:ea typeface="Times New Roman" panose="02020603050405020304" pitchFamily="18" charset="0"/>
              </a:rPr>
              <a:t> </a:t>
            </a:r>
            <a:r>
              <a:rPr lang="en-US" sz="2000" dirty="0">
                <a:effectLst/>
                <a:ea typeface="Times New Roman" panose="02020603050405020304" pitchFamily="18" charset="0"/>
              </a:rPr>
              <a:t>Attorney</a:t>
            </a:r>
            <a:r>
              <a:rPr lang="en-US" sz="2000" spc="-15" dirty="0">
                <a:effectLst/>
                <a:ea typeface="Times New Roman" panose="02020603050405020304" pitchFamily="18" charset="0"/>
              </a:rPr>
              <a:t> </a:t>
            </a:r>
            <a:r>
              <a:rPr lang="en-US" sz="2000" dirty="0">
                <a:effectLst/>
                <a:ea typeface="Times New Roman" panose="02020603050405020304" pitchFamily="18" charset="0"/>
              </a:rPr>
              <a:t>and</a:t>
            </a:r>
            <a:r>
              <a:rPr lang="en-US" sz="2000" spc="-40" dirty="0">
                <a:effectLst/>
                <a:ea typeface="Times New Roman" panose="02020603050405020304" pitchFamily="18" charset="0"/>
              </a:rPr>
              <a:t> </a:t>
            </a:r>
            <a:r>
              <a:rPr lang="en-US" sz="2000" dirty="0">
                <a:effectLst/>
                <a:ea typeface="Times New Roman" panose="02020603050405020304" pitchFamily="18" charset="0"/>
              </a:rPr>
              <a:t>Advanced</a:t>
            </a:r>
            <a:r>
              <a:rPr lang="en-US" sz="2000" spc="-20" dirty="0">
                <a:effectLst/>
                <a:ea typeface="Times New Roman" panose="02020603050405020304" pitchFamily="18" charset="0"/>
              </a:rPr>
              <a:t> </a:t>
            </a:r>
            <a:r>
              <a:rPr lang="en-US" sz="2000" dirty="0">
                <a:effectLst/>
                <a:ea typeface="Times New Roman" panose="02020603050405020304" pitchFamily="18" charset="0"/>
              </a:rPr>
              <a:t>Health</a:t>
            </a:r>
            <a:r>
              <a:rPr lang="en-US" sz="2000" spc="-15" dirty="0">
                <a:effectLst/>
                <a:ea typeface="Times New Roman" panose="02020603050405020304" pitchFamily="18" charset="0"/>
              </a:rPr>
              <a:t> </a:t>
            </a:r>
            <a:r>
              <a:rPr lang="en-US" sz="2000" dirty="0">
                <a:effectLst/>
                <a:ea typeface="Times New Roman" panose="02020603050405020304" pitchFamily="18" charset="0"/>
              </a:rPr>
              <a:t>Care</a:t>
            </a:r>
            <a:r>
              <a:rPr lang="en-US" sz="2000" spc="-80" dirty="0">
                <a:effectLst/>
                <a:ea typeface="Times New Roman" panose="02020603050405020304" pitchFamily="18" charset="0"/>
              </a:rPr>
              <a:t> </a:t>
            </a:r>
            <a:r>
              <a:rPr lang="en-US" sz="2000" dirty="0">
                <a:effectLst/>
                <a:ea typeface="Times New Roman" panose="02020603050405020304" pitchFamily="18" charset="0"/>
              </a:rPr>
              <a:t>Directives are</a:t>
            </a:r>
            <a:r>
              <a:rPr lang="en-US" sz="2000" spc="-80" dirty="0">
                <a:effectLst/>
                <a:ea typeface="Times New Roman" panose="02020603050405020304" pitchFamily="18" charset="0"/>
              </a:rPr>
              <a:t> </a:t>
            </a:r>
            <a:r>
              <a:rPr lang="en-US" sz="2000" dirty="0">
                <a:effectLst/>
                <a:ea typeface="Times New Roman" panose="02020603050405020304" pitchFamily="18" charset="0"/>
              </a:rPr>
              <a:t>essential to our</a:t>
            </a:r>
            <a:r>
              <a:rPr lang="en-US" sz="2000" spc="-70" dirty="0">
                <a:effectLst/>
                <a:ea typeface="Times New Roman" panose="02020603050405020304" pitchFamily="18" charset="0"/>
              </a:rPr>
              <a:t> </a:t>
            </a:r>
            <a:r>
              <a:rPr lang="en-US" sz="2000" dirty="0">
                <a:effectLst/>
                <a:ea typeface="Times New Roman" panose="02020603050405020304" pitchFamily="18" charset="0"/>
              </a:rPr>
              <a:t>clients,</a:t>
            </a:r>
            <a:r>
              <a:rPr lang="en-US" sz="2000" spc="-15" dirty="0">
                <a:effectLst/>
                <a:ea typeface="Times New Roman" panose="02020603050405020304" pitchFamily="18" charset="0"/>
              </a:rPr>
              <a:t> </a:t>
            </a:r>
            <a:r>
              <a:rPr lang="en-US" sz="2000" dirty="0">
                <a:effectLst/>
                <a:ea typeface="Times New Roman" panose="02020603050405020304" pitchFamily="18" charset="0"/>
              </a:rPr>
              <a:t>and</a:t>
            </a:r>
            <a:r>
              <a:rPr lang="en-US" sz="2000" spc="-20" dirty="0">
                <a:effectLst/>
                <a:ea typeface="Times New Roman" panose="02020603050405020304" pitchFamily="18" charset="0"/>
              </a:rPr>
              <a:t> </a:t>
            </a:r>
            <a:r>
              <a:rPr lang="en-US" sz="2000" dirty="0">
                <a:effectLst/>
                <a:ea typeface="Times New Roman" panose="02020603050405020304" pitchFamily="18" charset="0"/>
              </a:rPr>
              <a:t>are</a:t>
            </a:r>
            <a:r>
              <a:rPr lang="en-US" sz="2000" spc="-60" dirty="0">
                <a:effectLst/>
                <a:ea typeface="Times New Roman" panose="02020603050405020304" pitchFamily="18" charset="0"/>
              </a:rPr>
              <a:t> </a:t>
            </a:r>
            <a:r>
              <a:rPr lang="en-US" sz="2000" dirty="0">
                <a:effectLst/>
                <a:ea typeface="Times New Roman" panose="02020603050405020304" pitchFamily="18" charset="0"/>
              </a:rPr>
              <a:t>provided free</a:t>
            </a:r>
            <a:r>
              <a:rPr lang="en-US" sz="2000" spc="-55" dirty="0">
                <a:effectLst/>
                <a:ea typeface="Times New Roman" panose="02020603050405020304" pitchFamily="18" charset="0"/>
              </a:rPr>
              <a:t> </a:t>
            </a:r>
            <a:r>
              <a:rPr lang="en-US" sz="2000" dirty="0">
                <a:effectLst/>
                <a:ea typeface="Times New Roman" panose="02020603050405020304" pitchFamily="18" charset="0"/>
              </a:rPr>
              <a:t>of charge to them regardless of income</a:t>
            </a:r>
          </a:p>
          <a:p>
            <a:pPr marL="342900" marR="0" lvl="0" indent="-342900">
              <a:spcBef>
                <a:spcPts val="0"/>
              </a:spcBef>
              <a:spcAft>
                <a:spcPts val="0"/>
              </a:spcAft>
              <a:buFont typeface="Times New Roman" panose="02020603050405020304" pitchFamily="18" charset="0"/>
              <a:buChar char="•"/>
              <a:tabLst>
                <a:tab pos="553720" algn="l"/>
                <a:tab pos="554355" algn="l"/>
              </a:tabLst>
            </a:pPr>
            <a:endParaRPr lang="en-US" sz="2000" dirty="0">
              <a:effectLst/>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553720" algn="l"/>
                <a:tab pos="554355" algn="l"/>
              </a:tabLst>
            </a:pPr>
            <a:r>
              <a:rPr lang="en-US" sz="2000" dirty="0">
                <a:effectLst/>
                <a:ea typeface="Times New Roman" panose="02020603050405020304" pitchFamily="18" charset="0"/>
              </a:rPr>
              <a:t>A</a:t>
            </a:r>
            <a:r>
              <a:rPr lang="en-US" sz="2000" spc="-85" dirty="0">
                <a:effectLst/>
                <a:ea typeface="Times New Roman" panose="02020603050405020304" pitchFamily="18" charset="0"/>
              </a:rPr>
              <a:t> </a:t>
            </a:r>
            <a:r>
              <a:rPr lang="en-US" sz="2000" dirty="0">
                <a:effectLst/>
                <a:ea typeface="Times New Roman" panose="02020603050405020304" pitchFamily="18" charset="0"/>
              </a:rPr>
              <a:t>“Simple</a:t>
            </a:r>
            <a:r>
              <a:rPr lang="en-US" sz="2000" spc="5" dirty="0">
                <a:effectLst/>
                <a:ea typeface="Times New Roman" panose="02020603050405020304" pitchFamily="18" charset="0"/>
              </a:rPr>
              <a:t> </a:t>
            </a:r>
            <a:r>
              <a:rPr lang="en-US" sz="2000" dirty="0">
                <a:effectLst/>
                <a:ea typeface="Times New Roman" panose="02020603050405020304" pitchFamily="18" charset="0"/>
              </a:rPr>
              <a:t>Will"</a:t>
            </a:r>
            <a:r>
              <a:rPr lang="en-US" sz="2000" spc="-95" dirty="0">
                <a:effectLst/>
                <a:ea typeface="Times New Roman" panose="02020603050405020304" pitchFamily="18" charset="0"/>
              </a:rPr>
              <a:t> </a:t>
            </a:r>
            <a:r>
              <a:rPr lang="en-US" sz="2000" dirty="0">
                <a:effectLst/>
                <a:ea typeface="Times New Roman" panose="02020603050405020304" pitchFamily="18" charset="0"/>
              </a:rPr>
              <a:t>for</a:t>
            </a:r>
            <a:r>
              <a:rPr lang="en-US" sz="2000" spc="-80" dirty="0">
                <a:effectLst/>
                <a:ea typeface="Times New Roman" panose="02020603050405020304" pitchFamily="18" charset="0"/>
              </a:rPr>
              <a:t> </a:t>
            </a:r>
            <a:r>
              <a:rPr lang="en-US" sz="2000" dirty="0">
                <a:effectLst/>
                <a:ea typeface="Times New Roman" panose="02020603050405020304" pitchFamily="18" charset="0"/>
              </a:rPr>
              <a:t>an</a:t>
            </a:r>
            <a:r>
              <a:rPr lang="en-US" sz="2000" spc="-85" dirty="0">
                <a:effectLst/>
                <a:ea typeface="Times New Roman" panose="02020603050405020304" pitchFamily="18" charset="0"/>
              </a:rPr>
              <a:t> </a:t>
            </a:r>
            <a:r>
              <a:rPr lang="en-US" sz="2000" dirty="0">
                <a:effectLst/>
                <a:ea typeface="Times New Roman" panose="02020603050405020304" pitchFamily="18" charset="0"/>
              </a:rPr>
              <a:t>ALRP</a:t>
            </a:r>
            <a:r>
              <a:rPr lang="en-US" sz="2000" spc="-40" dirty="0">
                <a:effectLst/>
                <a:ea typeface="Times New Roman" panose="02020603050405020304" pitchFamily="18" charset="0"/>
              </a:rPr>
              <a:t> </a:t>
            </a:r>
            <a:r>
              <a:rPr lang="en-US" sz="2000" dirty="0">
                <a:effectLst/>
                <a:ea typeface="Times New Roman" panose="02020603050405020304" pitchFamily="18" charset="0"/>
              </a:rPr>
              <a:t>client</a:t>
            </a:r>
            <a:r>
              <a:rPr lang="en-US" sz="2000" spc="-5" dirty="0">
                <a:effectLst/>
                <a:ea typeface="Times New Roman" panose="02020603050405020304" pitchFamily="18" charset="0"/>
              </a:rPr>
              <a:t> </a:t>
            </a:r>
            <a:r>
              <a:rPr lang="en-US" sz="2000" dirty="0">
                <a:effectLst/>
                <a:ea typeface="Times New Roman" panose="02020603050405020304" pitchFamily="18" charset="0"/>
              </a:rPr>
              <a:t>has</a:t>
            </a:r>
            <a:r>
              <a:rPr lang="en-US" sz="2000" spc="-5" dirty="0">
                <a:effectLst/>
                <a:ea typeface="Times New Roman" panose="02020603050405020304" pitchFamily="18" charset="0"/>
              </a:rPr>
              <a:t> </a:t>
            </a:r>
            <a:r>
              <a:rPr lang="en-US" sz="2000" dirty="0">
                <a:effectLst/>
                <a:ea typeface="Times New Roman" panose="02020603050405020304" pitchFamily="18" charset="0"/>
              </a:rPr>
              <a:t>no</a:t>
            </a:r>
            <a:r>
              <a:rPr lang="en-US" sz="2000" spc="-10" dirty="0">
                <a:effectLst/>
                <a:ea typeface="Times New Roman" panose="02020603050405020304" pitchFamily="18" charset="0"/>
              </a:rPr>
              <a:t> </a:t>
            </a:r>
            <a:r>
              <a:rPr lang="en-US" sz="2000" dirty="0">
                <a:effectLst/>
                <a:ea typeface="Times New Roman" panose="02020603050405020304" pitchFamily="18" charset="0"/>
              </a:rPr>
              <a:t>more</a:t>
            </a:r>
            <a:r>
              <a:rPr lang="en-US" sz="2000" spc="-55" dirty="0">
                <a:effectLst/>
                <a:ea typeface="Times New Roman" panose="02020603050405020304" pitchFamily="18" charset="0"/>
              </a:rPr>
              <a:t> </a:t>
            </a:r>
            <a:r>
              <a:rPr lang="en-US" sz="2000" dirty="0">
                <a:effectLst/>
                <a:ea typeface="Times New Roman" panose="02020603050405020304" pitchFamily="18" charset="0"/>
              </a:rPr>
              <a:t>than</a:t>
            </a:r>
            <a:r>
              <a:rPr lang="en-US" sz="2000" spc="30" dirty="0">
                <a:effectLst/>
                <a:ea typeface="Times New Roman" panose="02020603050405020304" pitchFamily="18" charset="0"/>
              </a:rPr>
              <a:t> </a:t>
            </a:r>
            <a:r>
              <a:rPr lang="en-US" sz="2000" dirty="0">
                <a:effectLst/>
                <a:ea typeface="Times New Roman" panose="02020603050405020304" pitchFamily="18" charset="0"/>
              </a:rPr>
              <a:t>15</a:t>
            </a:r>
            <a:r>
              <a:rPr lang="en-US" sz="2000" spc="-70" dirty="0">
                <a:effectLst/>
                <a:ea typeface="Times New Roman" panose="02020603050405020304" pitchFamily="18" charset="0"/>
              </a:rPr>
              <a:t> </a:t>
            </a:r>
            <a:r>
              <a:rPr lang="en-US" sz="2000" dirty="0">
                <a:effectLst/>
                <a:ea typeface="Times New Roman" panose="02020603050405020304" pitchFamily="18" charset="0"/>
              </a:rPr>
              <a:t>specific</a:t>
            </a:r>
            <a:r>
              <a:rPr lang="en-US" sz="2000" spc="-30" dirty="0">
                <a:effectLst/>
                <a:ea typeface="Times New Roman" panose="02020603050405020304" pitchFamily="18" charset="0"/>
              </a:rPr>
              <a:t> </a:t>
            </a:r>
            <a:r>
              <a:rPr lang="en-US" sz="2000" dirty="0">
                <a:effectLst/>
                <a:ea typeface="Times New Roman" panose="02020603050405020304" pitchFamily="18" charset="0"/>
              </a:rPr>
              <a:t>bequests</a:t>
            </a:r>
            <a:r>
              <a:rPr lang="en-US" sz="2000" spc="-5" dirty="0">
                <a:effectLst/>
                <a:ea typeface="Times New Roman" panose="02020603050405020304" pitchFamily="18" charset="0"/>
              </a:rPr>
              <a:t> </a:t>
            </a:r>
            <a:r>
              <a:rPr lang="en-US" sz="2000" dirty="0">
                <a:effectLst/>
                <a:ea typeface="Times New Roman" panose="02020603050405020304" pitchFamily="18" charset="0"/>
              </a:rPr>
              <a:t>and</a:t>
            </a:r>
            <a:r>
              <a:rPr lang="en-US" sz="2000" spc="55" dirty="0">
                <a:effectLst/>
                <a:ea typeface="Times New Roman" panose="02020603050405020304" pitchFamily="18" charset="0"/>
              </a:rPr>
              <a:t> </a:t>
            </a:r>
            <a:r>
              <a:rPr lang="en-US" sz="2000" dirty="0">
                <a:effectLst/>
                <a:ea typeface="Times New Roman" panose="02020603050405020304" pitchFamily="18" charset="0"/>
              </a:rPr>
              <a:t>usually</a:t>
            </a:r>
            <a:r>
              <a:rPr lang="en-US" sz="2000" spc="5" dirty="0">
                <a:effectLst/>
                <a:ea typeface="Times New Roman" panose="02020603050405020304" pitchFamily="18" charset="0"/>
              </a:rPr>
              <a:t> </a:t>
            </a:r>
            <a:r>
              <a:rPr lang="en-US" sz="2000" dirty="0">
                <a:effectLst/>
                <a:ea typeface="Times New Roman" panose="02020603050405020304" pitchFamily="18" charset="0"/>
              </a:rPr>
              <a:t>avoids</a:t>
            </a:r>
            <a:r>
              <a:rPr lang="en-US" sz="2000" spc="-20" dirty="0">
                <a:effectLst/>
                <a:ea typeface="Times New Roman" panose="02020603050405020304" pitchFamily="18" charset="0"/>
              </a:rPr>
              <a:t> </a:t>
            </a:r>
            <a:r>
              <a:rPr lang="en-US" sz="2000" dirty="0">
                <a:effectLst/>
                <a:ea typeface="Times New Roman" panose="02020603050405020304" pitchFamily="18" charset="0"/>
              </a:rPr>
              <a:t>formal</a:t>
            </a:r>
            <a:r>
              <a:rPr lang="en-US" sz="2000" spc="-50" dirty="0">
                <a:effectLst/>
                <a:ea typeface="Times New Roman" panose="02020603050405020304" pitchFamily="18" charset="0"/>
              </a:rPr>
              <a:t> </a:t>
            </a:r>
            <a:r>
              <a:rPr lang="en-US" sz="2000" spc="-10" dirty="0">
                <a:effectLst/>
                <a:ea typeface="Times New Roman" panose="02020603050405020304" pitchFamily="18" charset="0"/>
              </a:rPr>
              <a:t>probate</a:t>
            </a:r>
            <a:endParaRPr lang="en-US" sz="2000" dirty="0">
              <a:effectLst/>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552450" algn="l"/>
                <a:tab pos="553085" algn="l"/>
              </a:tabLst>
            </a:pPr>
            <a:endParaRPr lang="en-US" sz="2000" dirty="0">
              <a:effectLst/>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552450" algn="l"/>
                <a:tab pos="553085" algn="l"/>
              </a:tabLst>
            </a:pPr>
            <a:r>
              <a:rPr lang="en-US" sz="2000" dirty="0">
                <a:effectLst/>
                <a:ea typeface="Times New Roman" panose="02020603050405020304" pitchFamily="18" charset="0"/>
              </a:rPr>
              <a:t>Power</a:t>
            </a:r>
            <a:r>
              <a:rPr lang="en-US" sz="2000" spc="-30" dirty="0">
                <a:effectLst/>
                <a:ea typeface="Times New Roman" panose="02020603050405020304" pitchFamily="18" charset="0"/>
              </a:rPr>
              <a:t> </a:t>
            </a:r>
            <a:r>
              <a:rPr lang="en-US" sz="2000" dirty="0">
                <a:effectLst/>
                <a:ea typeface="Times New Roman" panose="02020603050405020304" pitchFamily="18" charset="0"/>
              </a:rPr>
              <a:t>of</a:t>
            </a:r>
            <a:r>
              <a:rPr lang="en-US" sz="2000" spc="25" dirty="0">
                <a:effectLst/>
                <a:ea typeface="Times New Roman" panose="02020603050405020304" pitchFamily="18" charset="0"/>
              </a:rPr>
              <a:t> </a:t>
            </a:r>
            <a:r>
              <a:rPr lang="en-US" sz="2000" dirty="0">
                <a:effectLst/>
                <a:ea typeface="Times New Roman" panose="02020603050405020304" pitchFamily="18" charset="0"/>
              </a:rPr>
              <a:t>Attorney</a:t>
            </a:r>
            <a:r>
              <a:rPr lang="en-US" sz="2000" spc="-10" dirty="0">
                <a:effectLst/>
                <a:ea typeface="Times New Roman" panose="02020603050405020304" pitchFamily="18" charset="0"/>
              </a:rPr>
              <a:t> (POA) </a:t>
            </a:r>
            <a:r>
              <a:rPr lang="en-US" sz="2000" dirty="0">
                <a:effectLst/>
                <a:ea typeface="Times New Roman" panose="02020603050405020304" pitchFamily="18" charset="0"/>
              </a:rPr>
              <a:t>allows</a:t>
            </a:r>
            <a:r>
              <a:rPr lang="en-US" sz="2000" spc="-10" dirty="0">
                <a:effectLst/>
                <a:ea typeface="Times New Roman" panose="02020603050405020304" pitchFamily="18" charset="0"/>
              </a:rPr>
              <a:t> </a:t>
            </a:r>
            <a:r>
              <a:rPr lang="en-US" sz="2000" dirty="0">
                <a:effectLst/>
                <a:ea typeface="Times New Roman" panose="02020603050405020304" pitchFamily="18" charset="0"/>
              </a:rPr>
              <a:t>someone</a:t>
            </a:r>
            <a:r>
              <a:rPr lang="en-US" sz="2000" spc="-20" dirty="0">
                <a:effectLst/>
                <a:ea typeface="Times New Roman" panose="02020603050405020304" pitchFamily="18" charset="0"/>
              </a:rPr>
              <a:t> </a:t>
            </a:r>
            <a:r>
              <a:rPr lang="en-US" sz="2000" dirty="0">
                <a:effectLst/>
                <a:ea typeface="Times New Roman" panose="02020603050405020304" pitchFamily="18" charset="0"/>
              </a:rPr>
              <a:t>else</a:t>
            </a:r>
            <a:r>
              <a:rPr lang="en-US" sz="2000" spc="5" dirty="0">
                <a:effectLst/>
                <a:ea typeface="Times New Roman" panose="02020603050405020304" pitchFamily="18" charset="0"/>
              </a:rPr>
              <a:t> </a:t>
            </a:r>
            <a:r>
              <a:rPr lang="en-US" sz="2000" dirty="0">
                <a:effectLst/>
                <a:ea typeface="Times New Roman" panose="02020603050405020304" pitchFamily="18" charset="0"/>
              </a:rPr>
              <a:t>to</a:t>
            </a:r>
            <a:r>
              <a:rPr lang="en-US" sz="2000" spc="-80" dirty="0">
                <a:effectLst/>
                <a:ea typeface="Times New Roman" panose="02020603050405020304" pitchFamily="18" charset="0"/>
              </a:rPr>
              <a:t> </a:t>
            </a:r>
            <a:r>
              <a:rPr lang="en-US" sz="2000" dirty="0">
                <a:effectLst/>
                <a:ea typeface="Times New Roman" panose="02020603050405020304" pitchFamily="18" charset="0"/>
              </a:rPr>
              <a:t>act</a:t>
            </a:r>
            <a:r>
              <a:rPr lang="en-US" sz="2000" spc="-25" dirty="0">
                <a:effectLst/>
                <a:ea typeface="Times New Roman" panose="02020603050405020304" pitchFamily="18" charset="0"/>
              </a:rPr>
              <a:t> </a:t>
            </a:r>
            <a:r>
              <a:rPr lang="en-US" sz="2000" dirty="0">
                <a:effectLst/>
                <a:ea typeface="Times New Roman" panose="02020603050405020304" pitchFamily="18" charset="0"/>
              </a:rPr>
              <a:t>on</a:t>
            </a:r>
            <a:r>
              <a:rPr lang="en-US" sz="2000" spc="-40" dirty="0">
                <a:effectLst/>
                <a:ea typeface="Times New Roman" panose="02020603050405020304" pitchFamily="18" charset="0"/>
              </a:rPr>
              <a:t> </a:t>
            </a:r>
            <a:r>
              <a:rPr lang="en-US" sz="2000" dirty="0">
                <a:effectLst/>
                <a:ea typeface="Times New Roman" panose="02020603050405020304" pitchFamily="18" charset="0"/>
              </a:rPr>
              <a:t>a</a:t>
            </a:r>
            <a:r>
              <a:rPr lang="en-US" sz="2000" spc="-25" dirty="0">
                <a:effectLst/>
                <a:ea typeface="Times New Roman" panose="02020603050405020304" pitchFamily="18" charset="0"/>
              </a:rPr>
              <a:t> </a:t>
            </a:r>
            <a:r>
              <a:rPr lang="en-US" sz="2000" dirty="0">
                <a:effectLst/>
                <a:ea typeface="Times New Roman" panose="02020603050405020304" pitchFamily="18" charset="0"/>
              </a:rPr>
              <a:t>client's</a:t>
            </a:r>
            <a:r>
              <a:rPr lang="en-US" sz="2000" spc="-35" dirty="0">
                <a:effectLst/>
                <a:ea typeface="Times New Roman" panose="02020603050405020304" pitchFamily="18" charset="0"/>
              </a:rPr>
              <a:t> </a:t>
            </a:r>
            <a:r>
              <a:rPr lang="en-US" sz="2000" dirty="0">
                <a:effectLst/>
                <a:ea typeface="Times New Roman" panose="02020603050405020304" pitchFamily="18" charset="0"/>
              </a:rPr>
              <a:t>behalf</a:t>
            </a:r>
            <a:r>
              <a:rPr lang="en-US" sz="2000" spc="-5" dirty="0">
                <a:effectLst/>
                <a:ea typeface="Times New Roman" panose="02020603050405020304" pitchFamily="18" charset="0"/>
              </a:rPr>
              <a:t> </a:t>
            </a:r>
            <a:r>
              <a:rPr lang="en-US" sz="2000" dirty="0">
                <a:effectLst/>
                <a:ea typeface="Times New Roman" panose="02020603050405020304" pitchFamily="18" charset="0"/>
              </a:rPr>
              <a:t>on</a:t>
            </a:r>
            <a:r>
              <a:rPr lang="en-US" sz="2000" spc="-80" dirty="0">
                <a:effectLst/>
                <a:ea typeface="Times New Roman" panose="02020603050405020304" pitchFamily="18" charset="0"/>
              </a:rPr>
              <a:t> </a:t>
            </a:r>
            <a:r>
              <a:rPr lang="en-US" sz="2000" dirty="0">
                <a:effectLst/>
                <a:ea typeface="Times New Roman" panose="02020603050405020304" pitchFamily="18" charset="0"/>
              </a:rPr>
              <a:t>financial</a:t>
            </a:r>
            <a:r>
              <a:rPr lang="en-US" sz="2000" spc="-15" dirty="0">
                <a:effectLst/>
                <a:ea typeface="Times New Roman" panose="02020603050405020304" pitchFamily="18" charset="0"/>
              </a:rPr>
              <a:t> </a:t>
            </a:r>
            <a:r>
              <a:rPr lang="en-US" sz="2000" dirty="0">
                <a:effectLst/>
                <a:ea typeface="Times New Roman" panose="02020603050405020304" pitchFamily="18" charset="0"/>
              </a:rPr>
              <a:t>and</a:t>
            </a:r>
            <a:r>
              <a:rPr lang="en-US" sz="2000" spc="35" dirty="0">
                <a:effectLst/>
                <a:ea typeface="Times New Roman" panose="02020603050405020304" pitchFamily="18" charset="0"/>
              </a:rPr>
              <a:t> </a:t>
            </a:r>
            <a:r>
              <a:rPr lang="en-US" sz="2000" dirty="0">
                <a:effectLst/>
                <a:ea typeface="Times New Roman" panose="02020603050405020304" pitchFamily="18" charset="0"/>
              </a:rPr>
              <a:t>legal</a:t>
            </a:r>
            <a:r>
              <a:rPr lang="en-US" sz="2000" spc="-35" dirty="0">
                <a:effectLst/>
                <a:ea typeface="Times New Roman" panose="02020603050405020304" pitchFamily="18" charset="0"/>
              </a:rPr>
              <a:t> </a:t>
            </a:r>
            <a:r>
              <a:rPr lang="en-US" sz="2000" spc="-10" dirty="0">
                <a:effectLst/>
                <a:ea typeface="Times New Roman" panose="02020603050405020304" pitchFamily="18" charset="0"/>
              </a:rPr>
              <a:t>matters</a:t>
            </a:r>
            <a:endParaRPr lang="en-US" sz="2000" dirty="0">
              <a:effectLst/>
              <a:ea typeface="Times New Roman" panose="02020603050405020304" pitchFamily="18" charset="0"/>
            </a:endParaRPr>
          </a:p>
          <a:p>
            <a:pPr marL="342900" marR="444500" lvl="0" indent="-342900">
              <a:lnSpc>
                <a:spcPct val="105000"/>
              </a:lnSpc>
              <a:spcBef>
                <a:spcPts val="0"/>
              </a:spcBef>
              <a:spcAft>
                <a:spcPts val="0"/>
              </a:spcAft>
              <a:buFont typeface="Times New Roman" panose="02020603050405020304" pitchFamily="18" charset="0"/>
              <a:buChar char="•"/>
              <a:tabLst>
                <a:tab pos="553720" algn="l"/>
                <a:tab pos="554355" algn="l"/>
              </a:tabLst>
            </a:pPr>
            <a:endParaRPr lang="en-US" sz="2000" dirty="0">
              <a:effectLst/>
              <a:ea typeface="Times New Roman" panose="02020603050405020304" pitchFamily="18" charset="0"/>
            </a:endParaRPr>
          </a:p>
          <a:p>
            <a:pPr marL="342900" marR="444500" lvl="0" indent="-342900">
              <a:lnSpc>
                <a:spcPct val="105000"/>
              </a:lnSpc>
              <a:spcBef>
                <a:spcPts val="0"/>
              </a:spcBef>
              <a:spcAft>
                <a:spcPts val="0"/>
              </a:spcAft>
              <a:buFont typeface="Times New Roman" panose="02020603050405020304" pitchFamily="18" charset="0"/>
              <a:buChar char="•"/>
              <a:tabLst>
                <a:tab pos="553720" algn="l"/>
                <a:tab pos="554355" algn="l"/>
              </a:tabLst>
            </a:pPr>
            <a:r>
              <a:rPr lang="en-US" sz="2000" dirty="0">
                <a:effectLst/>
                <a:ea typeface="Times New Roman" panose="02020603050405020304" pitchFamily="18" charset="0"/>
              </a:rPr>
              <a:t>Advanced Health</a:t>
            </a:r>
            <a:r>
              <a:rPr lang="en-US" sz="2000" spc="-80" dirty="0">
                <a:effectLst/>
                <a:ea typeface="Times New Roman" panose="02020603050405020304" pitchFamily="18" charset="0"/>
              </a:rPr>
              <a:t> </a:t>
            </a:r>
            <a:r>
              <a:rPr lang="en-US" sz="2000" dirty="0">
                <a:effectLst/>
                <a:ea typeface="Times New Roman" panose="02020603050405020304" pitchFamily="18" charset="0"/>
              </a:rPr>
              <a:t>Care</a:t>
            </a:r>
            <a:r>
              <a:rPr lang="en-US" sz="2000" spc="-25" dirty="0">
                <a:effectLst/>
                <a:ea typeface="Times New Roman" panose="02020603050405020304" pitchFamily="18" charset="0"/>
              </a:rPr>
              <a:t> </a:t>
            </a:r>
            <a:r>
              <a:rPr lang="en-US" sz="2000" dirty="0">
                <a:effectLst/>
                <a:ea typeface="Times New Roman" panose="02020603050405020304" pitchFamily="18" charset="0"/>
              </a:rPr>
              <a:t>Directive</a:t>
            </a:r>
            <a:r>
              <a:rPr lang="en-US" sz="2000" spc="-15" dirty="0">
                <a:effectLst/>
                <a:ea typeface="Times New Roman" panose="02020603050405020304" pitchFamily="18" charset="0"/>
              </a:rPr>
              <a:t> (AHCD) </a:t>
            </a:r>
            <a:r>
              <a:rPr lang="en-US" sz="2000" dirty="0">
                <a:effectLst/>
                <a:ea typeface="Times New Roman" panose="02020603050405020304" pitchFamily="18" charset="0"/>
              </a:rPr>
              <a:t>appoints someone</a:t>
            </a:r>
            <a:r>
              <a:rPr lang="en-US" sz="2000" spc="-10" dirty="0">
                <a:effectLst/>
                <a:ea typeface="Times New Roman" panose="02020603050405020304" pitchFamily="18" charset="0"/>
              </a:rPr>
              <a:t> </a:t>
            </a:r>
            <a:r>
              <a:rPr lang="en-US" sz="2000" dirty="0">
                <a:effectLst/>
                <a:ea typeface="Times New Roman" panose="02020603050405020304" pitchFamily="18" charset="0"/>
              </a:rPr>
              <a:t>to</a:t>
            </a:r>
            <a:r>
              <a:rPr lang="en-US" sz="2000" spc="-90" dirty="0">
                <a:effectLst/>
                <a:ea typeface="Times New Roman" panose="02020603050405020304" pitchFamily="18" charset="0"/>
              </a:rPr>
              <a:t> </a:t>
            </a:r>
            <a:r>
              <a:rPr lang="en-US" sz="2000" dirty="0">
                <a:effectLst/>
                <a:ea typeface="Times New Roman" panose="02020603050405020304" pitchFamily="18" charset="0"/>
              </a:rPr>
              <a:t>make</a:t>
            </a:r>
            <a:r>
              <a:rPr lang="en-US" sz="2000" spc="-75" dirty="0">
                <a:effectLst/>
                <a:ea typeface="Times New Roman" panose="02020603050405020304" pitchFamily="18" charset="0"/>
              </a:rPr>
              <a:t> </a:t>
            </a:r>
            <a:r>
              <a:rPr lang="en-US" sz="2000" dirty="0">
                <a:effectLst/>
                <a:ea typeface="Times New Roman" panose="02020603050405020304" pitchFamily="18" charset="0"/>
              </a:rPr>
              <a:t>health</a:t>
            </a:r>
            <a:r>
              <a:rPr lang="en-US" sz="2000" spc="-45" dirty="0">
                <a:effectLst/>
                <a:ea typeface="Times New Roman" panose="02020603050405020304" pitchFamily="18" charset="0"/>
              </a:rPr>
              <a:t> </a:t>
            </a:r>
            <a:r>
              <a:rPr lang="en-US" sz="2000" dirty="0">
                <a:effectLst/>
                <a:ea typeface="Times New Roman" panose="02020603050405020304" pitchFamily="18" charset="0"/>
              </a:rPr>
              <a:t>care</a:t>
            </a:r>
            <a:r>
              <a:rPr lang="en-US" sz="2000" spc="-60" dirty="0">
                <a:effectLst/>
                <a:ea typeface="Times New Roman" panose="02020603050405020304" pitchFamily="18" charset="0"/>
              </a:rPr>
              <a:t> </a:t>
            </a:r>
            <a:r>
              <a:rPr lang="en-US" sz="2000" dirty="0">
                <a:effectLst/>
                <a:ea typeface="Times New Roman" panose="02020603050405020304" pitchFamily="18" charset="0"/>
              </a:rPr>
              <a:t>decisions on behalf</a:t>
            </a:r>
            <a:r>
              <a:rPr lang="en-US" sz="2000" spc="-30" dirty="0">
                <a:effectLst/>
                <a:ea typeface="Times New Roman" panose="02020603050405020304" pitchFamily="18" charset="0"/>
              </a:rPr>
              <a:t> </a:t>
            </a:r>
            <a:r>
              <a:rPr lang="en-US" sz="2000" dirty="0">
                <a:effectLst/>
                <a:ea typeface="Times New Roman" panose="02020603050405020304" pitchFamily="18" charset="0"/>
              </a:rPr>
              <a:t>of</a:t>
            </a:r>
            <a:r>
              <a:rPr lang="en-US" sz="2000" spc="-105" dirty="0">
                <a:effectLst/>
                <a:ea typeface="Times New Roman" panose="02020603050405020304" pitchFamily="18" charset="0"/>
              </a:rPr>
              <a:t> </a:t>
            </a:r>
            <a:r>
              <a:rPr lang="en-US" sz="2000" dirty="0">
                <a:effectLst/>
                <a:ea typeface="Times New Roman" panose="02020603050405020304" pitchFamily="18" charset="0"/>
              </a:rPr>
              <a:t>the client</a:t>
            </a:r>
            <a:r>
              <a:rPr lang="en-US" sz="2000" spc="-5" dirty="0">
                <a:effectLst/>
                <a:ea typeface="Times New Roman" panose="02020603050405020304" pitchFamily="18" charset="0"/>
              </a:rPr>
              <a:t> </a:t>
            </a:r>
            <a:r>
              <a:rPr lang="en-US" sz="2000" dirty="0">
                <a:effectLst/>
                <a:ea typeface="Times New Roman" panose="02020603050405020304" pitchFamily="18" charset="0"/>
              </a:rPr>
              <a:t>and</a:t>
            </a:r>
            <a:r>
              <a:rPr lang="en-US" sz="2000" spc="-55" dirty="0">
                <a:effectLst/>
                <a:ea typeface="Times New Roman" panose="02020603050405020304" pitchFamily="18" charset="0"/>
              </a:rPr>
              <a:t> </a:t>
            </a:r>
            <a:r>
              <a:rPr lang="en-US" sz="2000" dirty="0">
                <a:effectLst/>
                <a:ea typeface="Times New Roman" panose="02020603050405020304" pitchFamily="18" charset="0"/>
              </a:rPr>
              <a:t>provides some direction to that person and to</a:t>
            </a:r>
            <a:r>
              <a:rPr lang="en-US" sz="2000" spc="-50" dirty="0">
                <a:effectLst/>
                <a:ea typeface="Times New Roman" panose="02020603050405020304" pitchFamily="18" charset="0"/>
              </a:rPr>
              <a:t> </a:t>
            </a:r>
            <a:r>
              <a:rPr lang="en-US" sz="2000" dirty="0">
                <a:effectLst/>
                <a:ea typeface="Times New Roman" panose="02020603050405020304" pitchFamily="18" charset="0"/>
              </a:rPr>
              <a:t>medical providers regarding end-of-life care</a:t>
            </a:r>
          </a:p>
          <a:p>
            <a:pPr marL="342900" marR="0" lvl="0" indent="-342900">
              <a:spcBef>
                <a:spcPts val="0"/>
              </a:spcBef>
              <a:spcAft>
                <a:spcPts val="0"/>
              </a:spcAft>
              <a:buFont typeface="Times New Roman" panose="02020603050405020304" pitchFamily="18" charset="0"/>
              <a:buChar char="•"/>
              <a:tabLst>
                <a:tab pos="552450" algn="l"/>
                <a:tab pos="553085" algn="l"/>
              </a:tabLst>
            </a:pPr>
            <a:endParaRPr lang="en-US" sz="2000" dirty="0">
              <a:effectLst/>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552450" algn="l"/>
                <a:tab pos="553085" algn="l"/>
              </a:tabLst>
            </a:pPr>
            <a:r>
              <a:rPr lang="en-US" sz="2000" dirty="0">
                <a:effectLst/>
                <a:ea typeface="Times New Roman" panose="02020603050405020304" pitchFamily="18" charset="0"/>
              </a:rPr>
              <a:t>Provide</a:t>
            </a:r>
            <a:r>
              <a:rPr lang="en-US" sz="2000" spc="-5" dirty="0">
                <a:effectLst/>
                <a:ea typeface="Times New Roman" panose="02020603050405020304" pitchFamily="18" charset="0"/>
              </a:rPr>
              <a:t> </a:t>
            </a:r>
            <a:r>
              <a:rPr lang="en-US" sz="2000" dirty="0">
                <a:effectLst/>
                <a:ea typeface="Times New Roman" panose="02020603050405020304" pitchFamily="18" charset="0"/>
              </a:rPr>
              <a:t>peace</a:t>
            </a:r>
            <a:r>
              <a:rPr lang="en-US" sz="2000" spc="-45" dirty="0">
                <a:effectLst/>
                <a:ea typeface="Times New Roman" panose="02020603050405020304" pitchFamily="18" charset="0"/>
              </a:rPr>
              <a:t> </a:t>
            </a:r>
            <a:r>
              <a:rPr lang="en-US" sz="2000" dirty="0">
                <a:effectLst/>
                <a:ea typeface="Times New Roman" panose="02020603050405020304" pitchFamily="18" charset="0"/>
              </a:rPr>
              <a:t>of</a:t>
            </a:r>
            <a:r>
              <a:rPr lang="en-US" sz="2000" spc="-5" dirty="0">
                <a:effectLst/>
                <a:ea typeface="Times New Roman" panose="02020603050405020304" pitchFamily="18" charset="0"/>
              </a:rPr>
              <a:t> </a:t>
            </a:r>
            <a:r>
              <a:rPr lang="en-US" sz="2000" dirty="0">
                <a:effectLst/>
                <a:ea typeface="Times New Roman" panose="02020603050405020304" pitchFamily="18" charset="0"/>
              </a:rPr>
              <a:t>mind</a:t>
            </a:r>
            <a:r>
              <a:rPr lang="en-US" sz="2000" spc="15" dirty="0">
                <a:effectLst/>
                <a:ea typeface="Times New Roman" panose="02020603050405020304" pitchFamily="18" charset="0"/>
              </a:rPr>
              <a:t> </a:t>
            </a:r>
            <a:r>
              <a:rPr lang="en-US" sz="2000" dirty="0">
                <a:effectLst/>
                <a:ea typeface="Times New Roman" panose="02020603050405020304" pitchFamily="18" charset="0"/>
              </a:rPr>
              <a:t>to</a:t>
            </a:r>
            <a:r>
              <a:rPr lang="en-US" sz="2000" spc="-10" dirty="0">
                <a:effectLst/>
                <a:ea typeface="Times New Roman" panose="02020603050405020304" pitchFamily="18" charset="0"/>
              </a:rPr>
              <a:t> </a:t>
            </a:r>
            <a:r>
              <a:rPr lang="en-US" sz="2000" dirty="0">
                <a:effectLst/>
                <a:ea typeface="Times New Roman" panose="02020603050405020304" pitchFamily="18" charset="0"/>
              </a:rPr>
              <a:t>our</a:t>
            </a:r>
            <a:r>
              <a:rPr lang="en-US" sz="2000" spc="-65" dirty="0">
                <a:effectLst/>
                <a:ea typeface="Times New Roman" panose="02020603050405020304" pitchFamily="18" charset="0"/>
              </a:rPr>
              <a:t> </a:t>
            </a:r>
            <a:r>
              <a:rPr lang="en-US" sz="2000" spc="-10" dirty="0">
                <a:effectLst/>
                <a:ea typeface="Times New Roman" panose="02020603050405020304" pitchFamily="18" charset="0"/>
              </a:rPr>
              <a:t>clients</a:t>
            </a:r>
            <a:endParaRPr lang="en-US" sz="2000" dirty="0">
              <a:effectLst/>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549910" algn="l"/>
                <a:tab pos="551180" algn="l"/>
              </a:tabLst>
            </a:pPr>
            <a:endParaRPr lang="en-US" sz="2000" dirty="0">
              <a:effectLst/>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549910" algn="l"/>
                <a:tab pos="551180" algn="l"/>
              </a:tabLst>
            </a:pPr>
            <a:r>
              <a:rPr lang="en-US" sz="2000" dirty="0">
                <a:effectLst/>
                <a:ea typeface="Times New Roman" panose="02020603050405020304" pitchFamily="18" charset="0"/>
              </a:rPr>
              <a:t>These</a:t>
            </a:r>
            <a:r>
              <a:rPr lang="en-US" sz="2000" spc="-30" dirty="0">
                <a:effectLst/>
                <a:ea typeface="Times New Roman" panose="02020603050405020304" pitchFamily="18" charset="0"/>
              </a:rPr>
              <a:t> </a:t>
            </a:r>
            <a:r>
              <a:rPr lang="en-US" sz="2000" dirty="0">
                <a:effectLst/>
                <a:ea typeface="Times New Roman" panose="02020603050405020304" pitchFamily="18" charset="0"/>
              </a:rPr>
              <a:t>basic</a:t>
            </a:r>
            <a:r>
              <a:rPr lang="en-US" sz="2000" spc="-80" dirty="0">
                <a:effectLst/>
                <a:ea typeface="Times New Roman" panose="02020603050405020304" pitchFamily="18" charset="0"/>
              </a:rPr>
              <a:t> </a:t>
            </a:r>
            <a:r>
              <a:rPr lang="en-US" sz="2000" dirty="0">
                <a:effectLst/>
                <a:ea typeface="Times New Roman" panose="02020603050405020304" pitchFamily="18" charset="0"/>
              </a:rPr>
              <a:t>documents</a:t>
            </a:r>
            <a:r>
              <a:rPr lang="en-US" sz="2000" spc="5" dirty="0">
                <a:effectLst/>
                <a:ea typeface="Times New Roman" panose="02020603050405020304" pitchFamily="18" charset="0"/>
              </a:rPr>
              <a:t> </a:t>
            </a:r>
            <a:r>
              <a:rPr lang="en-US" sz="2000" dirty="0">
                <a:effectLst/>
                <a:ea typeface="Times New Roman" panose="02020603050405020304" pitchFamily="18" charset="0"/>
              </a:rPr>
              <a:t>are</a:t>
            </a:r>
            <a:r>
              <a:rPr lang="en-US" sz="2000" spc="-20" dirty="0">
                <a:effectLst/>
                <a:ea typeface="Times New Roman" panose="02020603050405020304" pitchFamily="18" charset="0"/>
              </a:rPr>
              <a:t> </a:t>
            </a:r>
            <a:r>
              <a:rPr lang="en-US" sz="2000" dirty="0">
                <a:effectLst/>
                <a:ea typeface="Times New Roman" panose="02020603050405020304" pitchFamily="18" charset="0"/>
              </a:rPr>
              <a:t>necessary</a:t>
            </a:r>
            <a:r>
              <a:rPr lang="en-US" sz="2000" spc="-60" dirty="0">
                <a:effectLst/>
                <a:ea typeface="Times New Roman" panose="02020603050405020304" pitchFamily="18" charset="0"/>
              </a:rPr>
              <a:t> </a:t>
            </a:r>
            <a:r>
              <a:rPr lang="en-US" sz="2000" dirty="0">
                <a:effectLst/>
                <a:ea typeface="Times New Roman" panose="02020603050405020304" pitchFamily="18" charset="0"/>
              </a:rPr>
              <a:t>to</a:t>
            </a:r>
            <a:r>
              <a:rPr lang="en-US" sz="2000" spc="65" dirty="0">
                <a:effectLst/>
                <a:ea typeface="Times New Roman" panose="02020603050405020304" pitchFamily="18" charset="0"/>
              </a:rPr>
              <a:t> </a:t>
            </a:r>
            <a:r>
              <a:rPr lang="en-US" sz="2000" dirty="0">
                <a:effectLst/>
                <a:ea typeface="Times New Roman" panose="02020603050405020304" pitchFamily="18" charset="0"/>
              </a:rPr>
              <a:t>avoid</a:t>
            </a:r>
            <a:r>
              <a:rPr lang="en-US" sz="2000" spc="-15" dirty="0">
                <a:effectLst/>
                <a:ea typeface="Times New Roman" panose="02020603050405020304" pitchFamily="18" charset="0"/>
              </a:rPr>
              <a:t> </a:t>
            </a:r>
            <a:r>
              <a:rPr lang="en-US" sz="2000" dirty="0">
                <a:effectLst/>
                <a:ea typeface="Times New Roman" panose="02020603050405020304" pitchFamily="18" charset="0"/>
              </a:rPr>
              <a:t>intestate</a:t>
            </a:r>
            <a:r>
              <a:rPr lang="en-US" sz="2000" spc="-15" dirty="0">
                <a:effectLst/>
                <a:ea typeface="Times New Roman" panose="02020603050405020304" pitchFamily="18" charset="0"/>
              </a:rPr>
              <a:t> </a:t>
            </a:r>
            <a:r>
              <a:rPr lang="en-US" sz="2000" dirty="0">
                <a:effectLst/>
                <a:ea typeface="Times New Roman" panose="02020603050405020304" pitchFamily="18" charset="0"/>
              </a:rPr>
              <a:t>succession</a:t>
            </a:r>
            <a:r>
              <a:rPr lang="en-US" sz="2000" spc="-15" dirty="0">
                <a:effectLst/>
                <a:ea typeface="Times New Roman" panose="02020603050405020304" pitchFamily="18" charset="0"/>
              </a:rPr>
              <a:t> </a:t>
            </a:r>
            <a:r>
              <a:rPr lang="en-US" sz="2000" dirty="0">
                <a:effectLst/>
                <a:ea typeface="Times New Roman" panose="02020603050405020304" pitchFamily="18" charset="0"/>
              </a:rPr>
              <a:t>and</a:t>
            </a:r>
            <a:r>
              <a:rPr lang="en-US" sz="2000" spc="-55" dirty="0">
                <a:effectLst/>
                <a:ea typeface="Times New Roman" panose="02020603050405020304" pitchFamily="18" charset="0"/>
              </a:rPr>
              <a:t> </a:t>
            </a:r>
            <a:r>
              <a:rPr lang="en-US" sz="2000" dirty="0">
                <a:effectLst/>
                <a:ea typeface="Times New Roman" panose="02020603050405020304" pitchFamily="18" charset="0"/>
              </a:rPr>
              <a:t>to</a:t>
            </a:r>
            <a:r>
              <a:rPr lang="en-US" sz="2000" spc="-70" dirty="0">
                <a:effectLst/>
                <a:ea typeface="Times New Roman" panose="02020603050405020304" pitchFamily="18" charset="0"/>
              </a:rPr>
              <a:t> </a:t>
            </a:r>
            <a:r>
              <a:rPr lang="en-US" sz="2000" dirty="0">
                <a:effectLst/>
                <a:ea typeface="Times New Roman" panose="02020603050405020304" pitchFamily="18" charset="0"/>
              </a:rPr>
              <a:t>allow</a:t>
            </a:r>
            <a:r>
              <a:rPr lang="en-US" sz="2000" spc="-65" dirty="0">
                <a:effectLst/>
                <a:ea typeface="Times New Roman" panose="02020603050405020304" pitchFamily="18" charset="0"/>
              </a:rPr>
              <a:t> </a:t>
            </a:r>
            <a:r>
              <a:rPr lang="en-US" sz="2000" dirty="0">
                <a:effectLst/>
                <a:ea typeface="Times New Roman" panose="02020603050405020304" pitchFamily="18" charset="0"/>
              </a:rPr>
              <a:t>client's</a:t>
            </a:r>
            <a:r>
              <a:rPr lang="en-US" sz="2000" spc="-15" dirty="0">
                <a:effectLst/>
                <a:ea typeface="Times New Roman" panose="02020603050405020304" pitchFamily="18" charset="0"/>
              </a:rPr>
              <a:t> </a:t>
            </a:r>
            <a:r>
              <a:rPr lang="en-US" sz="2000" dirty="0">
                <a:effectLst/>
                <a:ea typeface="Times New Roman" panose="02020603050405020304" pitchFamily="18" charset="0"/>
              </a:rPr>
              <a:t>wishes</a:t>
            </a:r>
            <a:r>
              <a:rPr lang="en-US" sz="2000" spc="-65" dirty="0">
                <a:effectLst/>
                <a:ea typeface="Times New Roman" panose="02020603050405020304" pitchFamily="18" charset="0"/>
              </a:rPr>
              <a:t> </a:t>
            </a:r>
            <a:r>
              <a:rPr lang="en-US" sz="2000" dirty="0">
                <a:effectLst/>
                <a:ea typeface="Times New Roman" panose="02020603050405020304" pitchFamily="18" charset="0"/>
              </a:rPr>
              <a:t>to</a:t>
            </a:r>
            <a:r>
              <a:rPr lang="en-US" sz="2000" spc="60" dirty="0">
                <a:effectLst/>
                <a:ea typeface="Times New Roman" panose="02020603050405020304" pitchFamily="18" charset="0"/>
              </a:rPr>
              <a:t> </a:t>
            </a:r>
            <a:r>
              <a:rPr lang="en-US" sz="2000" dirty="0">
                <a:effectLst/>
                <a:ea typeface="Times New Roman" panose="02020603050405020304" pitchFamily="18" charset="0"/>
              </a:rPr>
              <a:t>be</a:t>
            </a:r>
            <a:r>
              <a:rPr lang="en-US" sz="2000" spc="-75" dirty="0">
                <a:effectLst/>
                <a:ea typeface="Times New Roman" panose="02020603050405020304" pitchFamily="18" charset="0"/>
              </a:rPr>
              <a:t> </a:t>
            </a:r>
            <a:r>
              <a:rPr lang="en-US" sz="2000" dirty="0">
                <a:effectLst/>
                <a:ea typeface="Times New Roman" panose="02020603050405020304" pitchFamily="18" charset="0"/>
              </a:rPr>
              <a:t>carried</a:t>
            </a:r>
            <a:r>
              <a:rPr lang="en-US" sz="2000" spc="-10" dirty="0">
                <a:effectLst/>
                <a:ea typeface="Times New Roman" panose="02020603050405020304" pitchFamily="18" charset="0"/>
              </a:rPr>
              <a:t> </a:t>
            </a:r>
            <a:r>
              <a:rPr lang="en-US" sz="2000" spc="-25" dirty="0">
                <a:effectLst/>
                <a:ea typeface="Times New Roman" panose="02020603050405020304" pitchFamily="18" charset="0"/>
              </a:rPr>
              <a:t>out</a:t>
            </a:r>
            <a:endParaRPr lang="en-US" sz="2000" dirty="0">
              <a:effectLst/>
              <a:ea typeface="Times New Roman" panose="02020603050405020304" pitchFamily="18" charset="0"/>
            </a:endParaRPr>
          </a:p>
        </p:txBody>
      </p:sp>
      <p:sp>
        <p:nvSpPr>
          <p:cNvPr id="4" name="Title 1">
            <a:extLst>
              <a:ext uri="{FF2B5EF4-FFF2-40B4-BE49-F238E27FC236}">
                <a16:creationId xmlns:a16="http://schemas.microsoft.com/office/drawing/2014/main" id="{791BFFB3-BB1D-4713-6ADA-31FAFA6C2416}"/>
              </a:ext>
            </a:extLst>
          </p:cNvPr>
          <p:cNvSpPr>
            <a:spLocks noGrp="1"/>
          </p:cNvSpPr>
          <p:nvPr>
            <p:ph type="title"/>
          </p:nvPr>
        </p:nvSpPr>
        <p:spPr>
          <a:xfrm>
            <a:off x="838200" y="53702"/>
            <a:ext cx="10515600" cy="1110748"/>
          </a:xfrm>
        </p:spPr>
        <p:txBody>
          <a:bodyPr>
            <a:normAutofit/>
          </a:bodyPr>
          <a:lstStyle/>
          <a:p>
            <a:pPr algn="ctr"/>
            <a:r>
              <a:rPr lang="en-US" sz="3600" b="1" dirty="0"/>
              <a:t>Overview</a:t>
            </a:r>
          </a:p>
        </p:txBody>
      </p:sp>
    </p:spTree>
    <p:extLst>
      <p:ext uri="{BB962C8B-B14F-4D97-AF65-F5344CB8AC3E}">
        <p14:creationId xmlns:p14="http://schemas.microsoft.com/office/powerpoint/2010/main" val="3940629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Power of Attorney</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fontScale="85000" lnSpcReduction="20000"/>
          </a:bodyPr>
          <a:lstStyle/>
          <a:p>
            <a:pPr>
              <a:spcBef>
                <a:spcPts val="0"/>
              </a:spcBef>
            </a:pPr>
            <a:r>
              <a:rPr lang="en-US" dirty="0"/>
              <a:t>I use statutory form from Probate Code (Section 4401) because it must be recognized in California. Banks and other institutions are familiar with the form, and it is short and easy to review.</a:t>
            </a:r>
          </a:p>
          <a:p>
            <a:pPr>
              <a:spcBef>
                <a:spcPts val="0"/>
              </a:spcBef>
            </a:pPr>
            <a:endParaRPr lang="en-US" dirty="0"/>
          </a:p>
          <a:p>
            <a:pPr>
              <a:spcBef>
                <a:spcPts val="0"/>
              </a:spcBef>
            </a:pPr>
            <a:r>
              <a:rPr lang="en-US" dirty="0"/>
              <a:t>I advise clients to initial "N," which grants all powers listed in the form.</a:t>
            </a:r>
          </a:p>
          <a:p>
            <a:pPr>
              <a:spcBef>
                <a:spcPts val="0"/>
              </a:spcBef>
            </a:pPr>
            <a:endParaRPr lang="en-US" dirty="0"/>
          </a:p>
          <a:p>
            <a:pPr>
              <a:spcBef>
                <a:spcPts val="0"/>
              </a:spcBef>
            </a:pPr>
            <a:r>
              <a:rPr lang="en-US" dirty="0"/>
              <a:t>Clients can designate more than one agent, and the form provides a place to indicate if they wish the agents to act jointly or separately. Joint action creates a problem if agents don't agree, or one is unavailable.</a:t>
            </a:r>
          </a:p>
          <a:p>
            <a:pPr>
              <a:spcBef>
                <a:spcPts val="0"/>
              </a:spcBef>
            </a:pPr>
            <a:endParaRPr lang="en-US" dirty="0"/>
          </a:p>
          <a:p>
            <a:pPr>
              <a:spcBef>
                <a:spcPts val="0"/>
              </a:spcBef>
            </a:pPr>
            <a:r>
              <a:rPr lang="en-US" dirty="0"/>
              <a:t>I've provided optional language that designates one agent as Primary Agent and others as Alternate Agents, and says agents act sequentially if the Primary Agent is deceased, unable to act or declines to serve.</a:t>
            </a:r>
          </a:p>
          <a:p>
            <a:pPr>
              <a:spcBef>
                <a:spcPts val="0"/>
              </a:spcBef>
            </a:pPr>
            <a:endParaRPr lang="en-US" dirty="0"/>
          </a:p>
          <a:p>
            <a:pPr>
              <a:spcBef>
                <a:spcPts val="0"/>
              </a:spcBef>
            </a:pPr>
            <a:r>
              <a:rPr lang="en-US" dirty="0"/>
              <a:t>Form document becomes effective immediately. This is only appropriate and desirable if client has total trust in Agent, for example if clients are married or long-tern partners.</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1521002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Power of Attorney</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fontScale="85000" lnSpcReduction="20000"/>
          </a:bodyPr>
          <a:lstStyle/>
          <a:p>
            <a:pPr>
              <a:spcBef>
                <a:spcPts val="0"/>
              </a:spcBef>
            </a:pPr>
            <a:r>
              <a:rPr lang="en-US" dirty="0"/>
              <a:t>Alternate language makes the document a Springing Power of Attorney that will become effective when the client's primary care physician determines that the client is unable to act on his or her own behalf in one or more of the subject areas listed on the POA.</a:t>
            </a:r>
          </a:p>
          <a:p>
            <a:pPr>
              <a:spcBef>
                <a:spcPts val="0"/>
              </a:spcBef>
            </a:pPr>
            <a:endParaRPr lang="en-US" dirty="0"/>
          </a:p>
          <a:p>
            <a:pPr>
              <a:spcBef>
                <a:spcPts val="0"/>
              </a:spcBef>
            </a:pPr>
            <a:r>
              <a:rPr lang="en-US" dirty="0"/>
              <a:t>Banks and other financial institutions often have forms they prefer their customers use. Have clients check with their financial institutions to ask for any such form.</a:t>
            </a:r>
          </a:p>
          <a:p>
            <a:pPr>
              <a:spcBef>
                <a:spcPts val="0"/>
              </a:spcBef>
            </a:pPr>
            <a:endParaRPr lang="en-US" dirty="0"/>
          </a:p>
          <a:p>
            <a:pPr>
              <a:spcBef>
                <a:spcPts val="0"/>
              </a:spcBef>
            </a:pPr>
            <a:r>
              <a:rPr lang="en-US" dirty="0"/>
              <a:t>If the statutory form does not meet your client's needs, there is an attorney-drafted form in the Attorney Resources section of the ALRP web site.</a:t>
            </a:r>
          </a:p>
          <a:p>
            <a:pPr>
              <a:spcBef>
                <a:spcPts val="0"/>
              </a:spcBef>
            </a:pPr>
            <a:endParaRPr lang="en-US" dirty="0"/>
          </a:p>
          <a:p>
            <a:pPr>
              <a:spcBef>
                <a:spcPts val="0"/>
              </a:spcBef>
            </a:pPr>
            <a:r>
              <a:rPr lang="en-US" dirty="0"/>
              <a:t>Must be signed in presence of notary and notarized. ALRP can provide notary at ALRP offices with advance notice. Make one copy for yourself (more if client wants to provide copies to his agents) and give original to client in manila envelope marked "POWER OF ATTORNEY.' Keep with Will and other important papers in unlocked file.</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2853591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Advanced Health Care Directive</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fontScale="92500" lnSpcReduction="20000"/>
          </a:bodyPr>
          <a:lstStyle/>
          <a:p>
            <a:pPr>
              <a:spcBef>
                <a:spcPts val="0"/>
              </a:spcBef>
            </a:pPr>
            <a:r>
              <a:rPr lang="en-US" dirty="0"/>
              <a:t>I use the statutory form from California Probate Code Section 4701. Doctors and other health care professionals are familiar with the form and must accept it.</a:t>
            </a:r>
          </a:p>
          <a:p>
            <a:pPr>
              <a:spcBef>
                <a:spcPts val="0"/>
              </a:spcBef>
            </a:pPr>
            <a:endParaRPr lang="en-US" dirty="0"/>
          </a:p>
          <a:p>
            <a:pPr>
              <a:spcBef>
                <a:spcPts val="0"/>
              </a:spcBef>
            </a:pPr>
            <a:r>
              <a:rPr lang="en-US" dirty="0"/>
              <a:t>Client may have completed such a form with their health care provider, and one may already be on file in their medical record, particularly if they have been hospitalized. Social workers usually ask hospitalized patients if they want assistance in completing a directive. Ask if they want your assistance in completing the form again and replacing what's on file.</a:t>
            </a:r>
          </a:p>
          <a:p>
            <a:pPr>
              <a:spcBef>
                <a:spcPts val="0"/>
              </a:spcBef>
            </a:pPr>
            <a:endParaRPr lang="en-US" dirty="0"/>
          </a:p>
          <a:p>
            <a:pPr>
              <a:spcBef>
                <a:spcPts val="0"/>
              </a:spcBef>
            </a:pPr>
            <a:r>
              <a:rPr lang="en-US" dirty="0"/>
              <a:t>Client appoints agent and alternates to act on his or her behalf if he or she is unable to make health care decisions.</a:t>
            </a:r>
          </a:p>
          <a:p>
            <a:pPr>
              <a:spcBef>
                <a:spcPts val="0"/>
              </a:spcBef>
            </a:pPr>
            <a:endParaRPr lang="en-US" dirty="0"/>
          </a:p>
          <a:p>
            <a:pPr>
              <a:spcBef>
                <a:spcPts val="0"/>
              </a:spcBef>
            </a:pPr>
            <a:r>
              <a:rPr lang="en-US" dirty="0"/>
              <a:t>Client can choose whether to prolong life or not to prolong life by checking a box.</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955916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Advanced Health Care Directive</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fontScale="92500"/>
          </a:bodyPr>
          <a:lstStyle/>
          <a:p>
            <a:pPr>
              <a:spcBef>
                <a:spcPts val="0"/>
              </a:spcBef>
            </a:pPr>
            <a:r>
              <a:rPr lang="en-US" dirty="0"/>
              <a:t>Form states that client seeks relief from pain, even if it hastens death, unless client states otherwise.</a:t>
            </a:r>
          </a:p>
          <a:p>
            <a:pPr>
              <a:spcBef>
                <a:spcPts val="0"/>
              </a:spcBef>
            </a:pPr>
            <a:endParaRPr lang="en-US" dirty="0"/>
          </a:p>
          <a:p>
            <a:pPr>
              <a:spcBef>
                <a:spcPts val="0"/>
              </a:spcBef>
            </a:pPr>
            <a:r>
              <a:rPr lang="en-US" dirty="0"/>
              <a:t>Client can add additional instructions to replace or supplement any of the instructions in the form.</a:t>
            </a:r>
          </a:p>
          <a:p>
            <a:pPr>
              <a:spcBef>
                <a:spcPts val="0"/>
              </a:spcBef>
            </a:pPr>
            <a:endParaRPr lang="en-US" dirty="0"/>
          </a:p>
          <a:p>
            <a:pPr>
              <a:spcBef>
                <a:spcPts val="0"/>
              </a:spcBef>
            </a:pPr>
            <a:r>
              <a:rPr lang="en-US" dirty="0"/>
              <a:t>Must be witnessed by two persons. You can witness, along with one other person who is not named as agent and is not client's healthcare provider. Make at least four copies: one for yourself, one for client's healthcare provider to put in chart, two more for agents. Original to client in manila envelope marked "ADVANCED HEALTHCARE DIRECTIVE" to be place in unlocked file with Will and Power of Attorney and other important papers.</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3931485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Signing and Conclusion of Representation</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Autofit/>
          </a:bodyPr>
          <a:lstStyle/>
          <a:p>
            <a:pPr>
              <a:spcBef>
                <a:spcPts val="0"/>
              </a:spcBef>
            </a:pPr>
            <a:r>
              <a:rPr lang="en-US" sz="2000" dirty="0"/>
              <a:t>Sign documents at your office or ALRP. Need notary/witness(es), copy machine.</a:t>
            </a:r>
          </a:p>
          <a:p>
            <a:pPr>
              <a:spcBef>
                <a:spcPts val="0"/>
              </a:spcBef>
            </a:pPr>
            <a:endParaRPr lang="en-US" sz="2000" dirty="0"/>
          </a:p>
          <a:p>
            <a:pPr>
              <a:spcBef>
                <a:spcPts val="0"/>
              </a:spcBef>
            </a:pPr>
            <a:r>
              <a:rPr lang="en-US" sz="2000" dirty="0"/>
              <a:t>Copies: at least one copy for your records of each document, additional copies for executors, agents if client wishes. Additional copies could cause confusion if client later changes any documents and doesn't notify all of the persons holding copies.</a:t>
            </a:r>
          </a:p>
          <a:p>
            <a:pPr>
              <a:spcBef>
                <a:spcPts val="0"/>
              </a:spcBef>
            </a:pPr>
            <a:endParaRPr lang="en-US" sz="2000" dirty="0"/>
          </a:p>
          <a:p>
            <a:pPr>
              <a:spcBef>
                <a:spcPts val="0"/>
              </a:spcBef>
            </a:pPr>
            <a:r>
              <a:rPr lang="en-US" sz="2000" dirty="0"/>
              <a:t>Originals to client in manila folders or envelopes marked with title of document. To be stored unlocked with other important documents where trusted friends or relatives will find. Let executor, agents and other trusted friends and relatives know where documents are kept (alternative to giving copies).</a:t>
            </a:r>
          </a:p>
          <a:p>
            <a:pPr>
              <a:spcBef>
                <a:spcPts val="0"/>
              </a:spcBef>
            </a:pPr>
            <a:endParaRPr lang="en-US" sz="2000" dirty="0"/>
          </a:p>
          <a:p>
            <a:pPr>
              <a:spcBef>
                <a:spcPts val="0"/>
              </a:spcBef>
            </a:pPr>
            <a:r>
              <a:rPr lang="en-US" sz="2000" dirty="0"/>
              <a:t>Let client know to contact ALRP to make any changes to documents – don't just cross out or add language. I let client know I will make changes for them if l am still practicing when they re-contact ALRP.</a:t>
            </a:r>
          </a:p>
        </p:txBody>
      </p:sp>
    </p:spTree>
    <p:extLst>
      <p:ext uri="{BB962C8B-B14F-4D97-AF65-F5344CB8AC3E}">
        <p14:creationId xmlns:p14="http://schemas.microsoft.com/office/powerpoint/2010/main" val="326698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1221479"/>
            <a:ext cx="10515600" cy="4415042"/>
          </a:xfrm>
        </p:spPr>
        <p:txBody>
          <a:bodyPr>
            <a:normAutofit/>
          </a:bodyPr>
          <a:lstStyle/>
          <a:p>
            <a:pPr algn="ctr"/>
            <a:r>
              <a:rPr lang="en-US" sz="5400" b="1" dirty="0"/>
              <a:t>Poll: </a:t>
            </a:r>
            <a:br>
              <a:rPr lang="en-US" dirty="0"/>
            </a:br>
            <a:br>
              <a:rPr lang="en-US" dirty="0"/>
            </a:br>
            <a:r>
              <a:rPr lang="en-US" dirty="0"/>
              <a:t>Have you prepared a will for an </a:t>
            </a:r>
            <a:r>
              <a:rPr lang="en-US" b="1" dirty="0"/>
              <a:t>ALRP</a:t>
            </a:r>
            <a:r>
              <a:rPr lang="en-US" dirty="0"/>
              <a:t> client?</a:t>
            </a:r>
            <a:br>
              <a:rPr lang="en-US" dirty="0"/>
            </a:br>
            <a:br>
              <a:rPr lang="en-US" dirty="0"/>
            </a:br>
            <a:r>
              <a:rPr lang="en-US" dirty="0"/>
              <a:t>Yes		No</a:t>
            </a:r>
          </a:p>
        </p:txBody>
      </p:sp>
    </p:spTree>
    <p:extLst>
      <p:ext uri="{BB962C8B-B14F-4D97-AF65-F5344CB8AC3E}">
        <p14:creationId xmlns:p14="http://schemas.microsoft.com/office/powerpoint/2010/main" val="874679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Getting information: First phone call and meeting</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lnSpcReduction="10000"/>
          </a:bodyPr>
          <a:lstStyle/>
          <a:p>
            <a:pPr marL="0" marR="0" indent="0">
              <a:spcBef>
                <a:spcPts val="35"/>
              </a:spcBef>
              <a:spcAft>
                <a:spcPts val="0"/>
              </a:spcAft>
              <a:buNone/>
            </a:pPr>
            <a:endParaRPr lang="en-US" sz="2600" b="1" dirty="0">
              <a:solidFill>
                <a:srgbClr val="444444"/>
              </a:solidFill>
              <a:ea typeface="Times New Roman" panose="02020603050405020304" pitchFamily="18" charset="0"/>
              <a:cs typeface="Times New Roman" panose="02020603050405020304" pitchFamily="18" charset="0"/>
            </a:endParaRPr>
          </a:p>
          <a:p>
            <a:pPr>
              <a:spcBef>
                <a:spcPts val="35"/>
              </a:spcBef>
            </a:pPr>
            <a:r>
              <a:rPr lang="en-US" sz="2600" dirty="0">
                <a:solidFill>
                  <a:srgbClr val="444444"/>
                </a:solidFill>
                <a:effectLst/>
                <a:ea typeface="Times New Roman" panose="02020603050405020304" pitchFamily="18" charset="0"/>
              </a:rPr>
              <a:t>First</a:t>
            </a:r>
            <a:r>
              <a:rPr lang="en-US" sz="2600" spc="-35"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phone </a:t>
            </a:r>
            <a:r>
              <a:rPr lang="en-US" sz="2600" dirty="0">
                <a:solidFill>
                  <a:srgbClr val="444444"/>
                </a:solidFill>
                <a:effectLst/>
                <a:ea typeface="Times New Roman" panose="02020603050405020304" pitchFamily="18" charset="0"/>
              </a:rPr>
              <a:t>call:</a:t>
            </a:r>
            <a:r>
              <a:rPr lang="en-US" sz="2600" spc="-95"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introduce</a:t>
            </a:r>
            <a:r>
              <a:rPr lang="en-US" sz="2600" spc="-10"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yourself </a:t>
            </a:r>
            <a:r>
              <a:rPr lang="en-US" sz="2600" dirty="0">
                <a:solidFill>
                  <a:srgbClr val="343434"/>
                </a:solidFill>
                <a:effectLst/>
                <a:ea typeface="Times New Roman" panose="02020603050405020304" pitchFamily="18" charset="0"/>
              </a:rPr>
              <a:t>and</a:t>
            </a:r>
            <a:r>
              <a:rPr lang="en-US" sz="2600" spc="-1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briefly</a:t>
            </a:r>
            <a:r>
              <a:rPr lang="en-US" sz="2600" spc="-5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explain</a:t>
            </a:r>
            <a:r>
              <a:rPr lang="en-US" sz="2600" spc="-1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the</a:t>
            </a:r>
            <a:r>
              <a:rPr lang="en-US" sz="2600" spc="-7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purpose</a:t>
            </a:r>
            <a:r>
              <a:rPr lang="en-US" sz="2600" spc="-75"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of</a:t>
            </a:r>
            <a:r>
              <a:rPr lang="en-US" sz="2600" spc="-65" dirty="0">
                <a:solidFill>
                  <a:srgbClr val="444444"/>
                </a:solidFill>
                <a:effectLst/>
                <a:ea typeface="Times New Roman" panose="02020603050405020304" pitchFamily="18" charset="0"/>
              </a:rPr>
              <a:t> the </a:t>
            </a:r>
            <a:r>
              <a:rPr lang="en-US" sz="2600" dirty="0">
                <a:solidFill>
                  <a:srgbClr val="343434"/>
                </a:solidFill>
                <a:effectLst/>
                <a:ea typeface="Times New Roman" panose="02020603050405020304" pitchFamily="18" charset="0"/>
              </a:rPr>
              <a:t>documents</a:t>
            </a:r>
            <a:r>
              <a:rPr lang="en-US" sz="2600" spc="-2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you will</a:t>
            </a:r>
            <a:r>
              <a:rPr lang="en-US" sz="2600" spc="-1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be</a:t>
            </a:r>
            <a:r>
              <a:rPr lang="en-US" sz="2600" spc="-6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preparing</a:t>
            </a:r>
            <a:r>
              <a:rPr lang="en-US" sz="2600" spc="-55"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and</a:t>
            </a:r>
            <a:r>
              <a:rPr lang="en-US" sz="2600" spc="-30" dirty="0">
                <a:solidFill>
                  <a:srgbClr val="44444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the</a:t>
            </a:r>
            <a:r>
              <a:rPr lang="en-US" sz="2600" spc="-65" dirty="0">
                <a:solidFill>
                  <a:srgbClr val="44444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information you will </a:t>
            </a:r>
            <a:r>
              <a:rPr lang="en-US" sz="2600" dirty="0">
                <a:solidFill>
                  <a:srgbClr val="343434"/>
                </a:solidFill>
                <a:effectLst/>
                <a:ea typeface="Times New Roman" panose="02020603050405020304" pitchFamily="18" charset="0"/>
              </a:rPr>
              <a:t>need to prepare them.</a:t>
            </a:r>
          </a:p>
          <a:p>
            <a:pPr marL="342900" marR="359410" lvl="0" indent="-342900">
              <a:lnSpc>
                <a:spcPct val="105000"/>
              </a:lnSpc>
              <a:spcBef>
                <a:spcPts val="0"/>
              </a:spcBef>
              <a:spcAft>
                <a:spcPts val="0"/>
              </a:spcAft>
              <a:buFont typeface="Times New Roman" panose="02020603050405020304" pitchFamily="18" charset="0"/>
              <a:buChar char="•"/>
              <a:tabLst>
                <a:tab pos="539750" algn="l"/>
                <a:tab pos="540385" algn="l"/>
              </a:tabLst>
            </a:pPr>
            <a:endParaRPr lang="en-US" sz="2600" dirty="0">
              <a:solidFill>
                <a:srgbClr val="444444"/>
              </a:solidFill>
              <a:effectLst/>
              <a:ea typeface="Times New Roman" panose="02020603050405020304" pitchFamily="18" charset="0"/>
            </a:endParaRPr>
          </a:p>
          <a:p>
            <a:pPr marR="359410">
              <a:lnSpc>
                <a:spcPct val="105000"/>
              </a:lnSpc>
              <a:spcBef>
                <a:spcPts val="0"/>
              </a:spcBef>
              <a:tabLst>
                <a:tab pos="539750" algn="l"/>
                <a:tab pos="540385" algn="l"/>
              </a:tabLst>
            </a:pPr>
            <a:r>
              <a:rPr lang="en-US" sz="2600" dirty="0">
                <a:solidFill>
                  <a:srgbClr val="444444"/>
                </a:solidFill>
                <a:effectLst/>
                <a:ea typeface="Times New Roman" panose="02020603050405020304" pitchFamily="18" charset="0"/>
              </a:rPr>
              <a:t>Client</a:t>
            </a:r>
            <a:r>
              <a:rPr lang="en-US" sz="2600" spc="-65" dirty="0">
                <a:solidFill>
                  <a:srgbClr val="44444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should</a:t>
            </a:r>
            <a:r>
              <a:rPr lang="en-US" sz="2600" spc="-5"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bring</a:t>
            </a:r>
            <a:r>
              <a:rPr lang="en-US" sz="2600" spc="-8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to</a:t>
            </a:r>
            <a:r>
              <a:rPr lang="en-US" sz="2600" spc="-60"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first</a:t>
            </a:r>
            <a:r>
              <a:rPr lang="en-US" sz="2600" spc="-30"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meeting:</a:t>
            </a:r>
            <a:r>
              <a:rPr lang="en-US" sz="2600" spc="-2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names,</a:t>
            </a:r>
            <a:r>
              <a:rPr lang="en-US" sz="2600" spc="-2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addresses and</a:t>
            </a:r>
            <a:r>
              <a:rPr lang="en-US" sz="2600" spc="-1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phone numbers</a:t>
            </a:r>
            <a:r>
              <a:rPr lang="en-US" sz="2600" spc="-3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of</a:t>
            </a:r>
            <a:r>
              <a:rPr lang="en-US" sz="2600" spc="105"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executor</a:t>
            </a:r>
            <a:r>
              <a:rPr lang="en-US" sz="2600" spc="-35" dirty="0">
                <a:solidFill>
                  <a:srgbClr val="44444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and</a:t>
            </a:r>
            <a:r>
              <a:rPr lang="en-US" sz="2600" spc="-40"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alternate;</a:t>
            </a:r>
            <a:r>
              <a:rPr lang="en-US" sz="2600" spc="-3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persons</a:t>
            </a:r>
            <a:r>
              <a:rPr lang="en-US" sz="2600" spc="-2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who</a:t>
            </a:r>
            <a:r>
              <a:rPr lang="en-US" sz="2600" spc="-40"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will</a:t>
            </a:r>
            <a:r>
              <a:rPr lang="en-US" sz="2600" spc="-85" dirty="0">
                <a:solidFill>
                  <a:srgbClr val="44444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inherit </a:t>
            </a:r>
            <a:r>
              <a:rPr lang="en-US" sz="2600" dirty="0">
                <a:solidFill>
                  <a:srgbClr val="343434"/>
                </a:solidFill>
                <a:effectLst/>
                <a:ea typeface="Times New Roman" panose="02020603050405020304" pitchFamily="18" charset="0"/>
              </a:rPr>
              <a:t>under the</a:t>
            </a:r>
            <a:r>
              <a:rPr lang="en-US" sz="2600" spc="-5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will and alternates; agents</a:t>
            </a:r>
            <a:r>
              <a:rPr lang="en-US" sz="2600" spc="-70"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for </a:t>
            </a:r>
            <a:r>
              <a:rPr lang="en-US" sz="2600" dirty="0">
                <a:solidFill>
                  <a:srgbClr val="343434"/>
                </a:solidFill>
                <a:effectLst/>
                <a:ea typeface="Times New Roman" panose="02020603050405020304" pitchFamily="18" charset="0"/>
              </a:rPr>
              <a:t>power </a:t>
            </a:r>
            <a:r>
              <a:rPr lang="en-US" sz="2600" dirty="0">
                <a:solidFill>
                  <a:srgbClr val="444444"/>
                </a:solidFill>
                <a:effectLst/>
                <a:ea typeface="Times New Roman" panose="02020603050405020304" pitchFamily="18" charset="0"/>
              </a:rPr>
              <a:t>of</a:t>
            </a:r>
            <a:r>
              <a:rPr lang="en-US" sz="2600" spc="-45"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attorney and health</a:t>
            </a:r>
            <a:r>
              <a:rPr lang="en-US" sz="2600" spc="-20"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care</a:t>
            </a:r>
            <a:r>
              <a:rPr lang="en-US" sz="2600" spc="-8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directives</a:t>
            </a:r>
            <a:r>
              <a:rPr lang="en-US" sz="2600" spc="-5"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and</a:t>
            </a:r>
            <a:r>
              <a:rPr lang="en-US" sz="2600" spc="-5"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alternates. Recommend </a:t>
            </a:r>
            <a:r>
              <a:rPr lang="en-US" sz="2600" dirty="0">
                <a:solidFill>
                  <a:srgbClr val="444444"/>
                </a:solidFill>
                <a:effectLst/>
                <a:ea typeface="Times New Roman" panose="02020603050405020304" pitchFamily="18" charset="0"/>
              </a:rPr>
              <a:t>sending </a:t>
            </a:r>
            <a:r>
              <a:rPr lang="en-US" sz="2600" dirty="0">
                <a:solidFill>
                  <a:srgbClr val="595959"/>
                </a:solidFill>
                <a:effectLst/>
                <a:ea typeface="Times New Roman" panose="02020603050405020304" pitchFamily="18" charset="0"/>
              </a:rPr>
              <a:t>to </a:t>
            </a:r>
            <a:r>
              <a:rPr lang="en-US" sz="2600" dirty="0">
                <a:solidFill>
                  <a:srgbClr val="343434"/>
                </a:solidFill>
                <a:effectLst/>
                <a:ea typeface="Times New Roman" panose="02020603050405020304" pitchFamily="18" charset="0"/>
              </a:rPr>
              <a:t>client ALRP's </a:t>
            </a:r>
            <a:r>
              <a:rPr lang="en-US" sz="2600" dirty="0">
                <a:solidFill>
                  <a:srgbClr val="444444"/>
                </a:solidFill>
                <a:effectLst/>
                <a:ea typeface="Times New Roman" panose="02020603050405020304" pitchFamily="18" charset="0"/>
              </a:rPr>
              <a:t>End of </a:t>
            </a:r>
            <a:r>
              <a:rPr lang="en-US" sz="2600" dirty="0">
                <a:solidFill>
                  <a:srgbClr val="343434"/>
                </a:solidFill>
                <a:effectLst/>
                <a:ea typeface="Times New Roman" panose="02020603050405020304" pitchFamily="18" charset="0"/>
              </a:rPr>
              <a:t>Life Planning document (included in materials).</a:t>
            </a:r>
            <a:endParaRPr lang="en-US" sz="2600" dirty="0">
              <a:effectLst/>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542925" algn="l"/>
                <a:tab pos="543560" algn="l"/>
              </a:tabLst>
            </a:pPr>
            <a:endParaRPr lang="en-US" sz="2600" dirty="0">
              <a:solidFill>
                <a:srgbClr val="444444"/>
              </a:solidFill>
              <a:effectLst/>
              <a:ea typeface="Times New Roman" panose="02020603050405020304" pitchFamily="18" charset="0"/>
            </a:endParaRPr>
          </a:p>
          <a:p>
            <a:pPr>
              <a:spcBef>
                <a:spcPts val="0"/>
              </a:spcBef>
              <a:tabLst>
                <a:tab pos="542925" algn="l"/>
                <a:tab pos="543560" algn="l"/>
              </a:tabLst>
            </a:pPr>
            <a:r>
              <a:rPr lang="en-US" sz="2600" dirty="0">
                <a:solidFill>
                  <a:srgbClr val="444444"/>
                </a:solidFill>
                <a:effectLst/>
                <a:ea typeface="Times New Roman" panose="02020603050405020304" pitchFamily="18" charset="0"/>
              </a:rPr>
              <a:t>First</a:t>
            </a:r>
            <a:r>
              <a:rPr lang="en-US" sz="2600" spc="-80"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meeting</a:t>
            </a:r>
            <a:r>
              <a:rPr lang="en-US" sz="2600" spc="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at</a:t>
            </a:r>
            <a:r>
              <a:rPr lang="en-US" sz="2600" spc="25"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your</a:t>
            </a:r>
            <a:r>
              <a:rPr lang="en-US" sz="2600" spc="-85"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office</a:t>
            </a:r>
            <a:r>
              <a:rPr lang="en-US" sz="2600" spc="-30"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or</a:t>
            </a:r>
            <a:r>
              <a:rPr lang="en-US" sz="2600" spc="20"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client's</a:t>
            </a:r>
            <a:r>
              <a:rPr lang="en-US" sz="2600" spc="-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home,</a:t>
            </a:r>
            <a:r>
              <a:rPr lang="en-US" sz="2600" spc="-15" dirty="0">
                <a:solidFill>
                  <a:srgbClr val="34343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or</a:t>
            </a:r>
            <a:r>
              <a:rPr lang="en-US" sz="2600" spc="15" dirty="0">
                <a:solidFill>
                  <a:srgbClr val="343434"/>
                </a:solidFill>
                <a:effectLst/>
                <a:ea typeface="Times New Roman" panose="02020603050405020304" pitchFamily="18" charset="0"/>
              </a:rPr>
              <a:t> </a:t>
            </a:r>
            <a:r>
              <a:rPr lang="en-US" sz="2600" dirty="0">
                <a:solidFill>
                  <a:srgbClr val="444444"/>
                </a:solidFill>
                <a:effectLst/>
                <a:ea typeface="Times New Roman" panose="02020603050405020304" pitchFamily="18" charset="0"/>
              </a:rPr>
              <a:t>at</a:t>
            </a:r>
            <a:r>
              <a:rPr lang="en-US" sz="2600" spc="5" dirty="0">
                <a:solidFill>
                  <a:srgbClr val="444444"/>
                </a:solidFill>
                <a:effectLst/>
                <a:ea typeface="Times New Roman" panose="02020603050405020304" pitchFamily="18" charset="0"/>
              </a:rPr>
              <a:t> </a:t>
            </a:r>
            <a:r>
              <a:rPr lang="en-US" sz="2600" dirty="0">
                <a:solidFill>
                  <a:srgbClr val="343434"/>
                </a:solidFill>
                <a:effectLst/>
                <a:ea typeface="Times New Roman" panose="02020603050405020304" pitchFamily="18" charset="0"/>
              </a:rPr>
              <a:t>ALRP</a:t>
            </a:r>
            <a:r>
              <a:rPr lang="en-US" sz="2600" spc="10" dirty="0">
                <a:solidFill>
                  <a:srgbClr val="343434"/>
                </a:solidFill>
                <a:effectLst/>
                <a:ea typeface="Times New Roman" panose="02020603050405020304" pitchFamily="18" charset="0"/>
              </a:rPr>
              <a:t> </a:t>
            </a:r>
            <a:r>
              <a:rPr lang="en-US" sz="2600" spc="-10" dirty="0">
                <a:solidFill>
                  <a:srgbClr val="444444"/>
                </a:solidFill>
                <a:effectLst/>
                <a:ea typeface="Times New Roman" panose="02020603050405020304" pitchFamily="18" charset="0"/>
              </a:rPr>
              <a:t>offices.</a:t>
            </a:r>
            <a:endParaRPr lang="en-US" sz="2600" dirty="0">
              <a:effectLst/>
              <a:ea typeface="Times New Roman" panose="02020603050405020304" pitchFamily="18" charset="0"/>
            </a:endParaRP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4228243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Getting information: First phone call and meeting</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a:spcBef>
                <a:spcPts val="35"/>
              </a:spcBef>
            </a:pPr>
            <a:r>
              <a:rPr lang="en-US" sz="2400" dirty="0">
                <a:solidFill>
                  <a:srgbClr val="444444"/>
                </a:solidFill>
                <a:ea typeface="Times New Roman" panose="02020603050405020304" pitchFamily="18" charset="0"/>
                <a:cs typeface="Times New Roman" panose="02020603050405020304" pitchFamily="18" charset="0"/>
              </a:rPr>
              <a:t>Meet individually with client if possible, or at least briefly to confirm that client's wishes are their own, even in case of wills prepared for partners or spouses - Avoid potential undue influence challenge.</a:t>
            </a:r>
          </a:p>
          <a:p>
            <a:pPr>
              <a:spcBef>
                <a:spcPts val="35"/>
              </a:spcBef>
            </a:pPr>
            <a:endParaRPr lang="en-US" sz="2400" dirty="0">
              <a:solidFill>
                <a:srgbClr val="444444"/>
              </a:solidFill>
              <a:ea typeface="Times New Roman" panose="02020603050405020304" pitchFamily="18" charset="0"/>
              <a:cs typeface="Times New Roman" panose="02020603050405020304" pitchFamily="18" charset="0"/>
            </a:endParaRPr>
          </a:p>
          <a:p>
            <a:pPr>
              <a:spcBef>
                <a:spcPts val="35"/>
              </a:spcBef>
            </a:pPr>
            <a:r>
              <a:rPr lang="en-US" sz="2400" dirty="0">
                <a:solidFill>
                  <a:srgbClr val="444444"/>
                </a:solidFill>
                <a:ea typeface="Times New Roman" panose="02020603050405020304" pitchFamily="18" charset="0"/>
                <a:cs typeface="Times New Roman" panose="02020603050405020304" pitchFamily="18" charset="0"/>
              </a:rPr>
              <a:t>Will information form - all information needed to prepare will, POA and AHCD; obtain information about assets passing through will as well as retirement assets and life insurance that will pass outside of the will.</a:t>
            </a:r>
          </a:p>
          <a:p>
            <a:pPr>
              <a:spcBef>
                <a:spcPts val="35"/>
              </a:spcBef>
            </a:pPr>
            <a:endParaRPr lang="en-US" sz="2400" dirty="0">
              <a:solidFill>
                <a:srgbClr val="444444"/>
              </a:solidFill>
              <a:ea typeface="Times New Roman" panose="02020603050405020304" pitchFamily="18" charset="0"/>
              <a:cs typeface="Times New Roman" panose="02020603050405020304" pitchFamily="18" charset="0"/>
            </a:endParaRPr>
          </a:p>
          <a:p>
            <a:pPr>
              <a:spcBef>
                <a:spcPts val="35"/>
              </a:spcBef>
            </a:pPr>
            <a:r>
              <a:rPr lang="en-US" sz="2400" dirty="0">
                <a:solidFill>
                  <a:srgbClr val="444444"/>
                </a:solidFill>
                <a:ea typeface="Times New Roman" panose="02020603050405020304" pitchFamily="18" charset="0"/>
                <a:cs typeface="Times New Roman" panose="02020603050405020304" pitchFamily="18" charset="0"/>
              </a:rPr>
              <a:t>Difficulty of isolated clients in choosing executor, agents for POA, AHCD.</a:t>
            </a:r>
          </a:p>
          <a:p>
            <a:pPr>
              <a:spcBef>
                <a:spcPts val="35"/>
              </a:spcBef>
            </a:pPr>
            <a:endParaRPr lang="en-US" sz="2400" dirty="0">
              <a:solidFill>
                <a:srgbClr val="444444"/>
              </a:solidFill>
              <a:ea typeface="Times New Roman" panose="02020603050405020304" pitchFamily="18" charset="0"/>
              <a:cs typeface="Times New Roman" panose="02020603050405020304" pitchFamily="18" charset="0"/>
            </a:endParaRPr>
          </a:p>
          <a:p>
            <a:pPr>
              <a:spcBef>
                <a:spcPts val="35"/>
              </a:spcBef>
            </a:pPr>
            <a:r>
              <a:rPr lang="en-US" sz="2400" dirty="0">
                <a:solidFill>
                  <a:srgbClr val="444444"/>
                </a:solidFill>
                <a:ea typeface="Times New Roman" panose="02020603050405020304" pitchFamily="18" charset="0"/>
                <a:cs typeface="Times New Roman" panose="02020603050405020304" pitchFamily="18" charset="0"/>
              </a:rPr>
              <a:t>Limit representation to preparation of will, POA, AHCD. Retainer agreement.</a:t>
            </a:r>
          </a:p>
        </p:txBody>
      </p:sp>
    </p:spTree>
    <p:extLst>
      <p:ext uri="{BB962C8B-B14F-4D97-AF65-F5344CB8AC3E}">
        <p14:creationId xmlns:p14="http://schemas.microsoft.com/office/powerpoint/2010/main" val="1727476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Probate and How to Avoid it</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fontScale="92500" lnSpcReduction="20000"/>
          </a:bodyPr>
          <a:lstStyle/>
          <a:p>
            <a:pPr>
              <a:spcBef>
                <a:spcPts val="35"/>
              </a:spcBef>
            </a:pPr>
            <a:r>
              <a:rPr lang="en-US" sz="2600" dirty="0">
                <a:solidFill>
                  <a:srgbClr val="444444"/>
                </a:solidFill>
                <a:effectLst/>
                <a:ea typeface="Times New Roman" panose="02020603050405020304" pitchFamily="18" charset="0"/>
              </a:rPr>
              <a:t>Probate is a court-supervised process for determining the validity of a will, who inherits, how much an estate is worth, paying debts, and transferring property to heirs and beneficiaries.</a:t>
            </a:r>
          </a:p>
          <a:p>
            <a:pPr>
              <a:spcBef>
                <a:spcPts val="35"/>
              </a:spcBef>
            </a:pPr>
            <a:endParaRPr lang="en-US" sz="2600" dirty="0">
              <a:solidFill>
                <a:srgbClr val="444444"/>
              </a:solidFill>
              <a:effectLst/>
              <a:ea typeface="Times New Roman" panose="02020603050405020304" pitchFamily="18" charset="0"/>
            </a:endParaRPr>
          </a:p>
          <a:p>
            <a:pPr>
              <a:spcBef>
                <a:spcPts val="35"/>
              </a:spcBef>
            </a:pPr>
            <a:r>
              <a:rPr lang="en-US" sz="2600" dirty="0">
                <a:solidFill>
                  <a:srgbClr val="444444"/>
                </a:solidFill>
                <a:effectLst/>
                <a:ea typeface="Times New Roman" panose="02020603050405020304" pitchFamily="18" charset="0"/>
              </a:rPr>
              <a:t>Fees allowed by CA law are 2% of assets between $201,000 and $1,000,000 – can take several months.</a:t>
            </a:r>
          </a:p>
          <a:p>
            <a:pPr>
              <a:spcBef>
                <a:spcPts val="35"/>
              </a:spcBef>
            </a:pPr>
            <a:endParaRPr lang="en-US" sz="2600" dirty="0">
              <a:solidFill>
                <a:srgbClr val="444444"/>
              </a:solidFill>
              <a:effectLst/>
              <a:ea typeface="Times New Roman" panose="02020603050405020304" pitchFamily="18" charset="0"/>
            </a:endParaRPr>
          </a:p>
          <a:p>
            <a:pPr>
              <a:spcBef>
                <a:spcPts val="35"/>
              </a:spcBef>
            </a:pPr>
            <a:r>
              <a:rPr lang="en-US" sz="2600" dirty="0">
                <a:solidFill>
                  <a:srgbClr val="444444"/>
                </a:solidFill>
                <a:effectLst/>
                <a:ea typeface="Times New Roman" panose="02020603050405020304" pitchFamily="18" charset="0"/>
              </a:rPr>
              <a:t>Usually, would refer a client to an estate planning specialist for a living trust if the will would likely have to go through formal probate:</a:t>
            </a:r>
          </a:p>
          <a:p>
            <a:pPr>
              <a:spcBef>
                <a:spcPts val="35"/>
              </a:spcBef>
            </a:pPr>
            <a:endParaRPr lang="en-US" sz="2600" dirty="0">
              <a:solidFill>
                <a:srgbClr val="444444"/>
              </a:solidFill>
              <a:effectLst/>
              <a:ea typeface="Times New Roman" panose="02020603050405020304" pitchFamily="18" charset="0"/>
            </a:endParaRPr>
          </a:p>
          <a:p>
            <a:pPr lvl="1">
              <a:spcBef>
                <a:spcPts val="35"/>
              </a:spcBef>
            </a:pPr>
            <a:r>
              <a:rPr lang="en-US" sz="2200" dirty="0">
                <a:solidFill>
                  <a:srgbClr val="444444"/>
                </a:solidFill>
                <a:effectLst/>
                <a:ea typeface="Times New Roman" panose="02020603050405020304" pitchFamily="18" charset="0"/>
              </a:rPr>
              <a:t>Client owns real property not titled jointly or as community property with right of survivorship </a:t>
            </a:r>
          </a:p>
          <a:p>
            <a:pPr lvl="1">
              <a:spcBef>
                <a:spcPts val="35"/>
              </a:spcBef>
            </a:pPr>
            <a:r>
              <a:rPr lang="en-US" sz="2200" dirty="0">
                <a:solidFill>
                  <a:srgbClr val="444444"/>
                </a:solidFill>
                <a:effectLst/>
                <a:ea typeface="Times New Roman" panose="02020603050405020304" pitchFamily="18" charset="0"/>
              </a:rPr>
              <a:t>Client has assets not exempt from probate likely to be worth more than small estate exemption</a:t>
            </a:r>
          </a:p>
          <a:p>
            <a:pPr lvl="1">
              <a:spcBef>
                <a:spcPts val="35"/>
              </a:spcBef>
            </a:pPr>
            <a:r>
              <a:rPr lang="en-US" sz="2200" dirty="0">
                <a:solidFill>
                  <a:srgbClr val="444444"/>
                </a:solidFill>
                <a:effectLst/>
                <a:ea typeface="Times New Roman" panose="02020603050405020304" pitchFamily="18" charset="0"/>
              </a:rPr>
              <a:t>A living trust holds title to assets; successor trustee can act in event of incapacity or death; avoids probate; </a:t>
            </a:r>
            <a:r>
              <a:rPr lang="en-US" sz="2200" dirty="0" err="1">
                <a:solidFill>
                  <a:srgbClr val="444444"/>
                </a:solidFill>
                <a:effectLst/>
                <a:ea typeface="Times New Roman" panose="02020603050405020304" pitchFamily="18" charset="0"/>
              </a:rPr>
              <a:t>pourover</a:t>
            </a:r>
            <a:r>
              <a:rPr lang="en-US" sz="2200" dirty="0">
                <a:solidFill>
                  <a:srgbClr val="444444"/>
                </a:solidFill>
                <a:effectLst/>
                <a:ea typeface="Times New Roman" panose="02020603050405020304" pitchFamily="18" charset="0"/>
              </a:rPr>
              <a:t> will still necessary for assets not in trust</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677428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Probate and How to Avoid it</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fontScale="85000" lnSpcReduction="20000"/>
          </a:bodyPr>
          <a:lstStyle/>
          <a:p>
            <a:pPr>
              <a:spcBef>
                <a:spcPts val="35"/>
              </a:spcBef>
            </a:pPr>
            <a:r>
              <a:rPr lang="en-US" sz="2600" u="sng" dirty="0">
                <a:solidFill>
                  <a:srgbClr val="444444"/>
                </a:solidFill>
                <a:effectLst/>
                <a:ea typeface="Times New Roman" panose="02020603050405020304" pitchFamily="18" charset="0"/>
              </a:rPr>
              <a:t>Exceptions</a:t>
            </a:r>
            <a:r>
              <a:rPr lang="en-US" sz="2600" dirty="0">
                <a:solidFill>
                  <a:srgbClr val="444444"/>
                </a:solidFill>
                <a:effectLst/>
                <a:ea typeface="Times New Roman" panose="02020603050405020304" pitchFamily="18" charset="0"/>
              </a:rPr>
              <a:t>: Client is near death and insufficient time, or client understands the cost and time probate entails and still prefers to do a will – or would like to have a will in place until client can get around to creating a trust. Probate terminates claims of creditors, so may be beneficial if client has potential claims; e.g., professional.</a:t>
            </a:r>
          </a:p>
          <a:p>
            <a:pPr>
              <a:spcBef>
                <a:spcPts val="35"/>
              </a:spcBef>
            </a:pPr>
            <a:endParaRPr lang="en-US" sz="2600" dirty="0">
              <a:solidFill>
                <a:srgbClr val="444444"/>
              </a:solidFill>
              <a:effectLst/>
              <a:ea typeface="Times New Roman" panose="02020603050405020304" pitchFamily="18" charset="0"/>
            </a:endParaRPr>
          </a:p>
          <a:p>
            <a:pPr>
              <a:spcBef>
                <a:spcPts val="35"/>
              </a:spcBef>
            </a:pPr>
            <a:r>
              <a:rPr lang="en-US" sz="2600" dirty="0">
                <a:solidFill>
                  <a:srgbClr val="444444"/>
                </a:solidFill>
                <a:effectLst/>
                <a:ea typeface="Times New Roman" panose="02020603050405020304" pitchFamily="18" charset="0"/>
              </a:rPr>
              <a:t>Small estate exemption: currently $184,500 of non-exempt assets – Most of our clients qualify.</a:t>
            </a:r>
          </a:p>
          <a:p>
            <a:pPr>
              <a:spcBef>
                <a:spcPts val="35"/>
              </a:spcBef>
            </a:pPr>
            <a:endParaRPr lang="en-US" sz="2600" dirty="0">
              <a:solidFill>
                <a:srgbClr val="444444"/>
              </a:solidFill>
              <a:effectLst/>
              <a:ea typeface="Times New Roman" panose="02020603050405020304" pitchFamily="18" charset="0"/>
            </a:endParaRPr>
          </a:p>
          <a:p>
            <a:pPr>
              <a:spcBef>
                <a:spcPts val="35"/>
              </a:spcBef>
            </a:pPr>
            <a:r>
              <a:rPr lang="en-US" sz="2600" dirty="0">
                <a:solidFill>
                  <a:srgbClr val="444444"/>
                </a:solidFill>
                <a:effectLst/>
                <a:ea typeface="Times New Roman" panose="02020603050405020304" pitchFamily="18" charset="0"/>
              </a:rPr>
              <a:t>Exempt assets: Retirement accounts and life insurance with designated beneficiaries (other than estate); Bank accounts with Transfer on death beneficiaries; property in living trust; real property held in joint tenancy or community property with right of survivorship.</a:t>
            </a:r>
          </a:p>
          <a:p>
            <a:pPr>
              <a:spcBef>
                <a:spcPts val="35"/>
              </a:spcBef>
            </a:pPr>
            <a:endParaRPr lang="en-US" sz="2600" dirty="0">
              <a:solidFill>
                <a:srgbClr val="444444"/>
              </a:solidFill>
              <a:effectLst/>
              <a:ea typeface="Times New Roman" panose="02020603050405020304" pitchFamily="18" charset="0"/>
            </a:endParaRPr>
          </a:p>
          <a:p>
            <a:pPr>
              <a:spcBef>
                <a:spcPts val="35"/>
              </a:spcBef>
            </a:pPr>
            <a:r>
              <a:rPr lang="en-US" sz="2600" dirty="0">
                <a:solidFill>
                  <a:srgbClr val="444444"/>
                </a:solidFill>
                <a:effectLst/>
                <a:ea typeface="Times New Roman" panose="02020603050405020304" pitchFamily="18" charset="0"/>
              </a:rPr>
              <a:t>Spousal or Domestic Partner Property Petition (Probate Form DE-221) allows a surviving spouse/domestic partner to get court confirmation of ownership of all community property, but estate would still have to go through probate upon death of surviving partner, so trust advisable if assets above small estate exemption.</a:t>
            </a: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30879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2537119"/>
            <a:ext cx="10515600" cy="3362256"/>
          </a:xfrm>
        </p:spPr>
        <p:txBody>
          <a:bodyPr>
            <a:normAutofit fontScale="90000"/>
          </a:bodyPr>
          <a:lstStyle/>
          <a:p>
            <a:br>
              <a:rPr lang="en-US" sz="2700" dirty="0"/>
            </a:br>
            <a:br>
              <a:rPr lang="en-US" sz="2700" dirty="0"/>
            </a:br>
            <a:r>
              <a:rPr lang="en-US" sz="2700" b="1" dirty="0"/>
              <a:t>A. </a:t>
            </a:r>
            <a:r>
              <a:rPr lang="en-US" sz="2700" dirty="0"/>
              <a:t>Client owns a San Francisco condo as tenancy-in-common with his partner</a:t>
            </a:r>
            <a:br>
              <a:rPr lang="en-US" sz="2700" dirty="0"/>
            </a:br>
            <a:br>
              <a:rPr lang="en-US" sz="2700" dirty="0"/>
            </a:br>
            <a:r>
              <a:rPr lang="en-US" sz="2700" b="1" dirty="0"/>
              <a:t>B. </a:t>
            </a:r>
            <a:r>
              <a:rPr lang="en-US" sz="2700" dirty="0"/>
              <a:t>Client has stock options in his tech company employer's stock currently worth $150,000</a:t>
            </a:r>
            <a:br>
              <a:rPr lang="en-US" sz="2700" dirty="0"/>
            </a:br>
            <a:br>
              <a:rPr lang="en-US" sz="2700" dirty="0"/>
            </a:br>
            <a:r>
              <a:rPr lang="en-US" sz="2700" b="1" dirty="0"/>
              <a:t>C. </a:t>
            </a:r>
            <a:r>
              <a:rPr lang="en-US" sz="2700" dirty="0"/>
              <a:t>Client's only major financial asset is a 401(k) worth $250,000, and expects an inheritance of $200,000 from his grandmother, who has terminal cancer</a:t>
            </a:r>
            <a:br>
              <a:rPr lang="en-US" sz="2700" dirty="0"/>
            </a:br>
            <a:br>
              <a:rPr lang="en-US" sz="2700" dirty="0"/>
            </a:br>
            <a:r>
              <a:rPr lang="en-US" sz="2700" b="1" dirty="0"/>
              <a:t>D. </a:t>
            </a:r>
            <a:r>
              <a:rPr lang="en-US" sz="2700" dirty="0"/>
              <a:t>All of the above</a:t>
            </a:r>
            <a:br>
              <a:rPr lang="en-US" dirty="0"/>
            </a:br>
            <a:endParaRPr lang="en-US" dirty="0"/>
          </a:p>
        </p:txBody>
      </p:sp>
      <p:sp>
        <p:nvSpPr>
          <p:cNvPr id="3" name="TextBox 2">
            <a:extLst>
              <a:ext uri="{FF2B5EF4-FFF2-40B4-BE49-F238E27FC236}">
                <a16:creationId xmlns:a16="http://schemas.microsoft.com/office/drawing/2014/main" id="{8D7605DB-EF84-F65E-B1CB-5F6253402F44}"/>
              </a:ext>
            </a:extLst>
          </p:cNvPr>
          <p:cNvSpPr txBox="1"/>
          <p:nvPr/>
        </p:nvSpPr>
        <p:spPr>
          <a:xfrm>
            <a:off x="1910861" y="602556"/>
            <a:ext cx="7936523" cy="1723549"/>
          </a:xfrm>
          <a:prstGeom prst="rect">
            <a:avLst/>
          </a:prstGeom>
          <a:noFill/>
        </p:spPr>
        <p:txBody>
          <a:bodyPr wrap="square" rtlCol="0">
            <a:spAutoFit/>
          </a:bodyPr>
          <a:lstStyle/>
          <a:p>
            <a:pPr algn="ctr"/>
            <a:r>
              <a:rPr lang="en-US" sz="4000" b="1" dirty="0"/>
              <a:t>Poll: </a:t>
            </a:r>
            <a:br>
              <a:rPr lang="en-US" dirty="0"/>
            </a:br>
            <a:br>
              <a:rPr lang="en-US" dirty="0"/>
            </a:br>
            <a:r>
              <a:rPr lang="en-US" sz="2400" b="1" dirty="0"/>
              <a:t>What would be a good reason to refer a client </a:t>
            </a:r>
          </a:p>
          <a:p>
            <a:pPr algn="ctr"/>
            <a:r>
              <a:rPr lang="en-US" sz="2400" b="1" dirty="0"/>
              <a:t>to an estate planning specialist for a living trust?</a:t>
            </a:r>
            <a:endParaRPr lang="en-US" sz="2400" dirty="0"/>
          </a:p>
        </p:txBody>
      </p:sp>
    </p:spTree>
    <p:extLst>
      <p:ext uri="{BB962C8B-B14F-4D97-AF65-F5344CB8AC3E}">
        <p14:creationId xmlns:p14="http://schemas.microsoft.com/office/powerpoint/2010/main" val="1875061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6E7-1C3A-48BD-91D8-A456DB60C174}"/>
              </a:ext>
            </a:extLst>
          </p:cNvPr>
          <p:cNvSpPr>
            <a:spLocks noGrp="1"/>
          </p:cNvSpPr>
          <p:nvPr>
            <p:ph type="title"/>
          </p:nvPr>
        </p:nvSpPr>
        <p:spPr>
          <a:xfrm>
            <a:off x="838200" y="397210"/>
            <a:ext cx="10515600" cy="1325563"/>
          </a:xfrm>
        </p:spPr>
        <p:txBody>
          <a:bodyPr>
            <a:normAutofit/>
          </a:bodyPr>
          <a:lstStyle/>
          <a:p>
            <a:pPr algn="ctr"/>
            <a:r>
              <a:rPr lang="en-US" sz="3600" b="1" dirty="0"/>
              <a:t>Avoiding Challenges to Will, POA, AHCD</a:t>
            </a:r>
          </a:p>
        </p:txBody>
      </p:sp>
      <p:sp>
        <p:nvSpPr>
          <p:cNvPr id="3" name="Content Placeholder 2">
            <a:extLst>
              <a:ext uri="{FF2B5EF4-FFF2-40B4-BE49-F238E27FC236}">
                <a16:creationId xmlns:a16="http://schemas.microsoft.com/office/drawing/2014/main" id="{6E7ED24F-5813-4EE5-AF9C-B79C75F816C3}"/>
              </a:ext>
            </a:extLst>
          </p:cNvPr>
          <p:cNvSpPr>
            <a:spLocks noGrp="1"/>
          </p:cNvSpPr>
          <p:nvPr>
            <p:ph idx="1"/>
          </p:nvPr>
        </p:nvSpPr>
        <p:spPr>
          <a:xfrm>
            <a:off x="838200" y="1722773"/>
            <a:ext cx="10515600" cy="4454190"/>
          </a:xfrm>
        </p:spPr>
        <p:txBody>
          <a:bodyPr vert="horz" lIns="91440" tIns="45720" rIns="91440" bIns="45720" rtlCol="0" anchor="t">
            <a:normAutofit/>
          </a:bodyPr>
          <a:lstStyle/>
          <a:p>
            <a:pPr marL="0" marR="0" indent="0">
              <a:spcBef>
                <a:spcPts val="0"/>
              </a:spcBef>
              <a:spcAft>
                <a:spcPts val="0"/>
              </a:spcAft>
              <a:buNone/>
            </a:pPr>
            <a:r>
              <a:rPr lang="en-US" sz="2400" b="1" i="1" dirty="0">
                <a:solidFill>
                  <a:srgbClr val="3B3B3B"/>
                </a:solidFill>
                <a:effectLst/>
                <a:ea typeface="Arial" panose="020B0604020202020204" pitchFamily="34" charset="0"/>
              </a:rPr>
              <a:t>Testamentary</a:t>
            </a:r>
            <a:r>
              <a:rPr lang="en-US" sz="2400" b="1" i="1" spc="160" dirty="0">
                <a:solidFill>
                  <a:srgbClr val="3B3B3B"/>
                </a:solidFill>
                <a:effectLst/>
                <a:ea typeface="Arial" panose="020B0604020202020204" pitchFamily="34" charset="0"/>
              </a:rPr>
              <a:t> </a:t>
            </a:r>
            <a:r>
              <a:rPr lang="en-US" sz="2400" b="1" i="1" dirty="0">
                <a:solidFill>
                  <a:srgbClr val="3B3B3B"/>
                </a:solidFill>
                <a:effectLst/>
                <a:ea typeface="Arial" panose="020B0604020202020204" pitchFamily="34" charset="0"/>
              </a:rPr>
              <a:t>Capacity – Testator</a:t>
            </a:r>
            <a:r>
              <a:rPr lang="en-US" sz="2400" b="1" i="1" spc="115" dirty="0">
                <a:solidFill>
                  <a:srgbClr val="3B3B3B"/>
                </a:solidFill>
                <a:effectLst/>
                <a:ea typeface="Arial" panose="020B0604020202020204" pitchFamily="34" charset="0"/>
              </a:rPr>
              <a:t> </a:t>
            </a:r>
            <a:r>
              <a:rPr lang="en-US" sz="2400" b="1" i="1" dirty="0">
                <a:solidFill>
                  <a:srgbClr val="3B3B3B"/>
                </a:solidFill>
                <a:effectLst/>
                <a:ea typeface="Arial" panose="020B0604020202020204" pitchFamily="34" charset="0"/>
              </a:rPr>
              <a:t>must</a:t>
            </a:r>
            <a:r>
              <a:rPr lang="en-US" sz="2400" b="1" i="1" spc="125" dirty="0">
                <a:solidFill>
                  <a:srgbClr val="3B3B3B"/>
                </a:solidFill>
                <a:effectLst/>
                <a:ea typeface="Arial" panose="020B0604020202020204" pitchFamily="34" charset="0"/>
              </a:rPr>
              <a:t> </a:t>
            </a:r>
            <a:r>
              <a:rPr lang="en-US" sz="2400" b="1" i="1" dirty="0">
                <a:solidFill>
                  <a:srgbClr val="3B3B3B"/>
                </a:solidFill>
                <a:effectLst/>
                <a:ea typeface="Arial" panose="020B0604020202020204" pitchFamily="34" charset="0"/>
              </a:rPr>
              <a:t>be</a:t>
            </a:r>
            <a:r>
              <a:rPr lang="en-US" sz="2400" b="1" i="1" spc="40" dirty="0">
                <a:solidFill>
                  <a:srgbClr val="3B3B3B"/>
                </a:solidFill>
                <a:effectLst/>
                <a:ea typeface="Arial" panose="020B0604020202020204" pitchFamily="34" charset="0"/>
              </a:rPr>
              <a:t> </a:t>
            </a:r>
            <a:r>
              <a:rPr lang="en-US" sz="2400" b="1" i="1" dirty="0">
                <a:solidFill>
                  <a:srgbClr val="3B3B3B"/>
                </a:solidFill>
                <a:effectLst/>
                <a:ea typeface="Arial" panose="020B0604020202020204" pitchFamily="34" charset="0"/>
              </a:rPr>
              <a:t>capable</a:t>
            </a:r>
            <a:r>
              <a:rPr lang="en-US" sz="2400" b="1" i="1" spc="80" dirty="0">
                <a:solidFill>
                  <a:srgbClr val="3B3B3B"/>
                </a:solidFill>
                <a:effectLst/>
                <a:ea typeface="Arial" panose="020B0604020202020204" pitchFamily="34" charset="0"/>
              </a:rPr>
              <a:t> </a:t>
            </a:r>
            <a:r>
              <a:rPr lang="en-US" sz="2400" b="1" i="1" dirty="0">
                <a:solidFill>
                  <a:srgbClr val="3B3B3B"/>
                </a:solidFill>
                <a:effectLst/>
                <a:ea typeface="Arial" panose="020B0604020202020204" pitchFamily="34" charset="0"/>
              </a:rPr>
              <a:t>of</a:t>
            </a:r>
            <a:r>
              <a:rPr lang="en-US" sz="2400" b="1" i="1" spc="30" dirty="0">
                <a:solidFill>
                  <a:srgbClr val="3B3B3B"/>
                </a:solidFill>
                <a:effectLst/>
                <a:ea typeface="Arial" panose="020B0604020202020204" pitchFamily="34" charset="0"/>
              </a:rPr>
              <a:t> </a:t>
            </a:r>
            <a:r>
              <a:rPr lang="en-US" sz="2400" b="1" i="1" spc="-10" dirty="0">
                <a:solidFill>
                  <a:srgbClr val="3B3B3B"/>
                </a:solidFill>
                <a:effectLst/>
                <a:ea typeface="Arial" panose="020B0604020202020204" pitchFamily="34" charset="0"/>
              </a:rPr>
              <a:t>understanding:</a:t>
            </a:r>
            <a:endParaRPr lang="en-US" sz="2400" b="1" i="1" spc="-10" dirty="0">
              <a:ea typeface="Arial" panose="020B0604020202020204" pitchFamily="34" charset="0"/>
            </a:endParaRPr>
          </a:p>
          <a:p>
            <a:pPr marL="0" marR="0" indent="0">
              <a:spcBef>
                <a:spcPts val="0"/>
              </a:spcBef>
              <a:spcAft>
                <a:spcPts val="0"/>
              </a:spcAft>
              <a:buNone/>
            </a:pPr>
            <a:endParaRPr lang="en-US" sz="2400" b="1" i="1" spc="-10" dirty="0">
              <a:solidFill>
                <a:srgbClr val="3B3B3B"/>
              </a:solidFill>
              <a:effectLst/>
              <a:ea typeface="Times New Roman" panose="02020603050405020304" pitchFamily="18" charset="0"/>
            </a:endParaRPr>
          </a:p>
          <a:p>
            <a:pPr>
              <a:spcBef>
                <a:spcPts val="0"/>
              </a:spcBef>
            </a:pPr>
            <a:r>
              <a:rPr lang="en-US" sz="2400" dirty="0">
                <a:solidFill>
                  <a:srgbClr val="3B3B3B"/>
                </a:solidFill>
                <a:effectLst/>
                <a:ea typeface="Times New Roman" panose="02020603050405020304" pitchFamily="18" charset="0"/>
              </a:rPr>
              <a:t>The</a:t>
            </a:r>
            <a:r>
              <a:rPr lang="en-US" sz="2400" spc="80" dirty="0">
                <a:solidFill>
                  <a:srgbClr val="3B3B3B"/>
                </a:solidFill>
                <a:effectLst/>
                <a:ea typeface="Times New Roman" panose="02020603050405020304" pitchFamily="18" charset="0"/>
              </a:rPr>
              <a:t> </a:t>
            </a:r>
            <a:r>
              <a:rPr lang="en-US" sz="2400" dirty="0">
                <a:solidFill>
                  <a:srgbClr val="2B2B2B"/>
                </a:solidFill>
                <a:effectLst/>
                <a:ea typeface="Times New Roman" panose="02020603050405020304" pitchFamily="18" charset="0"/>
              </a:rPr>
              <a:t>nature</a:t>
            </a:r>
            <a:r>
              <a:rPr lang="en-US" sz="2400" spc="-75" dirty="0">
                <a:solidFill>
                  <a:srgbClr val="2B2B2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and</a:t>
            </a:r>
            <a:r>
              <a:rPr lang="en-US" sz="2400" spc="4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effect</a:t>
            </a:r>
            <a:r>
              <a:rPr lang="en-US" sz="2400" spc="-7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of</a:t>
            </a:r>
            <a:r>
              <a:rPr lang="en-US" sz="2400" spc="-5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making</a:t>
            </a:r>
            <a:r>
              <a:rPr lang="en-US" sz="2400" spc="-3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a</a:t>
            </a:r>
            <a:r>
              <a:rPr lang="en-US" sz="2400" spc="-70" dirty="0">
                <a:solidFill>
                  <a:srgbClr val="3B3B3B"/>
                </a:solidFill>
                <a:effectLst/>
                <a:ea typeface="Times New Roman" panose="02020603050405020304" pitchFamily="18" charset="0"/>
              </a:rPr>
              <a:t> </a:t>
            </a:r>
            <a:r>
              <a:rPr lang="en-US" sz="2400" spc="-10" dirty="0">
                <a:solidFill>
                  <a:srgbClr val="3B3B3B"/>
                </a:solidFill>
                <a:effectLst/>
                <a:ea typeface="Times New Roman" panose="02020603050405020304" pitchFamily="18" charset="0"/>
              </a:rPr>
              <a:t>will;</a:t>
            </a:r>
            <a:endParaRPr lang="en-US" sz="2400" dirty="0">
              <a:effectLst/>
              <a:ea typeface="Times New Roman" panose="02020603050405020304" pitchFamily="18" charset="0"/>
            </a:endParaRPr>
          </a:p>
          <a:p>
            <a:pPr>
              <a:spcBef>
                <a:spcPts val="45"/>
              </a:spcBef>
            </a:pPr>
            <a:endParaRPr lang="en-US" sz="2400" dirty="0">
              <a:solidFill>
                <a:srgbClr val="2B2B2B"/>
              </a:solidFill>
              <a:effectLst/>
              <a:ea typeface="Times New Roman" panose="02020603050405020304" pitchFamily="18" charset="0"/>
            </a:endParaRPr>
          </a:p>
          <a:p>
            <a:pPr>
              <a:spcBef>
                <a:spcPts val="45"/>
              </a:spcBef>
            </a:pPr>
            <a:r>
              <a:rPr lang="en-US" sz="2400" dirty="0">
                <a:solidFill>
                  <a:srgbClr val="2B2B2B"/>
                </a:solidFill>
                <a:effectLst/>
                <a:ea typeface="Times New Roman" panose="02020603050405020304" pitchFamily="18" charset="0"/>
              </a:rPr>
              <a:t>The</a:t>
            </a:r>
            <a:r>
              <a:rPr lang="en-US" sz="2400" spc="-20" dirty="0">
                <a:solidFill>
                  <a:srgbClr val="2B2B2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extent</a:t>
            </a:r>
            <a:r>
              <a:rPr lang="en-US" sz="2400" spc="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of</a:t>
            </a:r>
            <a:r>
              <a:rPr lang="en-US" sz="2400" spc="3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their</a:t>
            </a:r>
            <a:r>
              <a:rPr lang="en-US" sz="2400" spc="-55" dirty="0">
                <a:solidFill>
                  <a:srgbClr val="3B3B3B"/>
                </a:solidFill>
                <a:effectLst/>
                <a:ea typeface="Times New Roman" panose="02020603050405020304" pitchFamily="18" charset="0"/>
              </a:rPr>
              <a:t> </a:t>
            </a:r>
            <a:r>
              <a:rPr lang="en-US" sz="2400" spc="-10" dirty="0">
                <a:solidFill>
                  <a:srgbClr val="3B3B3B"/>
                </a:solidFill>
                <a:effectLst/>
                <a:ea typeface="Times New Roman" panose="02020603050405020304" pitchFamily="18" charset="0"/>
              </a:rPr>
              <a:t>estate;</a:t>
            </a:r>
            <a:endParaRPr lang="en-US" sz="2400" dirty="0">
              <a:effectLst/>
              <a:ea typeface="Times New Roman" panose="02020603050405020304" pitchFamily="18" charset="0"/>
            </a:endParaRPr>
          </a:p>
          <a:p>
            <a:pPr>
              <a:spcBef>
                <a:spcPts val="20"/>
              </a:spcBef>
            </a:pPr>
            <a:endParaRPr lang="en-US" sz="2400" dirty="0">
              <a:solidFill>
                <a:srgbClr val="3B3B3B"/>
              </a:solidFill>
              <a:effectLst/>
              <a:ea typeface="Times New Roman" panose="02020603050405020304" pitchFamily="18" charset="0"/>
            </a:endParaRPr>
          </a:p>
          <a:p>
            <a:pPr>
              <a:spcBef>
                <a:spcPts val="20"/>
              </a:spcBef>
            </a:pPr>
            <a:r>
              <a:rPr lang="en-US" sz="2400" dirty="0">
                <a:solidFill>
                  <a:srgbClr val="3B3B3B"/>
                </a:solidFill>
                <a:effectLst/>
                <a:ea typeface="Times New Roman" panose="02020603050405020304" pitchFamily="18" charset="0"/>
              </a:rPr>
              <a:t>The claims</a:t>
            </a:r>
            <a:r>
              <a:rPr lang="en-US" sz="2400" spc="-3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of those</a:t>
            </a:r>
            <a:r>
              <a:rPr lang="en-US" sz="2400" spc="-3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who</a:t>
            </a:r>
            <a:r>
              <a:rPr lang="en-US" sz="2400" spc="-4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might</a:t>
            </a:r>
            <a:r>
              <a:rPr lang="en-US" sz="2400" spc="-1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expect</a:t>
            </a:r>
            <a:r>
              <a:rPr lang="en-US" sz="2400" spc="-3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to </a:t>
            </a:r>
            <a:r>
              <a:rPr lang="en-US" sz="2400" dirty="0">
                <a:solidFill>
                  <a:srgbClr val="2B2B2B"/>
                </a:solidFill>
                <a:effectLst/>
                <a:ea typeface="Times New Roman" panose="02020603050405020304" pitchFamily="18" charset="0"/>
              </a:rPr>
              <a:t>benefit</a:t>
            </a:r>
            <a:r>
              <a:rPr lang="en-US" sz="2400" spc="-20" dirty="0">
                <a:solidFill>
                  <a:srgbClr val="2B2B2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from</a:t>
            </a:r>
            <a:r>
              <a:rPr lang="en-US" sz="2400" spc="-4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the</a:t>
            </a:r>
            <a:r>
              <a:rPr lang="en-US" sz="2400" spc="-80" dirty="0">
                <a:solidFill>
                  <a:srgbClr val="3B3B3B"/>
                </a:solidFill>
                <a:effectLst/>
                <a:ea typeface="Times New Roman" panose="02020603050405020304" pitchFamily="18" charset="0"/>
              </a:rPr>
              <a:t> </a:t>
            </a:r>
            <a:r>
              <a:rPr lang="en-US" sz="2400" dirty="0">
                <a:solidFill>
                  <a:srgbClr val="4F4F4F"/>
                </a:solidFill>
                <a:effectLst/>
                <a:ea typeface="Times New Roman" panose="02020603050405020304" pitchFamily="18" charset="0"/>
              </a:rPr>
              <a:t>will </a:t>
            </a:r>
            <a:r>
              <a:rPr lang="en-US" sz="2400" dirty="0">
                <a:solidFill>
                  <a:srgbClr val="3B3B3B"/>
                </a:solidFill>
                <a:effectLst/>
                <a:ea typeface="Times New Roman" panose="02020603050405020304" pitchFamily="18" charset="0"/>
              </a:rPr>
              <a:t>(i.e.,</a:t>
            </a:r>
            <a:r>
              <a:rPr lang="en-US" sz="2400" spc="-5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parents,</a:t>
            </a:r>
            <a:r>
              <a:rPr lang="en-US" sz="2400" spc="-1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children</a:t>
            </a:r>
            <a:r>
              <a:rPr lang="en-US" sz="2400" spc="-6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or </a:t>
            </a:r>
            <a:r>
              <a:rPr lang="en-US" sz="2400" dirty="0">
                <a:solidFill>
                  <a:srgbClr val="4F4F4F"/>
                </a:solidFill>
                <a:effectLst/>
                <a:ea typeface="Times New Roman" panose="02020603050405020304" pitchFamily="18" charset="0"/>
              </a:rPr>
              <a:t>siblings</a:t>
            </a:r>
            <a:r>
              <a:rPr lang="en-US" sz="2400" spc="-65" dirty="0">
                <a:solidFill>
                  <a:srgbClr val="4F4F4F"/>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who might</a:t>
            </a:r>
            <a:r>
              <a:rPr lang="en-US" sz="2400" spc="-1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inherit</a:t>
            </a:r>
            <a:r>
              <a:rPr lang="en-US" sz="2400" spc="-4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if</a:t>
            </a:r>
            <a:r>
              <a:rPr lang="en-US" sz="2400" spc="-4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client</a:t>
            </a:r>
            <a:r>
              <a:rPr lang="en-US" sz="2400" spc="-6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died </a:t>
            </a:r>
            <a:r>
              <a:rPr lang="en-US" sz="2400" spc="-10" dirty="0">
                <a:solidFill>
                  <a:srgbClr val="2B2B2B"/>
                </a:solidFill>
                <a:effectLst/>
                <a:ea typeface="Times New Roman" panose="02020603050405020304" pitchFamily="18" charset="0"/>
              </a:rPr>
              <a:t>intestate)</a:t>
            </a:r>
            <a:endParaRPr lang="en-US" sz="2400" dirty="0">
              <a:effectLst/>
              <a:ea typeface="Times New Roman" panose="02020603050405020304" pitchFamily="18" charset="0"/>
            </a:endParaRPr>
          </a:p>
          <a:p>
            <a:pPr>
              <a:spcBef>
                <a:spcPts val="20"/>
              </a:spcBef>
            </a:pPr>
            <a:endParaRPr lang="en-US" sz="2400" dirty="0">
              <a:solidFill>
                <a:srgbClr val="3B3B3B"/>
              </a:solidFill>
              <a:effectLst/>
              <a:ea typeface="Times New Roman" panose="02020603050405020304" pitchFamily="18" charset="0"/>
            </a:endParaRPr>
          </a:p>
          <a:p>
            <a:pPr>
              <a:spcBef>
                <a:spcPts val="20"/>
              </a:spcBef>
            </a:pPr>
            <a:r>
              <a:rPr lang="en-US" sz="2400" dirty="0">
                <a:solidFill>
                  <a:srgbClr val="3B3B3B"/>
                </a:solidFill>
                <a:effectLst/>
                <a:ea typeface="Times New Roman" panose="02020603050405020304" pitchFamily="18" charset="0"/>
              </a:rPr>
              <a:t>This</a:t>
            </a:r>
            <a:r>
              <a:rPr lang="en-US" sz="2400" spc="-8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standard</a:t>
            </a:r>
            <a:r>
              <a:rPr lang="en-US" sz="2400" spc="-5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is</a:t>
            </a:r>
            <a:r>
              <a:rPr lang="en-US" sz="2400" spc="-3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significantly</a:t>
            </a:r>
            <a:r>
              <a:rPr lang="en-US" sz="2400" spc="40" dirty="0">
                <a:solidFill>
                  <a:srgbClr val="3B3B3B"/>
                </a:solidFill>
                <a:effectLst/>
                <a:ea typeface="Times New Roman" panose="02020603050405020304" pitchFamily="18" charset="0"/>
              </a:rPr>
              <a:t> </a:t>
            </a:r>
            <a:r>
              <a:rPr lang="en-US" sz="2400" dirty="0">
                <a:solidFill>
                  <a:srgbClr val="2B2B2B"/>
                </a:solidFill>
                <a:effectLst/>
                <a:ea typeface="Times New Roman" panose="02020603050405020304" pitchFamily="18" charset="0"/>
              </a:rPr>
              <a:t>lower</a:t>
            </a:r>
            <a:r>
              <a:rPr lang="en-US" sz="2400" spc="-55" dirty="0">
                <a:solidFill>
                  <a:srgbClr val="2B2B2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that</a:t>
            </a:r>
            <a:r>
              <a:rPr lang="en-US" sz="2400" spc="-1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other</a:t>
            </a:r>
            <a:r>
              <a:rPr lang="en-US" sz="2400" spc="-7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standards</a:t>
            </a:r>
            <a:r>
              <a:rPr lang="en-US" sz="2400" spc="-5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of</a:t>
            </a:r>
            <a:r>
              <a:rPr lang="en-US" sz="2400" spc="-7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mental</a:t>
            </a:r>
            <a:r>
              <a:rPr lang="en-US" sz="2400" spc="-70" dirty="0">
                <a:solidFill>
                  <a:srgbClr val="3B3B3B"/>
                </a:solidFill>
                <a:effectLst/>
                <a:ea typeface="Times New Roman" panose="02020603050405020304" pitchFamily="18" charset="0"/>
              </a:rPr>
              <a:t> </a:t>
            </a:r>
            <a:r>
              <a:rPr lang="en-US" sz="2400" spc="-10" dirty="0">
                <a:solidFill>
                  <a:srgbClr val="3B3B3B"/>
                </a:solidFill>
                <a:effectLst/>
                <a:ea typeface="Times New Roman" panose="02020603050405020304" pitchFamily="18" charset="0"/>
              </a:rPr>
              <a:t>capacity</a:t>
            </a:r>
            <a:endParaRPr lang="en-US" sz="2400" dirty="0">
              <a:effectLst/>
              <a:ea typeface="Times New Roman" panose="02020603050405020304" pitchFamily="18" charset="0"/>
            </a:endParaRPr>
          </a:p>
          <a:p>
            <a:pPr>
              <a:spcBef>
                <a:spcPts val="10"/>
              </a:spcBef>
            </a:pPr>
            <a:endParaRPr lang="en-US" sz="2400" dirty="0">
              <a:solidFill>
                <a:srgbClr val="3B3B3B"/>
              </a:solidFill>
              <a:effectLst/>
              <a:ea typeface="Times New Roman" panose="02020603050405020304" pitchFamily="18" charset="0"/>
            </a:endParaRPr>
          </a:p>
          <a:p>
            <a:pPr>
              <a:spcBef>
                <a:spcPts val="10"/>
              </a:spcBef>
            </a:pPr>
            <a:r>
              <a:rPr lang="en-US" sz="2400" dirty="0">
                <a:solidFill>
                  <a:srgbClr val="3B3B3B"/>
                </a:solidFill>
                <a:effectLst/>
                <a:ea typeface="Times New Roman" panose="02020603050405020304" pitchFamily="18" charset="0"/>
              </a:rPr>
              <a:t>Court</a:t>
            </a:r>
            <a:r>
              <a:rPr lang="en-US" sz="2400" spc="-6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presumes</a:t>
            </a:r>
            <a:r>
              <a:rPr lang="en-US" sz="2400" spc="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capacity;</a:t>
            </a:r>
            <a:r>
              <a:rPr lang="en-US" sz="2400" spc="10" dirty="0">
                <a:solidFill>
                  <a:srgbClr val="3B3B3B"/>
                </a:solidFill>
                <a:effectLst/>
                <a:ea typeface="Times New Roman" panose="02020603050405020304" pitchFamily="18" charset="0"/>
              </a:rPr>
              <a:t> </a:t>
            </a:r>
            <a:r>
              <a:rPr lang="en-US" sz="2400" spc="10" dirty="0">
                <a:solidFill>
                  <a:srgbClr val="3B3B3B"/>
                </a:solidFill>
                <a:ea typeface="Times New Roman" panose="02020603050405020304" pitchFamily="18" charset="0"/>
              </a:rPr>
              <a:t>c</a:t>
            </a:r>
            <a:r>
              <a:rPr lang="en-US" sz="2400" dirty="0">
                <a:solidFill>
                  <a:srgbClr val="3B3B3B"/>
                </a:solidFill>
                <a:effectLst/>
                <a:ea typeface="Times New Roman" panose="02020603050405020304" pitchFamily="18" charset="0"/>
              </a:rPr>
              <a:t>hallenger</a:t>
            </a:r>
            <a:r>
              <a:rPr lang="en-US" sz="2400" spc="3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must</a:t>
            </a:r>
            <a:r>
              <a:rPr lang="en-US" sz="2400" spc="-6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prove</a:t>
            </a:r>
            <a:r>
              <a:rPr lang="en-US" sz="2400" spc="-55" dirty="0">
                <a:solidFill>
                  <a:srgbClr val="3B3B3B"/>
                </a:solidFill>
                <a:effectLst/>
                <a:ea typeface="Times New Roman" panose="02020603050405020304" pitchFamily="18" charset="0"/>
              </a:rPr>
              <a:t> </a:t>
            </a:r>
            <a:r>
              <a:rPr lang="en-US" sz="2400" dirty="0">
                <a:solidFill>
                  <a:srgbClr val="2B2B2B"/>
                </a:solidFill>
                <a:effectLst/>
                <a:ea typeface="Times New Roman" panose="02020603050405020304" pitchFamily="18" charset="0"/>
              </a:rPr>
              <a:t>incapacity</a:t>
            </a:r>
            <a:r>
              <a:rPr lang="en-US" sz="2400" spc="-40" dirty="0">
                <a:solidFill>
                  <a:srgbClr val="2B2B2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at</a:t>
            </a:r>
            <a:r>
              <a:rPr lang="en-US" sz="2400" spc="-30" dirty="0">
                <a:solidFill>
                  <a:srgbClr val="3B3B3B"/>
                </a:solidFill>
                <a:effectLst/>
                <a:ea typeface="Times New Roman" panose="02020603050405020304" pitchFamily="18" charset="0"/>
              </a:rPr>
              <a:t> </a:t>
            </a:r>
            <a:r>
              <a:rPr lang="en-US" sz="2400" dirty="0">
                <a:solidFill>
                  <a:srgbClr val="2B2B2B"/>
                </a:solidFill>
                <a:effectLst/>
                <a:ea typeface="Times New Roman" panose="02020603050405020304" pitchFamily="18" charset="0"/>
              </a:rPr>
              <a:t>the</a:t>
            </a:r>
            <a:r>
              <a:rPr lang="en-US" sz="2400" spc="-55" dirty="0">
                <a:solidFill>
                  <a:srgbClr val="2B2B2B"/>
                </a:solidFill>
                <a:effectLst/>
                <a:ea typeface="Times New Roman" panose="02020603050405020304" pitchFamily="18" charset="0"/>
              </a:rPr>
              <a:t> </a:t>
            </a:r>
            <a:r>
              <a:rPr lang="en-US" sz="2400" dirty="0">
                <a:solidFill>
                  <a:srgbClr val="2B2B2B"/>
                </a:solidFill>
                <a:effectLst/>
                <a:ea typeface="Times New Roman" panose="02020603050405020304" pitchFamily="18" charset="0"/>
              </a:rPr>
              <a:t>time</a:t>
            </a:r>
            <a:r>
              <a:rPr lang="en-US" sz="2400" spc="-70" dirty="0">
                <a:solidFill>
                  <a:srgbClr val="2B2B2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the</a:t>
            </a:r>
            <a:r>
              <a:rPr lang="en-US" sz="2400" spc="-50"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will</a:t>
            </a:r>
            <a:r>
              <a:rPr lang="en-US" sz="2400" spc="-75" dirty="0">
                <a:solidFill>
                  <a:srgbClr val="3B3B3B"/>
                </a:solidFill>
                <a:effectLst/>
                <a:ea typeface="Times New Roman" panose="02020603050405020304" pitchFamily="18" charset="0"/>
              </a:rPr>
              <a:t> </a:t>
            </a:r>
            <a:r>
              <a:rPr lang="en-US" sz="2400" dirty="0">
                <a:solidFill>
                  <a:srgbClr val="3B3B3B"/>
                </a:solidFill>
                <a:effectLst/>
                <a:ea typeface="Times New Roman" panose="02020603050405020304" pitchFamily="18" charset="0"/>
              </a:rPr>
              <a:t>was</a:t>
            </a:r>
            <a:r>
              <a:rPr lang="en-US" sz="2400" spc="-60" dirty="0">
                <a:solidFill>
                  <a:srgbClr val="3B3B3B"/>
                </a:solidFill>
                <a:effectLst/>
                <a:ea typeface="Times New Roman" panose="02020603050405020304" pitchFamily="18" charset="0"/>
              </a:rPr>
              <a:t> </a:t>
            </a:r>
            <a:r>
              <a:rPr lang="en-US" sz="2400" spc="-20" dirty="0">
                <a:solidFill>
                  <a:srgbClr val="3B3B3B"/>
                </a:solidFill>
                <a:effectLst/>
                <a:ea typeface="Times New Roman" panose="02020603050405020304" pitchFamily="18" charset="0"/>
              </a:rPr>
              <a:t>made</a:t>
            </a:r>
            <a:endParaRPr lang="en-US" sz="2400" dirty="0">
              <a:effectLst/>
              <a:ea typeface="Times New Roman" panose="02020603050405020304" pitchFamily="18" charset="0"/>
            </a:endParaRPr>
          </a:p>
          <a:p>
            <a:pPr marL="342900" marR="385445" lvl="0" indent="-342900">
              <a:lnSpc>
                <a:spcPct val="108000"/>
              </a:lnSpc>
              <a:spcBef>
                <a:spcPts val="0"/>
              </a:spcBef>
              <a:spcAft>
                <a:spcPts val="0"/>
              </a:spcAft>
              <a:buFont typeface="Times New Roman" panose="02020603050405020304" pitchFamily="18" charset="0"/>
              <a:buChar char="•"/>
              <a:tabLst>
                <a:tab pos="542925" algn="l"/>
                <a:tab pos="544195" algn="l"/>
              </a:tabLst>
            </a:pPr>
            <a:endParaRPr lang="en-US" sz="2000" dirty="0">
              <a:solidFill>
                <a:srgbClr val="444444"/>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88756095"/>
      </p:ext>
    </p:extLst>
  </p:cSld>
  <p:clrMapOvr>
    <a:masterClrMapping/>
  </p:clrMapOvr>
</p:sld>
</file>

<file path=ppt/theme/theme1.xml><?xml version="1.0" encoding="utf-8"?>
<a:theme xmlns:a="http://schemas.openxmlformats.org/drawingml/2006/main" name="Office Theme">
  <a:themeElements>
    <a:clrScheme name="ALRP Brand Template">
      <a:dk1>
        <a:srgbClr val="000000"/>
      </a:dk1>
      <a:lt1>
        <a:srgbClr val="C00000"/>
      </a:lt1>
      <a:dk2>
        <a:srgbClr val="E2DBAA"/>
      </a:dk2>
      <a:lt2>
        <a:srgbClr val="FFFFFF"/>
      </a:lt2>
      <a:accent1>
        <a:srgbClr val="AFBAB2"/>
      </a:accent1>
      <a:accent2>
        <a:srgbClr val="C00000"/>
      </a:accent2>
      <a:accent3>
        <a:srgbClr val="E2DBAA"/>
      </a:accent3>
      <a:accent4>
        <a:srgbClr val="C4B796"/>
      </a:accent4>
      <a:accent5>
        <a:srgbClr val="C00000"/>
      </a:accent5>
      <a:accent6>
        <a:srgbClr val="AFBAB2"/>
      </a:accent6>
      <a:hlink>
        <a:srgbClr val="C00000"/>
      </a:hlink>
      <a:folHlink>
        <a:srgbClr val="AFBAB2"/>
      </a:folHlink>
    </a:clrScheme>
    <a:fontScheme name="ALRP Brand">
      <a:majorFont>
        <a:latin typeface="Museo Sans 900"/>
        <a:ea typeface=""/>
        <a:cs typeface=""/>
      </a:majorFont>
      <a:minorFont>
        <a:latin typeface="Museo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RP PowerPoint Template" id="{FB566B0F-8666-40AB-924A-40E8A5899796}" vid="{79565DFC-CB37-49D7-840A-955489BE66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4151a0e2-b116-4d44-8f0f-ebd86b2b7a89" xsi:nil="true"/>
    <lcf76f155ced4ddcb4097134ff3c332f xmlns="4151a0e2-b116-4d44-8f0f-ebd86b2b7a89">
      <Terms xmlns="http://schemas.microsoft.com/office/infopath/2007/PartnerControls"/>
    </lcf76f155ced4ddcb4097134ff3c332f>
    <TaxCatchAll xmlns="4b986d0a-767e-4dbb-a5fc-0d55529e3ec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65317A424BC744832D3315430BDE60" ma:contentTypeVersion="19" ma:contentTypeDescription="Create a new document." ma:contentTypeScope="" ma:versionID="df49be40032c57162ba1b83ae1710c37">
  <xsd:schema xmlns:xsd="http://www.w3.org/2001/XMLSchema" xmlns:xs="http://www.w3.org/2001/XMLSchema" xmlns:p="http://schemas.microsoft.com/office/2006/metadata/properties" xmlns:ns2="4151a0e2-b116-4d44-8f0f-ebd86b2b7a89" xmlns:ns3="4b986d0a-767e-4dbb-a5fc-0d55529e3ec2" targetNamespace="http://schemas.microsoft.com/office/2006/metadata/properties" ma:root="true" ma:fieldsID="34adac4ba4f7af1ef458a6baa50bae69" ns2:_="" ns3:_="">
    <xsd:import namespace="4151a0e2-b116-4d44-8f0f-ebd86b2b7a89"/>
    <xsd:import namespace="4b986d0a-767e-4dbb-a5fc-0d55529e3e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Dat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51a0e2-b116-4d44-8f0f-ebd86b2b7a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6a7156a-0ae4-477c-9a61-d289f7b537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b986d0a-767e-4dbb-a5fc-0d55529e3ec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13fd637-2c6d-44ec-a2b1-55c9845fc983}" ma:internalName="TaxCatchAll" ma:showField="CatchAllData" ma:web="4b986d0a-767e-4dbb-a5fc-0d55529e3e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1D68C2-4ED3-4EF2-8B8F-F9D2161671A2}">
  <ds:schemaRefs>
    <ds:schemaRef ds:uri="4151a0e2-b116-4d44-8f0f-ebd86b2b7a89"/>
    <ds:schemaRef ds:uri="http://schemas.microsoft.com/office/2006/metadata/properties"/>
    <ds:schemaRef ds:uri="http://schemas.microsoft.com/office/infopath/2007/PartnerControls"/>
    <ds:schemaRef ds:uri="4b986d0a-767e-4dbb-a5fc-0d55529e3ec2"/>
  </ds:schemaRefs>
</ds:datastoreItem>
</file>

<file path=customXml/itemProps2.xml><?xml version="1.0" encoding="utf-8"?>
<ds:datastoreItem xmlns:ds="http://schemas.openxmlformats.org/officeDocument/2006/customXml" ds:itemID="{CE5DD43E-B976-4C1B-B5A4-ABC6D01C786E}">
  <ds:schemaRefs>
    <ds:schemaRef ds:uri="http://schemas.microsoft.com/sharepoint/v3/contenttype/forms"/>
  </ds:schemaRefs>
</ds:datastoreItem>
</file>

<file path=customXml/itemProps3.xml><?xml version="1.0" encoding="utf-8"?>
<ds:datastoreItem xmlns:ds="http://schemas.openxmlformats.org/officeDocument/2006/customXml" ds:itemID="{089F4044-A0A2-4503-A36B-EED23AAE8E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51a0e2-b116-4d44-8f0f-ebd86b2b7a89"/>
    <ds:schemaRef ds:uri="4b986d0a-767e-4dbb-a5fc-0d55529e3e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ALRP PowerPoint Template</Template>
  <TotalTime>329</TotalTime>
  <Words>2582</Words>
  <Application>Microsoft Office PowerPoint</Application>
  <PresentationFormat>Widescreen</PresentationFormat>
  <Paragraphs>189</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Museo 300</vt:lpstr>
      <vt:lpstr>Museo Sans 900</vt:lpstr>
      <vt:lpstr>Times New Roman</vt:lpstr>
      <vt:lpstr>Office Theme</vt:lpstr>
      <vt:lpstr>  Basic Planning for  Incapacity and Death: Simple Wills, Powers of Attorney and  Advanced Health Care Directives</vt:lpstr>
      <vt:lpstr>Overview</vt:lpstr>
      <vt:lpstr>Poll:   Have you prepared a will for an ALRP client?  Yes  No</vt:lpstr>
      <vt:lpstr>Getting information: First phone call and meeting</vt:lpstr>
      <vt:lpstr>Getting information: First phone call and meeting</vt:lpstr>
      <vt:lpstr>Probate and How to Avoid it</vt:lpstr>
      <vt:lpstr>Probate and How to Avoid it</vt:lpstr>
      <vt:lpstr>  A. Client owns a San Francisco condo as tenancy-in-common with his partner  B. Client has stock options in his tech company employer's stock currently worth $150,000  C. Client's only major financial asset is a 401(k) worth $250,000, and expects an inheritance of $200,000 from his grandmother, who has terminal cancer  D. All of the above </vt:lpstr>
      <vt:lpstr>Avoiding Challenges to Will, POA, AHCD</vt:lpstr>
      <vt:lpstr>Avoiding Challenges to Will, POA, AHCD</vt:lpstr>
      <vt:lpstr>Drafting a Simple Will</vt:lpstr>
      <vt:lpstr>Drafting a Simple Will</vt:lpstr>
      <vt:lpstr>Drafting a Simple Will</vt:lpstr>
      <vt:lpstr>Drafting a Simple Will</vt:lpstr>
      <vt:lpstr>Drafting a Simple Will</vt:lpstr>
      <vt:lpstr>Drafting a Simple Will</vt:lpstr>
      <vt:lpstr>Drafting a Simple Will</vt:lpstr>
      <vt:lpstr>Drafting a Simple Will</vt:lpstr>
      <vt:lpstr>Drafting a Simple Will</vt:lpstr>
      <vt:lpstr>Power of Attorney</vt:lpstr>
      <vt:lpstr>Power of Attorney</vt:lpstr>
      <vt:lpstr>Advanced Health Care Directive</vt:lpstr>
      <vt:lpstr>Advanced Health Care Directive</vt:lpstr>
      <vt:lpstr>Signing and Conclusion of Representation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MCLE: Ethics of Pro Bono/Modest Means Practice</dc:title>
  <dc:creator>Faron Stalker</dc:creator>
  <cp:lastModifiedBy>Sloka Krishnan</cp:lastModifiedBy>
  <cp:revision>30</cp:revision>
  <dcterms:created xsi:type="dcterms:W3CDTF">2020-04-30T23:30:18Z</dcterms:created>
  <dcterms:modified xsi:type="dcterms:W3CDTF">2024-04-10T21:19:37Z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0x0101009465317A424BC744832D3315430BDE60</vt:lpwstr>
  </property>
  <property fmtid="{D5CDD505-2E9C-101B-9397-08002B2CF9AE}" pid="3" name="MediaServiceImageTags">
    <vt:lpwstr/>
  </property>
</Properties>
</file>