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90" r:id="rId4"/>
  </p:sldMasterIdLst>
  <p:notesMasterIdLst>
    <p:notesMasterId r:id="rId32"/>
  </p:notesMasterIdLst>
  <p:sldIdLst>
    <p:sldId id="272" r:id="rId5"/>
    <p:sldId id="275" r:id="rId6"/>
    <p:sldId id="276" r:id="rId7"/>
    <p:sldId id="271" r:id="rId8"/>
    <p:sldId id="273" r:id="rId9"/>
    <p:sldId id="277" r:id="rId10"/>
    <p:sldId id="278" r:id="rId11"/>
    <p:sldId id="258" r:id="rId12"/>
    <p:sldId id="261" r:id="rId13"/>
    <p:sldId id="263" r:id="rId14"/>
    <p:sldId id="265" r:id="rId15"/>
    <p:sldId id="267" r:id="rId16"/>
    <p:sldId id="269" r:id="rId17"/>
    <p:sldId id="259" r:id="rId18"/>
    <p:sldId id="279" r:id="rId19"/>
    <p:sldId id="284" r:id="rId20"/>
    <p:sldId id="280" r:id="rId21"/>
    <p:sldId id="281" r:id="rId22"/>
    <p:sldId id="283" r:id="rId23"/>
    <p:sldId id="292" r:id="rId24"/>
    <p:sldId id="290" r:id="rId25"/>
    <p:sldId id="286" r:id="rId26"/>
    <p:sldId id="291" r:id="rId27"/>
    <p:sldId id="287" r:id="rId28"/>
    <p:sldId id="288" r:id="rId29"/>
    <p:sldId id="289" r:id="rId30"/>
    <p:sldId id="274"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C06619-56AA-3A39-48D6-5FBD4657EFA9}" v="3" dt="2023-09-21T16:45:26.9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7"/>
    <p:restoredTop sz="94626"/>
  </p:normalViewPr>
  <p:slideViewPr>
    <p:cSldViewPr snapToGrid="0" snapToObjects="1">
      <p:cViewPr varScale="1">
        <p:scale>
          <a:sx n="121" d="100"/>
          <a:sy n="121" d="100"/>
        </p:scale>
        <p:origin x="148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loka Krishnan" userId="S::slokak@alrp.org::18124506-c5c7-4300-8ed0-4152d5d3c275" providerId="AD" clId="Web-{12C06619-56AA-3A39-48D6-5FBD4657EFA9}"/>
    <pc:docChg chg="modSld">
      <pc:chgData name="Sloka Krishnan" userId="S::slokak@alrp.org::18124506-c5c7-4300-8ed0-4152d5d3c275" providerId="AD" clId="Web-{12C06619-56AA-3A39-48D6-5FBD4657EFA9}" dt="2023-09-21T16:45:26.070" v="0" actId="20577"/>
      <pc:docMkLst>
        <pc:docMk/>
      </pc:docMkLst>
      <pc:sldChg chg="modSp">
        <pc:chgData name="Sloka Krishnan" userId="S::slokak@alrp.org::18124506-c5c7-4300-8ed0-4152d5d3c275" providerId="AD" clId="Web-{12C06619-56AA-3A39-48D6-5FBD4657EFA9}" dt="2023-09-21T16:45:26.070" v="0" actId="20577"/>
        <pc:sldMkLst>
          <pc:docMk/>
          <pc:sldMk cId="3878632142" sldId="272"/>
        </pc:sldMkLst>
        <pc:spChg chg="mod">
          <ac:chgData name="Sloka Krishnan" userId="S::slokak@alrp.org::18124506-c5c7-4300-8ed0-4152d5d3c275" providerId="AD" clId="Web-{12C06619-56AA-3A39-48D6-5FBD4657EFA9}" dt="2023-09-21T16:45:26.070" v="0" actId="20577"/>
          <ac:spMkLst>
            <pc:docMk/>
            <pc:sldMk cId="3878632142" sldId="272"/>
            <ac:spMk id="410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8A2289-5E57-294D-B7C6-9A93F1BDA6D5}" type="datetimeFigureOut">
              <a:rPr lang="en-US" smtClean="0"/>
              <a:t>9/21/2023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71719-E945-9C4A-8EE8-73EE875168A9}" type="slidenum">
              <a:rPr lang="en-US" smtClean="0"/>
              <a:t>‹#›</a:t>
            </a:fld>
            <a:endParaRPr lang="en-US"/>
          </a:p>
        </p:txBody>
      </p:sp>
    </p:spTree>
    <p:extLst>
      <p:ext uri="{BB962C8B-B14F-4D97-AF65-F5344CB8AC3E}">
        <p14:creationId xmlns:p14="http://schemas.microsoft.com/office/powerpoint/2010/main" val="13276788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2ABF674-0032-BF42-BA4D-76D18DDEC6E9}" type="slidenum">
              <a:rPr lang="en-US" sz="1200">
                <a:latin typeface="Calibri" charset="0"/>
              </a:rPr>
              <a:pPr eaLnBrk="1" hangingPunct="1"/>
              <a:t>1</a:t>
            </a:fld>
            <a:endParaRPr lang="en-US" sz="1200">
              <a:latin typeface="Calibri" charset="0"/>
            </a:endParaRPr>
          </a:p>
        </p:txBody>
      </p:sp>
      <p:sp>
        <p:nvSpPr>
          <p:cNvPr id="163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46083" name="Rectangle 3"/>
          <p:cNvSpPr>
            <a:spLocks noGrp="1" noChangeArrowheads="1"/>
          </p:cNvSpPr>
          <p:nvPr>
            <p:ph type="body" idx="1"/>
          </p:nvPr>
        </p:nvSpPr>
        <p:spPr/>
        <p:txBody>
          <a:bodyPr/>
          <a:lstStyle/>
          <a:p>
            <a:pPr lvl="1" eaLnBrk="1" hangingPunct="1">
              <a:lnSpc>
                <a:spcPct val="90000"/>
              </a:lnSpc>
              <a:spcBef>
                <a:spcPct val="0"/>
              </a:spcBef>
              <a:defRPr/>
            </a:pPr>
            <a:endParaRPr lang="en-US" strike="sngStrike" dirty="0">
              <a:ea typeface="+mn-ea"/>
            </a:endParaRPr>
          </a:p>
        </p:txBody>
      </p:sp>
      <p:sp>
        <p:nvSpPr>
          <p:cNvPr id="6" name="Date Placeholder 5"/>
          <p:cNvSpPr>
            <a:spLocks noGrp="1"/>
          </p:cNvSpPr>
          <p:nvPr>
            <p:ph type="dt" sz="quarter" idx="1"/>
          </p:nvPr>
        </p:nvSpPr>
        <p:spPr/>
        <p:txBody>
          <a:bodyPr/>
          <a:lstStyle/>
          <a:p>
            <a:pPr>
              <a:defRPr/>
            </a:pPr>
            <a:r>
              <a:rPr lang="en-US"/>
              <a:t>5/6/2011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F8AA9FE-BF08-A542-8EC2-F697C69A5270}" type="slidenum">
              <a:rPr lang="en-US" sz="1200">
                <a:latin typeface="Calibri" charset="0"/>
              </a:rPr>
              <a:pPr eaLnBrk="1" hangingPunct="1"/>
              <a:t>2</a:t>
            </a:fld>
            <a:endParaRPr lang="en-US" sz="1200">
              <a:latin typeface="Calibri" charset="0"/>
            </a:endParaRPr>
          </a:p>
        </p:txBody>
      </p:sp>
      <p:sp>
        <p:nvSpPr>
          <p:cNvPr id="2048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20484"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b="1">
                <a:latin typeface="Calibri" charset="0"/>
              </a:rPr>
              <a:t>Veterans Administration changed to US Dep</a:t>
            </a:r>
            <a:r>
              <a:rPr lang="ja-JP" altLang="en-US" b="1">
                <a:latin typeface="Calibri" charset="0"/>
              </a:rPr>
              <a:t>’</a:t>
            </a:r>
            <a:r>
              <a:rPr lang="en-US" b="1">
                <a:latin typeface="Calibri" charset="0"/>
              </a:rPr>
              <a:t>t of Veterans Affairs.</a:t>
            </a:r>
          </a:p>
          <a:p>
            <a:endParaRPr lang="en-US" b="1">
              <a:latin typeface="Calibri" charset="0"/>
            </a:endParaRPr>
          </a:p>
          <a:p>
            <a:r>
              <a:rPr lang="en-US" b="1">
                <a:latin typeface="Calibri" charset="0"/>
              </a:rPr>
              <a:t>VHA provides the care – medical centers (153), community-based outpatient clinics, community living ctrs (nursing homes), domiciliaries, vet centers.  </a:t>
            </a:r>
          </a:p>
          <a:p>
            <a:endParaRPr lang="en-US" b="1">
              <a:latin typeface="Calibri" charset="0"/>
            </a:endParaRPr>
          </a:p>
          <a:p>
            <a:r>
              <a:rPr lang="en-US" b="1">
                <a:latin typeface="Calibri" charset="0"/>
              </a:rPr>
              <a:t>VBA makes the decisions – they create the rules &amp; regulations, and decide who gets benefits (when/how/how much/etc.).</a:t>
            </a:r>
          </a:p>
          <a:p>
            <a:endParaRPr lang="en-US" b="1">
              <a:latin typeface="Calibri" charset="0"/>
            </a:endParaRPr>
          </a:p>
          <a:p>
            <a:endParaRPr lang="en-US" b="1">
              <a:latin typeface="Calibri" charset="0"/>
            </a:endParaRPr>
          </a:p>
        </p:txBody>
      </p:sp>
      <p:sp>
        <p:nvSpPr>
          <p:cNvPr id="6" name="Date Placeholder 5"/>
          <p:cNvSpPr>
            <a:spLocks noGrp="1"/>
          </p:cNvSpPr>
          <p:nvPr>
            <p:ph type="dt" sz="quarter" idx="1"/>
          </p:nvPr>
        </p:nvSpPr>
        <p:spPr/>
        <p:txBody>
          <a:bodyPr/>
          <a:lstStyle/>
          <a:p>
            <a:pPr>
              <a:defRPr/>
            </a:pPr>
            <a:r>
              <a:rPr lang="en-US"/>
              <a:t>5/6/2011</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505A314-10ED-7D41-8288-B6386E955C87}" type="slidenum">
              <a:rPr lang="en-US" sz="1200">
                <a:latin typeface="Calibri" charset="0"/>
              </a:rPr>
              <a:pPr eaLnBrk="1" hangingPunct="1"/>
              <a:t>3</a:t>
            </a:fld>
            <a:endParaRPr lang="en-US" sz="1200">
              <a:latin typeface="Calibri" charset="0"/>
            </a:endParaRPr>
          </a:p>
        </p:txBody>
      </p:sp>
      <p:sp>
        <p:nvSpPr>
          <p:cNvPr id="2253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22532"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6" name="Date Placeholder 5"/>
          <p:cNvSpPr>
            <a:spLocks noGrp="1"/>
          </p:cNvSpPr>
          <p:nvPr>
            <p:ph type="dt" sz="quarter" idx="1"/>
          </p:nvPr>
        </p:nvSpPr>
        <p:spPr/>
        <p:txBody>
          <a:bodyPr/>
          <a:lstStyle/>
          <a:p>
            <a:pPr>
              <a:defRPr/>
            </a:pPr>
            <a:r>
              <a:rPr lang="en-US"/>
              <a:t>5/6/2011</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1974443-734C-9E4C-95B7-6C60A86606D1}" type="slidenum">
              <a:rPr lang="en-US" sz="1200">
                <a:latin typeface="Calibri" charset="0"/>
              </a:rPr>
              <a:pPr eaLnBrk="1" hangingPunct="1"/>
              <a:t>4</a:t>
            </a:fld>
            <a:endParaRPr lang="en-US" sz="1200">
              <a:latin typeface="Calibri" charset="0"/>
            </a:endParaRPr>
          </a:p>
        </p:txBody>
      </p:sp>
      <p:sp>
        <p:nvSpPr>
          <p:cNvPr id="2457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24580"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atin typeface="Calibri" charset="0"/>
              </a:rPr>
              <a:t>Armed Forces are Army, Navy, Marines, Air Force, Coast Guard and their reserve branches</a:t>
            </a:r>
            <a:endParaRPr lang="en-US">
              <a:solidFill>
                <a:srgbClr val="FF0000"/>
              </a:solidFill>
              <a:latin typeface="Calibri" charset="0"/>
            </a:endParaRPr>
          </a:p>
          <a:p>
            <a:endParaRPr lang="en-US">
              <a:latin typeface="Calibri" charset="0"/>
            </a:endParaRPr>
          </a:p>
          <a:p>
            <a:r>
              <a:rPr lang="en-US">
                <a:latin typeface="Calibri" charset="0"/>
              </a:rPr>
              <a:t>Explain discharges:  </a:t>
            </a:r>
            <a:r>
              <a:rPr lang="ja-JP" altLang="en-US">
                <a:latin typeface="Calibri" charset="0"/>
              </a:rPr>
              <a:t>“</a:t>
            </a:r>
            <a:r>
              <a:rPr lang="en-US">
                <a:latin typeface="Calibri" charset="0"/>
              </a:rPr>
              <a:t>Conditions other than dishonorable</a:t>
            </a:r>
            <a:r>
              <a:rPr lang="ja-JP" altLang="en-US">
                <a:latin typeface="Calibri" charset="0"/>
              </a:rPr>
              <a:t>”</a:t>
            </a:r>
            <a:r>
              <a:rPr lang="en-US">
                <a:latin typeface="Calibri" charset="0"/>
              </a:rPr>
              <a:t> means Honorable or General/under hon conditions.  We</a:t>
            </a:r>
            <a:r>
              <a:rPr lang="ja-JP" altLang="en-US">
                <a:latin typeface="Calibri" charset="0"/>
              </a:rPr>
              <a:t>’</a:t>
            </a:r>
            <a:r>
              <a:rPr lang="en-US">
                <a:latin typeface="Calibri" charset="0"/>
              </a:rPr>
              <a:t>ll get into that more later.</a:t>
            </a:r>
          </a:p>
          <a:p>
            <a:endParaRPr lang="en-US">
              <a:latin typeface="Calibri" charset="0"/>
            </a:endParaRPr>
          </a:p>
          <a:p>
            <a:endParaRPr lang="en-US">
              <a:latin typeface="Calibri" charset="0"/>
            </a:endParaRPr>
          </a:p>
        </p:txBody>
      </p:sp>
      <p:sp>
        <p:nvSpPr>
          <p:cNvPr id="6" name="Date Placeholder 5"/>
          <p:cNvSpPr>
            <a:spLocks noGrp="1"/>
          </p:cNvSpPr>
          <p:nvPr>
            <p:ph type="dt" sz="quarter" idx="1"/>
          </p:nvPr>
        </p:nvSpPr>
        <p:spPr/>
        <p:txBody>
          <a:bodyPr/>
          <a:lstStyle/>
          <a:p>
            <a:pPr>
              <a:defRPr/>
            </a:pPr>
            <a:r>
              <a:rPr lang="en-US"/>
              <a:t>5/6/2011</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5843"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0D9526F-9779-B64D-8CCF-A34675D6FA16}" type="slidenum">
              <a:rPr lang="en-US" sz="1200">
                <a:latin typeface="Calibri" charset="0"/>
              </a:rPr>
              <a:pPr eaLnBrk="1" hangingPunct="1"/>
              <a:t>11</a:t>
            </a:fld>
            <a:endParaRPr lang="en-US" sz="1200">
              <a:latin typeface="Calibri" charset="0"/>
            </a:endParaRPr>
          </a:p>
        </p:txBody>
      </p:sp>
      <p:sp>
        <p:nvSpPr>
          <p:cNvPr id="3789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37892"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marL="227013" indent="-227013">
              <a:lnSpc>
                <a:spcPct val="80000"/>
              </a:lnSpc>
            </a:pPr>
            <a:endParaRPr lang="en-US" sz="600">
              <a:latin typeface="Calibri" charset="0"/>
            </a:endParaRPr>
          </a:p>
          <a:p>
            <a:pPr marL="227013" indent="-227013">
              <a:lnSpc>
                <a:spcPct val="80000"/>
              </a:lnSpc>
            </a:pPr>
            <a:r>
              <a:rPr lang="en-US" sz="600">
                <a:latin typeface="Calibri" charset="0"/>
              </a:rPr>
              <a:t>Read slide</a:t>
            </a:r>
          </a:p>
          <a:p>
            <a:pPr marL="227013" indent="-227013">
              <a:lnSpc>
                <a:spcPct val="80000"/>
              </a:lnSpc>
            </a:pPr>
            <a:endParaRPr lang="en-US" sz="600">
              <a:latin typeface="Calibri" charset="0"/>
            </a:endParaRPr>
          </a:p>
          <a:p>
            <a:pPr marL="227013" indent="-227013"/>
            <a:r>
              <a:rPr lang="en-US">
                <a:latin typeface="Calibri" charset="0"/>
              </a:rPr>
              <a:t>The injury does not have to have been a result of combat or even work-related. Injury while playing football while in service can be service-connected.</a:t>
            </a:r>
          </a:p>
          <a:p>
            <a:pPr marL="227013" indent="-227013"/>
            <a:endParaRPr lang="en-US" sz="400">
              <a:latin typeface="Calibri" charset="0"/>
            </a:endParaRPr>
          </a:p>
          <a:p>
            <a:pPr marL="227013" indent="-227013"/>
            <a:r>
              <a:rPr lang="en-US" sz="400">
                <a:latin typeface="Calibri" charset="0"/>
              </a:rPr>
              <a:t>The condition did not exist prior to service or it did exist but it was </a:t>
            </a:r>
          </a:p>
          <a:p>
            <a:pPr marL="227013" indent="-227013">
              <a:lnSpc>
                <a:spcPct val="80000"/>
              </a:lnSpc>
            </a:pPr>
            <a:r>
              <a:rPr lang="ja-JP" altLang="en-US" sz="400">
                <a:latin typeface="Calibri" charset="0"/>
              </a:rPr>
              <a:t>“</a:t>
            </a:r>
            <a:r>
              <a:rPr lang="en-US" sz="400">
                <a:latin typeface="Calibri" charset="0"/>
              </a:rPr>
              <a:t>aggravated by</a:t>
            </a:r>
            <a:r>
              <a:rPr lang="ja-JP" altLang="en-US" sz="400">
                <a:latin typeface="Calibri" charset="0"/>
              </a:rPr>
              <a:t>”</a:t>
            </a:r>
            <a:r>
              <a:rPr lang="en-US" sz="400">
                <a:latin typeface="Calibri" charset="0"/>
              </a:rPr>
              <a:t> service = worsening was NOT due to </a:t>
            </a:r>
            <a:r>
              <a:rPr lang="ja-JP" altLang="en-US" sz="400">
                <a:latin typeface="Calibri" charset="0"/>
              </a:rPr>
              <a:t>“</a:t>
            </a:r>
            <a:r>
              <a:rPr lang="en-US" sz="400">
                <a:latin typeface="Calibri" charset="0"/>
              </a:rPr>
              <a:t>natural progression of the condition.</a:t>
            </a:r>
            <a:r>
              <a:rPr lang="ja-JP" altLang="en-US" sz="400">
                <a:latin typeface="Calibri" charset="0"/>
              </a:rPr>
              <a:t>”</a:t>
            </a:r>
            <a:endParaRPr lang="en-US" sz="400">
              <a:latin typeface="Calibri" charset="0"/>
            </a:endParaRPr>
          </a:p>
          <a:p>
            <a:pPr marL="227013" indent="-227013"/>
            <a:endParaRPr lang="en-US">
              <a:latin typeface="Calibri" charset="0"/>
            </a:endParaRPr>
          </a:p>
          <a:p>
            <a:pPr marL="227013" indent="-227013">
              <a:lnSpc>
                <a:spcPct val="80000"/>
              </a:lnSpc>
            </a:pPr>
            <a:endParaRPr lang="en-US" sz="600">
              <a:latin typeface="Calibri" charset="0"/>
            </a:endParaRPr>
          </a:p>
          <a:p>
            <a:pPr marL="227013" indent="-227013">
              <a:lnSpc>
                <a:spcPct val="80000"/>
              </a:lnSpc>
            </a:pPr>
            <a:r>
              <a:rPr lang="en-US" sz="600">
                <a:latin typeface="Calibri" charset="0"/>
              </a:rPr>
              <a:t>Certain illnesses will be considered to have begun in service for VA purposes if they occur within a set time period after discharge e.g. if a veteran develops psychosis within one year of service it is presumed to have started during service </a:t>
            </a:r>
          </a:p>
          <a:p>
            <a:pPr marL="227013" indent="-227013">
              <a:lnSpc>
                <a:spcPct val="80000"/>
              </a:lnSpc>
            </a:pPr>
            <a:endParaRPr lang="en-US" sz="600">
              <a:latin typeface="Calibri" charset="0"/>
            </a:endParaRPr>
          </a:p>
          <a:p>
            <a:pPr marL="227013" indent="-227013">
              <a:lnSpc>
                <a:spcPct val="80000"/>
              </a:lnSpc>
            </a:pPr>
            <a:r>
              <a:rPr lang="en-US" sz="600">
                <a:latin typeface="Calibri" charset="0"/>
              </a:rPr>
              <a:t>Willful misconduct – injury from getting in a bar fight</a:t>
            </a:r>
          </a:p>
          <a:p>
            <a:pPr marL="227013" indent="-227013">
              <a:lnSpc>
                <a:spcPct val="80000"/>
              </a:lnSpc>
            </a:pPr>
            <a:endParaRPr lang="en-US" sz="600">
              <a:latin typeface="Calibri" charset="0"/>
            </a:endParaRPr>
          </a:p>
          <a:p>
            <a:pPr marL="227013" indent="-227013">
              <a:lnSpc>
                <a:spcPct val="80000"/>
              </a:lnSpc>
            </a:pPr>
            <a:r>
              <a:rPr lang="en-US" sz="600">
                <a:latin typeface="Calibri" charset="0"/>
              </a:rPr>
              <a:t>	</a:t>
            </a:r>
          </a:p>
          <a:p>
            <a:pPr marL="227013" indent="-227013">
              <a:lnSpc>
                <a:spcPct val="80000"/>
              </a:lnSpc>
            </a:pPr>
            <a:endParaRPr lang="en-US" sz="600">
              <a:latin typeface="Calibri" charset="0"/>
            </a:endParaRPr>
          </a:p>
        </p:txBody>
      </p:sp>
      <p:sp>
        <p:nvSpPr>
          <p:cNvPr id="6" name="Date Placeholder 5"/>
          <p:cNvSpPr>
            <a:spLocks noGrp="1"/>
          </p:cNvSpPr>
          <p:nvPr>
            <p:ph type="dt" sz="quarter" idx="1"/>
          </p:nvPr>
        </p:nvSpPr>
        <p:spPr/>
        <p:txBody>
          <a:bodyPr/>
          <a:lstStyle/>
          <a:p>
            <a:pPr>
              <a:defRPr/>
            </a:pPr>
            <a:r>
              <a:rPr lang="en-US"/>
              <a:t>5/6/2011</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F3CA37D-76FB-564E-ACDF-2ED8865FB9B0}" type="slidenum">
              <a:rPr lang="en-US" sz="1200">
                <a:latin typeface="Calibri" charset="0"/>
              </a:rPr>
              <a:pPr eaLnBrk="1" hangingPunct="1"/>
              <a:t>12</a:t>
            </a:fld>
            <a:endParaRPr lang="en-US" sz="1200">
              <a:latin typeface="Calibri" charset="0"/>
            </a:endParaRPr>
          </a:p>
        </p:txBody>
      </p:sp>
      <p:sp>
        <p:nvSpPr>
          <p:cNvPr id="3993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39940"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marL="227013" indent="-227013">
              <a:lnSpc>
                <a:spcPct val="80000"/>
              </a:lnSpc>
            </a:pPr>
            <a:endParaRPr lang="en-US" sz="400">
              <a:latin typeface="Calibri" charset="0"/>
            </a:endParaRPr>
          </a:p>
          <a:p>
            <a:pPr marL="227013" indent="-227013">
              <a:lnSpc>
                <a:spcPct val="80000"/>
              </a:lnSpc>
              <a:buFontTx/>
              <a:buAutoNum type="arabicPeriod"/>
            </a:pPr>
            <a:r>
              <a:rPr lang="en-US" sz="600">
                <a:latin typeface="Calibri" charset="0"/>
              </a:rPr>
              <a:t>Current Disability: evidence (usually medical) that veteran currently suffers from a disability</a:t>
            </a:r>
          </a:p>
          <a:p>
            <a:pPr marL="227013" indent="-227013">
              <a:lnSpc>
                <a:spcPct val="80000"/>
              </a:lnSpc>
            </a:pPr>
            <a:r>
              <a:rPr lang="en-US" sz="400">
                <a:latin typeface="Calibri" charset="0"/>
              </a:rPr>
              <a:t>3. Nexus: evidence of a link between the current disability and incident</a:t>
            </a:r>
          </a:p>
          <a:p>
            <a:pPr marL="679450" lvl="1" indent="-227013">
              <a:lnSpc>
                <a:spcPct val="80000"/>
              </a:lnSpc>
            </a:pPr>
            <a:r>
              <a:rPr lang="en-US" sz="400">
                <a:latin typeface="Calibri" charset="0"/>
              </a:rPr>
              <a:t>Proving Nexus:</a:t>
            </a:r>
          </a:p>
          <a:p>
            <a:pPr marL="679450" lvl="1" indent="-227013">
              <a:lnSpc>
                <a:spcPct val="80000"/>
              </a:lnSpc>
              <a:buFontTx/>
              <a:buChar char="•"/>
            </a:pPr>
            <a:r>
              <a:rPr lang="en-US" sz="400" b="1">
                <a:latin typeface="Calibri" charset="0"/>
              </a:rPr>
              <a:t>Directly by proving there is a medical link b/w the present condition and the in service condition. The type of evidence varies based on the condition.  In the case of a </a:t>
            </a:r>
            <a:r>
              <a:rPr lang="en-US" sz="400">
                <a:latin typeface="Calibri" charset="0"/>
              </a:rPr>
              <a:t>chronic condition, it may be apparent due to the nature of the condition that it has existed continuously since service—contracted HIV in service, currently have HIV. Obviously, the two are connected because the illness is chronic, does not go away.</a:t>
            </a:r>
          </a:p>
          <a:p>
            <a:pPr marL="679450" lvl="1" indent="-227013">
              <a:lnSpc>
                <a:spcPct val="80000"/>
              </a:lnSpc>
              <a:buFontTx/>
              <a:buChar char="•"/>
            </a:pPr>
            <a:r>
              <a:rPr lang="en-US" sz="400">
                <a:latin typeface="Calibri" charset="0"/>
              </a:rPr>
              <a:t>evidence of continuity: sought medical treatment shortly after service and has been going to the doctor regularly ever since to have the knee looked at and records are provided to the VBA or medical opinion linking the condition to service, e.g. had knee surgery in service, now has knee problems, need a medical opinion that the current knee problem is connected to in service problem and/or </a:t>
            </a:r>
          </a:p>
          <a:p>
            <a:pPr marL="679450" lvl="1" indent="-227013">
              <a:lnSpc>
                <a:spcPct val="80000"/>
              </a:lnSpc>
              <a:buFontTx/>
              <a:buChar char="•"/>
            </a:pPr>
            <a:endParaRPr lang="en-US" sz="400">
              <a:latin typeface="Calibri" charset="0"/>
            </a:endParaRPr>
          </a:p>
          <a:p>
            <a:pPr marL="679450" lvl="1" indent="-227013">
              <a:lnSpc>
                <a:spcPct val="80000"/>
              </a:lnSpc>
              <a:buFontTx/>
              <a:buChar char="•"/>
            </a:pPr>
            <a:r>
              <a:rPr lang="en-US" sz="400" b="1">
                <a:latin typeface="Calibri" charset="0"/>
              </a:rPr>
              <a:t>Secondarily</a:t>
            </a:r>
            <a:r>
              <a:rPr lang="en-US" sz="400">
                <a:latin typeface="Calibri" charset="0"/>
              </a:rPr>
              <a:t>: condition is proximately the result of or linked to service connected condition</a:t>
            </a:r>
          </a:p>
          <a:p>
            <a:pPr marL="1116013" lvl="2" indent="-227013">
              <a:lnSpc>
                <a:spcPct val="80000"/>
              </a:lnSpc>
              <a:buFontTx/>
              <a:buChar char="•"/>
            </a:pPr>
            <a:r>
              <a:rPr lang="en-US" sz="400">
                <a:latin typeface="Calibri" charset="0"/>
              </a:rPr>
              <a:t>Already have a service connected disability, and then a new disability emerges from the original disability (can receive a rating for both and combine the two ratings)</a:t>
            </a:r>
          </a:p>
          <a:p>
            <a:pPr marL="1116013" lvl="2" indent="-227013">
              <a:lnSpc>
                <a:spcPct val="80000"/>
              </a:lnSpc>
              <a:buFontTx/>
              <a:buChar char="•"/>
            </a:pPr>
            <a:r>
              <a:rPr lang="en-US" sz="400">
                <a:latin typeface="Calibri" charset="0"/>
              </a:rPr>
              <a:t>Example: veteran has service connected diabetes, develops peripheral neuropathy (nerve pain and numbness) due to diabetes, the peripheral neuropathy is service connected as secondary to diabetes</a:t>
            </a:r>
          </a:p>
          <a:p>
            <a:pPr marL="679450" lvl="1" indent="-227013">
              <a:lnSpc>
                <a:spcPct val="80000"/>
              </a:lnSpc>
              <a:buFontTx/>
              <a:buChar char="•"/>
            </a:pPr>
            <a:r>
              <a:rPr lang="en-US" sz="400" b="1">
                <a:latin typeface="Calibri" charset="0"/>
              </a:rPr>
              <a:t>Presumptive: Vietnam veterans who were on the ground in Vietnam are assumed to have been exposed to Agent Orange.  Agent Orange is known to cause a number of cancers and illnesses. If the veteran is a Vietnam  vet who develops one of the conditions the VA recognizes it as resulting from Agent Orange exposure, there is a presumed connection.  </a:t>
            </a:r>
          </a:p>
          <a:p>
            <a:pPr marL="679450" lvl="1" indent="-227013">
              <a:lnSpc>
                <a:spcPct val="80000"/>
              </a:lnSpc>
              <a:buFontTx/>
              <a:buChar char="•"/>
            </a:pPr>
            <a:r>
              <a:rPr lang="en-US" sz="400" b="1">
                <a:latin typeface="Calibri" charset="0"/>
              </a:rPr>
              <a:t>Two of the most common Agent orange presumptive conditions: diabetes / prostate cancer</a:t>
            </a:r>
            <a:endParaRPr lang="en-US" sz="400">
              <a:latin typeface="Calibri" charset="0"/>
            </a:endParaRPr>
          </a:p>
          <a:p>
            <a:pPr marL="227013" indent="-227013">
              <a:lnSpc>
                <a:spcPct val="80000"/>
              </a:lnSpc>
            </a:pPr>
            <a:endParaRPr lang="en-US" sz="400">
              <a:latin typeface="Calibri" charset="0"/>
            </a:endParaRPr>
          </a:p>
          <a:p>
            <a:pPr marL="227013" indent="-227013">
              <a:lnSpc>
                <a:spcPct val="80000"/>
              </a:lnSpc>
            </a:pPr>
            <a:r>
              <a:rPr lang="en-US" sz="400">
                <a:latin typeface="Calibri" charset="0"/>
              </a:rPr>
              <a:t>	</a:t>
            </a:r>
          </a:p>
          <a:p>
            <a:pPr marL="227013" indent="-227013">
              <a:lnSpc>
                <a:spcPct val="80000"/>
              </a:lnSpc>
            </a:pPr>
            <a:endParaRPr lang="en-US" sz="400">
              <a:latin typeface="Calibri" charset="0"/>
            </a:endParaRPr>
          </a:p>
          <a:p>
            <a:pPr marL="227013" indent="-227013">
              <a:lnSpc>
                <a:spcPct val="80000"/>
              </a:lnSpc>
            </a:pPr>
            <a:endParaRPr lang="en-US" sz="600">
              <a:latin typeface="Calibri" charset="0"/>
            </a:endParaRPr>
          </a:p>
          <a:p>
            <a:pPr marL="227013" indent="-227013">
              <a:lnSpc>
                <a:spcPct val="80000"/>
              </a:lnSpc>
            </a:pPr>
            <a:endParaRPr lang="en-US" sz="600">
              <a:latin typeface="Calibri" charset="0"/>
            </a:endParaRPr>
          </a:p>
          <a:p>
            <a:pPr marL="227013" indent="-227013">
              <a:lnSpc>
                <a:spcPct val="80000"/>
              </a:lnSpc>
            </a:pPr>
            <a:endParaRPr lang="en-US" sz="400">
              <a:latin typeface="Calibri" charset="0"/>
            </a:endParaRPr>
          </a:p>
        </p:txBody>
      </p:sp>
      <p:sp>
        <p:nvSpPr>
          <p:cNvPr id="6" name="Date Placeholder 5"/>
          <p:cNvSpPr>
            <a:spLocks noGrp="1"/>
          </p:cNvSpPr>
          <p:nvPr>
            <p:ph type="dt" sz="quarter" idx="1"/>
          </p:nvPr>
        </p:nvSpPr>
        <p:spPr/>
        <p:txBody>
          <a:bodyPr/>
          <a:lstStyle/>
          <a:p>
            <a:pPr>
              <a:defRPr/>
            </a:pPr>
            <a:r>
              <a:rPr lang="en-US"/>
              <a:t>5/6/2011</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E4B8E7B-E31B-0F49-8544-0DC4C36CF0C3}" type="slidenum">
              <a:rPr lang="en-US" sz="1200">
                <a:latin typeface="Calibri" charset="0"/>
              </a:rPr>
              <a:pPr eaLnBrk="1" hangingPunct="1"/>
              <a:t>27</a:t>
            </a:fld>
            <a:endParaRPr lang="en-US" sz="1200">
              <a:latin typeface="Calibri" charset="0"/>
            </a:endParaRPr>
          </a:p>
        </p:txBody>
      </p:sp>
      <p:sp>
        <p:nvSpPr>
          <p:cNvPr id="6963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69636"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
        <p:nvSpPr>
          <p:cNvPr id="6" name="Date Placeholder 5"/>
          <p:cNvSpPr>
            <a:spLocks noGrp="1"/>
          </p:cNvSpPr>
          <p:nvPr>
            <p:ph type="dt" sz="quarter" idx="1"/>
          </p:nvPr>
        </p:nvSpPr>
        <p:spPr/>
        <p:txBody>
          <a:bodyPr/>
          <a:lstStyle/>
          <a:p>
            <a:pPr>
              <a:defRPr/>
            </a:pPr>
            <a:r>
              <a:rPr lang="en-US"/>
              <a:t>5/6/2011</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7C2809F-58AD-1D40-8ADC-42A90E43C5FE}" type="datetimeFigureOut">
              <a:rPr lang="en-US" smtClean="0"/>
              <a:t>9/21/2023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AD20DFC-E2D5-4BD6-B744-D8DEEAB5F7C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C2809F-58AD-1D40-8ADC-42A90E43C5FE}"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F3E49-E312-1A41-B778-54846FC540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7C2809F-58AD-1D40-8ADC-42A90E43C5FE}" type="datetimeFigureOut">
              <a:rPr lang="en-US" smtClean="0"/>
              <a:t>9/21/2023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02F3E49-E312-1A41-B778-54846FC540F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Rectangle 12"/>
          <p:cNvSpPr>
            <a:spLocks noChangeArrowheads="1"/>
          </p:cNvSpPr>
          <p:nvPr userDrawn="1"/>
        </p:nvSpPr>
        <p:spPr bwMode="auto">
          <a:xfrm>
            <a:off x="457200" y="0"/>
            <a:ext cx="8686800" cy="1143000"/>
          </a:xfrm>
          <a:prstGeom prst="rect">
            <a:avLst/>
          </a:prstGeom>
          <a:solidFill>
            <a:schemeClr val="accent2"/>
          </a:solidFill>
          <a:ln w="0">
            <a:noFill/>
            <a:miter lim="800000"/>
            <a:headEnd/>
            <a:tailEnd/>
          </a:ln>
        </p:spPr>
        <p:txBody>
          <a:bodyPr wrap="none" anchor="ctr"/>
          <a:lstStyle/>
          <a:p>
            <a:pPr>
              <a:defRPr/>
            </a:pPr>
            <a:endParaRPr lang="en-US" sz="1800">
              <a:latin typeface="Arial" pitchFamily="34" charset="0"/>
              <a:ea typeface="+mn-ea"/>
              <a:cs typeface="Arial" pitchFamily="34" charset="0"/>
            </a:endParaRPr>
          </a:p>
        </p:txBody>
      </p:sp>
      <p:sp>
        <p:nvSpPr>
          <p:cNvPr id="6" name="Rectangle 13"/>
          <p:cNvSpPr>
            <a:spLocks noChangeArrowheads="1"/>
          </p:cNvSpPr>
          <p:nvPr userDrawn="1"/>
        </p:nvSpPr>
        <p:spPr bwMode="auto">
          <a:xfrm>
            <a:off x="0" y="1143000"/>
            <a:ext cx="457200" cy="457200"/>
          </a:xfrm>
          <a:prstGeom prst="rect">
            <a:avLst/>
          </a:prstGeom>
          <a:solidFill>
            <a:srgbClr val="42484E"/>
          </a:solidFill>
          <a:ln w="9525">
            <a:noFill/>
            <a:miter lim="800000"/>
            <a:headEnd/>
            <a:tailEnd/>
          </a:ln>
        </p:spPr>
        <p:txBody>
          <a:bodyPr wrap="none" anchor="ctr"/>
          <a:lstStyle/>
          <a:p>
            <a:pPr>
              <a:defRPr/>
            </a:pPr>
            <a:endParaRPr lang="en-US" sz="1800">
              <a:latin typeface="Arial" pitchFamily="34" charset="0"/>
              <a:ea typeface="+mn-ea"/>
              <a:cs typeface="Arial" pitchFamily="34" charset="0"/>
            </a:endParaRPr>
          </a:p>
        </p:txBody>
      </p:sp>
      <p:sp>
        <p:nvSpPr>
          <p:cNvPr id="7" name="Rectangle 14"/>
          <p:cNvSpPr>
            <a:spLocks noChangeArrowheads="1"/>
          </p:cNvSpPr>
          <p:nvPr userDrawn="1"/>
        </p:nvSpPr>
        <p:spPr bwMode="auto">
          <a:xfrm>
            <a:off x="0" y="0"/>
            <a:ext cx="457200" cy="1143000"/>
          </a:xfrm>
          <a:prstGeom prst="rect">
            <a:avLst/>
          </a:prstGeom>
          <a:solidFill>
            <a:srgbClr val="D8DBDE">
              <a:alpha val="98822"/>
            </a:srgbClr>
          </a:solidFill>
          <a:ln w="0">
            <a:noFill/>
            <a:miter lim="800000"/>
            <a:headEnd/>
            <a:tailEnd/>
          </a:ln>
        </p:spPr>
        <p:txBody>
          <a:bodyPr wrap="none" anchor="ctr"/>
          <a:lstStyle/>
          <a:p>
            <a:pPr>
              <a:defRPr/>
            </a:pPr>
            <a:endParaRPr lang="en-US" sz="1800">
              <a:latin typeface="Arial" pitchFamily="34" charset="0"/>
              <a:ea typeface="+mn-ea"/>
              <a:cs typeface="Arial" pitchFamily="34" charset="0"/>
            </a:endParaRPr>
          </a:p>
        </p:txBody>
      </p:sp>
      <p:sp>
        <p:nvSpPr>
          <p:cNvPr id="8" name="Rectangle 8"/>
          <p:cNvSpPr>
            <a:spLocks noChangeArrowheads="1"/>
          </p:cNvSpPr>
          <p:nvPr userDrawn="1"/>
        </p:nvSpPr>
        <p:spPr bwMode="auto">
          <a:xfrm>
            <a:off x="1103313" y="5411788"/>
            <a:ext cx="280987" cy="457200"/>
          </a:xfrm>
          <a:prstGeom prst="rect">
            <a:avLst/>
          </a:prstGeom>
          <a:noFill/>
          <a:ln w="9525">
            <a:noFill/>
            <a:miter lim="800000"/>
            <a:headEnd/>
            <a:tailEnd/>
          </a:ln>
        </p:spPr>
        <p:txBody>
          <a:bodyPr wrap="none">
            <a:spAutoFit/>
          </a:bodyPr>
          <a:lstStyle/>
          <a:p>
            <a:pPr>
              <a:defRPr/>
            </a:pPr>
            <a:r>
              <a:rPr lang="en-US">
                <a:solidFill>
                  <a:srgbClr val="606870"/>
                </a:solidFill>
                <a:latin typeface="Arial" pitchFamily="34" charset="0"/>
                <a:ea typeface="+mn-ea"/>
                <a:cs typeface="Arial" pitchFamily="34" charset="0"/>
              </a:rPr>
              <a:t> </a:t>
            </a:r>
          </a:p>
        </p:txBody>
      </p:sp>
      <p:sp>
        <p:nvSpPr>
          <p:cNvPr id="9" name="Rectangle 20"/>
          <p:cNvSpPr>
            <a:spLocks noChangeArrowheads="1"/>
          </p:cNvSpPr>
          <p:nvPr userDrawn="1"/>
        </p:nvSpPr>
        <p:spPr bwMode="auto">
          <a:xfrm>
            <a:off x="801688" y="301625"/>
            <a:ext cx="6056312" cy="571500"/>
          </a:xfrm>
          <a:prstGeom prst="rect">
            <a:avLst/>
          </a:prstGeom>
          <a:noFill/>
          <a:ln w="9525">
            <a:noFill/>
            <a:miter lim="800000"/>
            <a:headEnd/>
            <a:tailEnd/>
          </a:ln>
        </p:spPr>
        <p:txBody>
          <a:bodyPr anchor="ctr"/>
          <a:lstStyle/>
          <a:p>
            <a:r>
              <a:rPr lang="en-US" sz="2000">
                <a:solidFill>
                  <a:schemeClr val="bg1"/>
                </a:solidFill>
                <a:latin typeface="Garamond" charset="0"/>
              </a:rPr>
              <a:t>Introduction to Benefits for Veterans with Disabilities</a:t>
            </a:r>
            <a:endParaRPr lang="en-US" sz="2000">
              <a:solidFill>
                <a:srgbClr val="42484E"/>
              </a:solidFill>
              <a:latin typeface="Helvetica Neue" charset="0"/>
            </a:endParaRPr>
          </a:p>
        </p:txBody>
      </p:sp>
      <p:sp>
        <p:nvSpPr>
          <p:cNvPr id="10" name="Rectangle 17"/>
          <p:cNvSpPr>
            <a:spLocks noChangeArrowheads="1"/>
          </p:cNvSpPr>
          <p:nvPr userDrawn="1"/>
        </p:nvSpPr>
        <p:spPr bwMode="auto">
          <a:xfrm>
            <a:off x="457200" y="0"/>
            <a:ext cx="8686800" cy="4343400"/>
          </a:xfrm>
          <a:prstGeom prst="rect">
            <a:avLst/>
          </a:prstGeom>
          <a:solidFill>
            <a:schemeClr val="accent2"/>
          </a:solidFill>
          <a:ln w="0">
            <a:solidFill>
              <a:srgbClr val="00B0F0"/>
            </a:solidFill>
            <a:miter lim="800000"/>
            <a:headEnd/>
            <a:tailEnd/>
          </a:ln>
        </p:spPr>
        <p:txBody>
          <a:bodyPr wrap="none" anchor="ctr"/>
          <a:lstStyle/>
          <a:p>
            <a:pPr>
              <a:defRPr/>
            </a:pPr>
            <a:endParaRPr lang="en-US" sz="1800">
              <a:latin typeface="Arial" pitchFamily="34" charset="0"/>
              <a:ea typeface="+mn-ea"/>
              <a:cs typeface="Arial" pitchFamily="34" charset="0"/>
            </a:endParaRPr>
          </a:p>
        </p:txBody>
      </p:sp>
      <p:sp>
        <p:nvSpPr>
          <p:cNvPr id="11" name="Rectangle 6"/>
          <p:cNvSpPr>
            <a:spLocks noChangeArrowheads="1"/>
          </p:cNvSpPr>
          <p:nvPr userDrawn="1"/>
        </p:nvSpPr>
        <p:spPr bwMode="auto">
          <a:xfrm>
            <a:off x="533400" y="838200"/>
            <a:ext cx="8610600" cy="2274888"/>
          </a:xfrm>
          <a:prstGeom prst="rect">
            <a:avLst/>
          </a:prstGeom>
          <a:noFill/>
          <a:ln w="9525">
            <a:noFill/>
            <a:miter lim="800000"/>
            <a:headEnd/>
            <a:tailEnd/>
          </a:ln>
        </p:spPr>
        <p:txBody>
          <a:bodyPr anchor="b"/>
          <a:lstStyle/>
          <a:p>
            <a:pPr>
              <a:defRPr/>
            </a:pPr>
            <a:endParaRPr lang="en-US" sz="3200" dirty="0">
              <a:solidFill>
                <a:schemeClr val="bg1"/>
              </a:solidFill>
              <a:latin typeface="Garamond" pitchFamily="18" charset="0"/>
              <a:ea typeface="+mn-ea"/>
              <a:cs typeface="Arial" pitchFamily="34" charset="0"/>
            </a:endParaRPr>
          </a:p>
        </p:txBody>
      </p:sp>
      <p:sp>
        <p:nvSpPr>
          <p:cNvPr id="12" name="Rectangle 11"/>
          <p:cNvSpPr>
            <a:spLocks noChangeArrowheads="1"/>
          </p:cNvSpPr>
          <p:nvPr userDrawn="1"/>
        </p:nvSpPr>
        <p:spPr bwMode="auto">
          <a:xfrm>
            <a:off x="0" y="4343400"/>
            <a:ext cx="457200" cy="457200"/>
          </a:xfrm>
          <a:prstGeom prst="rect">
            <a:avLst/>
          </a:prstGeom>
          <a:solidFill>
            <a:srgbClr val="42484E"/>
          </a:solidFill>
          <a:ln w="9525">
            <a:noFill/>
            <a:miter lim="800000"/>
            <a:headEnd/>
            <a:tailEnd/>
          </a:ln>
        </p:spPr>
        <p:txBody>
          <a:bodyPr wrap="none" anchor="ctr"/>
          <a:lstStyle/>
          <a:p>
            <a:pPr>
              <a:defRPr/>
            </a:pPr>
            <a:endParaRPr lang="en-US" sz="1800">
              <a:latin typeface="Arial" pitchFamily="34" charset="0"/>
              <a:ea typeface="+mn-ea"/>
              <a:cs typeface="Arial" pitchFamily="34" charset="0"/>
            </a:endParaRPr>
          </a:p>
        </p:txBody>
      </p:sp>
      <p:sp>
        <p:nvSpPr>
          <p:cNvPr id="13" name="Rectangle 15"/>
          <p:cNvSpPr>
            <a:spLocks noChangeArrowheads="1"/>
          </p:cNvSpPr>
          <p:nvPr userDrawn="1"/>
        </p:nvSpPr>
        <p:spPr bwMode="auto">
          <a:xfrm>
            <a:off x="0" y="0"/>
            <a:ext cx="457200" cy="4343400"/>
          </a:xfrm>
          <a:prstGeom prst="rect">
            <a:avLst/>
          </a:prstGeom>
          <a:solidFill>
            <a:srgbClr val="D8DBDE">
              <a:alpha val="98822"/>
            </a:srgbClr>
          </a:solidFill>
          <a:ln w="0">
            <a:noFill/>
            <a:miter lim="800000"/>
            <a:headEnd/>
            <a:tailEnd/>
          </a:ln>
        </p:spPr>
        <p:txBody>
          <a:bodyPr wrap="none" anchor="ctr"/>
          <a:lstStyle/>
          <a:p>
            <a:pPr>
              <a:defRPr/>
            </a:pPr>
            <a:endParaRPr lang="en-US" sz="1800">
              <a:latin typeface="Arial" pitchFamily="34" charset="0"/>
              <a:ea typeface="+mn-ea"/>
              <a:cs typeface="Arial" pitchFamily="34" charset="0"/>
            </a:endParaRPr>
          </a:p>
        </p:txBody>
      </p:sp>
      <p:sp>
        <p:nvSpPr>
          <p:cNvPr id="21" name="Text Placeholder 20"/>
          <p:cNvSpPr>
            <a:spLocks noGrp="1"/>
          </p:cNvSpPr>
          <p:nvPr>
            <p:ph type="body" sz="quarter" idx="13"/>
          </p:nvPr>
        </p:nvSpPr>
        <p:spPr>
          <a:xfrm>
            <a:off x="914400" y="4572000"/>
            <a:ext cx="3886200" cy="1524000"/>
          </a:xfrm>
          <a:noFill/>
          <a:ln w="9525">
            <a:noFill/>
            <a:miter lim="800000"/>
            <a:headEnd/>
            <a:tailEnd/>
          </a:ln>
        </p:spPr>
        <p:txBody>
          <a:bodyPr rtlCol="0">
            <a:normAutofit lnSpcReduction="10000"/>
          </a:bodyPr>
          <a:lstStyle>
            <a:lvl1pPr>
              <a:defRPr kumimoji="0" lang="en-US" sz="1800" b="0" i="0" u="none" strike="noStrike" kern="1200" cap="none" spc="0" normalizeH="0" baseline="0" noProof="0" dirty="0" smtClean="0">
                <a:ln>
                  <a:noFill/>
                </a:ln>
                <a:solidFill>
                  <a:srgbClr val="8C9299"/>
                </a:solidFill>
                <a:effectLst/>
                <a:uLnTx/>
                <a:uFillTx/>
                <a:latin typeface="Arial Unicode MS" pitchFamily="34" charset="-128"/>
                <a:ea typeface="Arial Unicode MS" pitchFamily="34" charset="-128"/>
                <a:cs typeface="Arial Unicode MS" pitchFamily="34" charset="-128"/>
              </a:defRPr>
            </a:lvl1pPr>
          </a:lstStyle>
          <a:p>
            <a:pPr lvl="0"/>
            <a:r>
              <a:rPr lang="en-US" dirty="0"/>
              <a:t>Click to edit Master text styles</a:t>
            </a:r>
          </a:p>
          <a:p>
            <a:pPr lvl="0"/>
            <a:r>
              <a:rPr lang="en-US" dirty="0"/>
              <a:t>Second level</a:t>
            </a:r>
          </a:p>
          <a:p>
            <a:pPr lvl="0"/>
            <a:r>
              <a:rPr lang="en-US" dirty="0"/>
              <a:t>Third level</a:t>
            </a:r>
          </a:p>
          <a:p>
            <a:pPr lvl="0"/>
            <a:r>
              <a:rPr lang="en-US" dirty="0"/>
              <a:t>Fourth level</a:t>
            </a:r>
          </a:p>
          <a:p>
            <a:pPr lvl="0"/>
            <a:r>
              <a:rPr lang="en-US" dirty="0"/>
              <a:t>Fifth level</a:t>
            </a:r>
          </a:p>
        </p:txBody>
      </p:sp>
      <p:sp>
        <p:nvSpPr>
          <p:cNvPr id="23" name="Text Placeholder 22"/>
          <p:cNvSpPr>
            <a:spLocks noGrp="1"/>
          </p:cNvSpPr>
          <p:nvPr>
            <p:ph type="body" sz="quarter" idx="14"/>
          </p:nvPr>
        </p:nvSpPr>
        <p:spPr>
          <a:xfrm>
            <a:off x="5181600" y="4572000"/>
            <a:ext cx="3962400" cy="1323439"/>
          </a:xfrm>
          <a:noFill/>
          <a:ln w="9525">
            <a:noFill/>
            <a:miter lim="800000"/>
            <a:headEnd/>
            <a:tailEnd/>
          </a:ln>
        </p:spPr>
        <p:txBody>
          <a:bodyPr>
            <a:spAutoFit/>
          </a:bodyPr>
          <a:lstStyle>
            <a:lvl1pPr algn="l" rtl="0" eaLnBrk="0" fontAlgn="base" hangingPunct="0">
              <a:spcBef>
                <a:spcPct val="0"/>
              </a:spcBef>
              <a:spcAft>
                <a:spcPct val="0"/>
              </a:spcAft>
              <a:buFont typeface="Arial" pitchFamily="34" charset="0"/>
              <a:buNone/>
              <a:defRPr lang="en-US" sz="1600" kern="1200" dirty="0" smtClean="0">
                <a:solidFill>
                  <a:schemeClr val="tx1"/>
                </a:solidFill>
                <a:latin typeface="Arial Unicode MS" pitchFamily="34" charset="-128"/>
                <a:ea typeface="Arial Unicode MS" pitchFamily="34" charset="-128"/>
                <a:cs typeface="Arial Unicode MS" pitchFamily="34" charset="-128"/>
              </a:defRPr>
            </a:lvl1pPr>
            <a:lvl2pPr algn="l" rtl="0" eaLnBrk="0" fontAlgn="base" hangingPunct="0">
              <a:spcBef>
                <a:spcPct val="0"/>
              </a:spcBef>
              <a:spcAft>
                <a:spcPct val="0"/>
              </a:spcAft>
              <a:buFont typeface="Arial" pitchFamily="34" charset="0"/>
              <a:defRPr lang="en-US" sz="1600" kern="1200" dirty="0" smtClean="0">
                <a:solidFill>
                  <a:schemeClr val="tx1"/>
                </a:solidFill>
                <a:latin typeface="Arial Unicode MS" pitchFamily="34" charset="-128"/>
                <a:ea typeface="Arial Unicode MS" pitchFamily="34" charset="-128"/>
                <a:cs typeface="Arial Unicode MS" pitchFamily="34" charset="-128"/>
              </a:defRPr>
            </a:lvl2pPr>
            <a:lvl3pPr algn="l" rtl="0" eaLnBrk="0" fontAlgn="base" hangingPunct="0">
              <a:spcBef>
                <a:spcPct val="0"/>
              </a:spcBef>
              <a:spcAft>
                <a:spcPct val="0"/>
              </a:spcAft>
              <a:buFont typeface="Arial" pitchFamily="34" charset="0"/>
              <a:defRPr lang="en-US" sz="1600" kern="1200" dirty="0" smtClean="0">
                <a:solidFill>
                  <a:schemeClr val="tx1"/>
                </a:solidFill>
                <a:latin typeface="Arial Unicode MS" pitchFamily="34" charset="-128"/>
                <a:ea typeface="Arial Unicode MS" pitchFamily="34" charset="-128"/>
                <a:cs typeface="Arial Unicode MS" pitchFamily="34" charset="-128"/>
              </a:defRPr>
            </a:lvl3pPr>
            <a:lvl4pPr algn="l" rtl="0" eaLnBrk="0" fontAlgn="base" hangingPunct="0">
              <a:spcBef>
                <a:spcPct val="0"/>
              </a:spcBef>
              <a:spcAft>
                <a:spcPct val="0"/>
              </a:spcAft>
              <a:buFont typeface="Arial" pitchFamily="34" charset="0"/>
              <a:defRPr lang="en-US" sz="1600" kern="1200" dirty="0" smtClean="0">
                <a:solidFill>
                  <a:schemeClr val="tx1"/>
                </a:solidFill>
                <a:latin typeface="Arial Unicode MS" pitchFamily="34" charset="-128"/>
                <a:ea typeface="Arial Unicode MS" pitchFamily="34" charset="-128"/>
                <a:cs typeface="Arial Unicode MS" pitchFamily="34" charset="-128"/>
              </a:defRPr>
            </a:lvl4pPr>
            <a:lvl5pPr algn="l" rtl="0" eaLnBrk="0" fontAlgn="base" hangingPunct="0">
              <a:spcBef>
                <a:spcPct val="0"/>
              </a:spcBef>
              <a:spcAft>
                <a:spcPct val="0"/>
              </a:spcAft>
              <a:buFont typeface="Arial" pitchFamily="34" charset="0"/>
              <a:defRPr lang="en-US" sz="1600" kern="1200" dirty="0">
                <a:solidFill>
                  <a:schemeClr val="tx1"/>
                </a:solidFill>
                <a:latin typeface="Arial Unicode MS" pitchFamily="34" charset="-128"/>
                <a:ea typeface="Arial Unicode MS" pitchFamily="34" charset="-128"/>
                <a:cs typeface="Arial Unicode MS" pitchFamily="34" charset="-12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Title 24"/>
          <p:cNvSpPr>
            <a:spLocks noGrp="1"/>
          </p:cNvSpPr>
          <p:nvPr>
            <p:ph type="title"/>
          </p:nvPr>
        </p:nvSpPr>
        <p:spPr>
          <a:xfrm>
            <a:off x="457200" y="274638"/>
            <a:ext cx="8229600" cy="4068762"/>
          </a:xfrm>
          <a:noFill/>
          <a:ln w="9525">
            <a:noFill/>
            <a:miter lim="800000"/>
            <a:headEnd/>
            <a:tailEnd/>
          </a:ln>
        </p:spPr>
        <p:txBody>
          <a:bodyPr/>
          <a:lstStyle>
            <a:lvl1pPr algn="l" rtl="0" fontAlgn="base">
              <a:spcBef>
                <a:spcPct val="0"/>
              </a:spcBef>
              <a:spcAft>
                <a:spcPct val="0"/>
              </a:spcAft>
              <a:defRPr lang="en-US" sz="3200" kern="1200" dirty="0">
                <a:solidFill>
                  <a:schemeClr val="bg1"/>
                </a:solidFill>
                <a:latin typeface="Garamond" pitchFamily="18" charset="0"/>
                <a:ea typeface="+mn-ea"/>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1442188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7C2809F-58AD-1D40-8ADC-42A90E43C5FE}"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02F3E49-E312-1A41-B778-54846FC540F9}"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E7C2809F-58AD-1D40-8ADC-42A90E43C5FE}" type="datetimeFigureOut">
              <a:rPr lang="en-US" smtClean="0"/>
              <a:t>9/21/2023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02F3E49-E312-1A41-B778-54846FC540F9}"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E7C2809F-58AD-1D40-8ADC-42A90E43C5FE}" type="datetimeFigureOut">
              <a:rPr lang="en-US" smtClean="0"/>
              <a:t>9/21/2023</a:t>
            </a:fld>
            <a:endParaRPr lang="en-US"/>
          </a:p>
        </p:txBody>
      </p:sp>
      <p:sp>
        <p:nvSpPr>
          <p:cNvPr id="10" name="Slide Number Placeholder 9"/>
          <p:cNvSpPr>
            <a:spLocks noGrp="1"/>
          </p:cNvSpPr>
          <p:nvPr>
            <p:ph type="sldNum" sz="quarter" idx="16"/>
          </p:nvPr>
        </p:nvSpPr>
        <p:spPr/>
        <p:txBody>
          <a:bodyPr rtlCol="0"/>
          <a:lstStyle/>
          <a:p>
            <a:fld id="{E02F3E49-E312-1A41-B778-54846FC540F9}"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E7C2809F-58AD-1D40-8ADC-42A90E43C5FE}" type="datetimeFigureOut">
              <a:rPr lang="en-US" smtClean="0"/>
              <a:t>9/21/2023</a:t>
            </a:fld>
            <a:endParaRPr lang="en-US"/>
          </a:p>
        </p:txBody>
      </p:sp>
      <p:sp>
        <p:nvSpPr>
          <p:cNvPr id="12" name="Slide Number Placeholder 11"/>
          <p:cNvSpPr>
            <a:spLocks noGrp="1"/>
          </p:cNvSpPr>
          <p:nvPr>
            <p:ph type="sldNum" sz="quarter" idx="16"/>
          </p:nvPr>
        </p:nvSpPr>
        <p:spPr/>
        <p:txBody>
          <a:bodyPr rtlCol="0"/>
          <a:lstStyle/>
          <a:p>
            <a:fld id="{E02F3E49-E312-1A41-B778-54846FC540F9}"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7C2809F-58AD-1D40-8ADC-42A90E43C5FE}" type="datetimeFigureOut">
              <a:rPr lang="en-US" smtClean="0"/>
              <a:t>9/21/2023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02F3E49-E312-1A41-B778-54846FC540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2809F-58AD-1D40-8ADC-42A90E43C5FE}" type="datetimeFigureOut">
              <a:rPr lang="en-US" smtClean="0"/>
              <a:t>9/21/2023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02F3E49-E312-1A41-B778-54846FC540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E7C2809F-58AD-1D40-8ADC-42A90E43C5FE}" type="datetimeFigureOut">
              <a:rPr lang="en-US" smtClean="0"/>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754ED01-E2A0-4C1E-8E21-014B99041579}"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7C2809F-58AD-1D40-8ADC-42A90E43C5FE}" type="datetimeFigureOut">
              <a:rPr lang="en-US" smtClean="0"/>
              <a:t>9/21/2023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02F3E49-E312-1A41-B778-54846FC540F9}"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7C2809F-58AD-1D40-8ADC-42A90E43C5FE}" type="datetimeFigureOut">
              <a:rPr lang="en-US" smtClean="0"/>
              <a:t>9/21/2023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02F3E49-E312-1A41-B778-54846FC540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 id="2147484102"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va.gov/health-care/about-va-health-benefit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va.gov/housing-assistanc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va.gov/burials-memorials/veterans-burial-allowanc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533400" y="838200"/>
            <a:ext cx="8610600" cy="2274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3200">
              <a:solidFill>
                <a:schemeClr val="bg1"/>
              </a:solidFill>
              <a:latin typeface="Garamond" charset="0"/>
            </a:endParaRPr>
          </a:p>
        </p:txBody>
      </p:sp>
      <p:sp>
        <p:nvSpPr>
          <p:cNvPr id="15363" name="Rectangle 13"/>
          <p:cNvSpPr>
            <a:spLocks noChangeArrowheads="1"/>
          </p:cNvSpPr>
          <p:nvPr/>
        </p:nvSpPr>
        <p:spPr bwMode="auto">
          <a:xfrm>
            <a:off x="0" y="4343400"/>
            <a:ext cx="457200" cy="457200"/>
          </a:xfrm>
          <a:prstGeom prst="rect">
            <a:avLst/>
          </a:prstGeom>
          <a:solidFill>
            <a:srgbClr val="42484E"/>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z="1800"/>
          </a:p>
        </p:txBody>
      </p:sp>
      <p:sp>
        <p:nvSpPr>
          <p:cNvPr id="15364" name="Rectangle 15"/>
          <p:cNvSpPr>
            <a:spLocks noChangeArrowheads="1"/>
          </p:cNvSpPr>
          <p:nvPr/>
        </p:nvSpPr>
        <p:spPr bwMode="auto">
          <a:xfrm>
            <a:off x="0" y="0"/>
            <a:ext cx="457200" cy="4343400"/>
          </a:xfrm>
          <a:prstGeom prst="rect">
            <a:avLst/>
          </a:prstGeom>
          <a:solidFill>
            <a:srgbClr val="D8DBDE">
              <a:alpha val="98822"/>
            </a:srgbClr>
          </a:solidFill>
          <a:ln>
            <a:noFill/>
          </a:ln>
          <a:extLst>
            <a:ext uri="{91240B29-F687-4f45-9708-019B960494DF}">
              <a14:hiddenLine xmlns:a14="http://schemas.microsoft.com/office/drawing/2010/main" xmlns="" w="0">
                <a:solidFill>
                  <a:srgbClr val="000000"/>
                </a:solidFill>
                <a:miter lim="800000"/>
                <a:headEnd/>
                <a:tailEnd/>
              </a14:hiddenLine>
            </a:ext>
          </a:extLst>
        </p:spPr>
        <p:txBody>
          <a:bodyPr wrap="none" anchor="ctr"/>
          <a:lstStyle/>
          <a:p>
            <a:endParaRPr lang="en-US" sz="1800"/>
          </a:p>
        </p:txBody>
      </p:sp>
      <p:sp>
        <p:nvSpPr>
          <p:cNvPr id="15365" name="Text Placeholder 18"/>
          <p:cNvSpPr>
            <a:spLocks noGrp="1"/>
          </p:cNvSpPr>
          <p:nvPr>
            <p:ph type="body" sz="quarter" idx="13"/>
          </p:nvPr>
        </p:nvSpPr>
        <p:spPr>
          <a:xfrm>
            <a:off x="914400" y="4724400"/>
            <a:ext cx="3886200" cy="1371600"/>
          </a:xfrm>
          <a:ln/>
        </p:spPr>
        <p:txBody>
          <a:bodyPr>
            <a:normAutofit/>
          </a:bodyPr>
          <a:lstStyle/>
          <a:p>
            <a:endParaRPr lang="en-US" dirty="0">
              <a:latin typeface="Arial Unicode MS" charset="0"/>
              <a:ea typeface="ＭＳ Ｐゴシック" charset="0"/>
              <a:cs typeface="Arial Unicode MS" charset="0"/>
            </a:endParaRPr>
          </a:p>
          <a:p>
            <a:r>
              <a:rPr lang="en-US" sz="2000" b="1" dirty="0">
                <a:latin typeface="Garamond" panose="02020404030301010803" pitchFamily="18" charset="0"/>
                <a:ea typeface="ＭＳ Ｐゴシック" charset="0"/>
                <a:cs typeface="Arial Unicode MS" charset="0"/>
              </a:rPr>
              <a:t>John Robert Unruh</a:t>
            </a:r>
          </a:p>
        </p:txBody>
      </p:sp>
      <p:sp>
        <p:nvSpPr>
          <p:cNvPr id="4102" name="Text Placeholder 11"/>
          <p:cNvSpPr>
            <a:spLocks noGrp="1"/>
          </p:cNvSpPr>
          <p:nvPr>
            <p:ph type="body" sz="quarter" idx="14"/>
          </p:nvPr>
        </p:nvSpPr>
        <p:spPr>
          <a:xfrm>
            <a:off x="5181600" y="4724400"/>
            <a:ext cx="3962400" cy="1477328"/>
          </a:xfrm>
          <a:ln/>
        </p:spPr>
        <p:txBody>
          <a:bodyPr vert="horz" lIns="91440" tIns="45720" rIns="91440" bIns="45720" anchor="t">
            <a:spAutoFit/>
          </a:bodyPr>
          <a:lstStyle/>
          <a:p>
            <a:pPr>
              <a:buFont typeface="Arial" charset="0"/>
              <a:buNone/>
            </a:pPr>
            <a:r>
              <a:rPr lang="en-US" sz="1800" dirty="0">
                <a:latin typeface="Garamond" panose="02020404030301010803" pitchFamily="18" charset="0"/>
                <a:ea typeface="ＭＳ Ｐゴシック" charset="0"/>
                <a:cs typeface="Arial Unicode MS" charset="0"/>
              </a:rPr>
              <a:t>Unruh Law, P.C.</a:t>
            </a:r>
            <a:endParaRPr sz="1800" dirty="0">
              <a:latin typeface="Garamond" panose="02020404030301010803" pitchFamily="18" charset="0"/>
              <a:ea typeface="ＭＳ Ｐゴシック" charset="0"/>
              <a:cs typeface="Arial Unicode MS" charset="0"/>
            </a:endParaRPr>
          </a:p>
          <a:p>
            <a:pPr>
              <a:buFont typeface="Arial" charset="0"/>
              <a:buNone/>
            </a:pPr>
            <a:r>
              <a:rPr lang="en-US" sz="1800" dirty="0">
                <a:latin typeface="Garamond" panose="02020404030301010803" pitchFamily="18" charset="0"/>
                <a:ea typeface="ＭＳ Ｐゴシック" charset="0"/>
                <a:cs typeface="Arial Unicode MS" charset="0"/>
              </a:rPr>
              <a:t>100 Pine Street, Suite 1250</a:t>
            </a:r>
          </a:p>
          <a:p>
            <a:pPr>
              <a:buFont typeface="Arial" charset="0"/>
              <a:buNone/>
            </a:pPr>
            <a:r>
              <a:rPr lang="en-US" sz="1800" dirty="0">
                <a:latin typeface="Garamond" panose="02020404030301010803" pitchFamily="18" charset="0"/>
                <a:ea typeface="ＭＳ Ｐゴシック" charset="0"/>
                <a:cs typeface="Arial Unicode MS" charset="0"/>
              </a:rPr>
              <a:t>San Francisco, CA 94111</a:t>
            </a:r>
            <a:endParaRPr sz="1800" dirty="0">
              <a:latin typeface="Garamond" panose="02020404030301010803" pitchFamily="18" charset="0"/>
              <a:ea typeface="ＭＳ Ｐゴシック" charset="0"/>
              <a:cs typeface="Arial Unicode MS" charset="0"/>
            </a:endParaRPr>
          </a:p>
          <a:p>
            <a:pPr>
              <a:buFont typeface="Arial" charset="0"/>
              <a:buNone/>
            </a:pPr>
            <a:r>
              <a:rPr lang="en-US" sz="1800">
                <a:latin typeface="Garamond"/>
                <a:ea typeface="ＭＳ Ｐゴシック"/>
                <a:cs typeface="Arial Unicode MS"/>
              </a:rPr>
              <a:t>john@jru-law.com</a:t>
            </a:r>
            <a:endParaRPr sz="1800">
              <a:latin typeface="Garamond"/>
              <a:ea typeface="ＭＳ Ｐゴシック"/>
              <a:cs typeface="Arial Unicode MS"/>
            </a:endParaRPr>
          </a:p>
          <a:p>
            <a:pPr>
              <a:buFont typeface="Arial" charset="0"/>
              <a:buNone/>
            </a:pPr>
            <a:endParaRPr sz="1800" dirty="0">
              <a:latin typeface="Calibri" charset="0"/>
              <a:ea typeface="ＭＳ Ｐゴシック" charset="0"/>
              <a:cs typeface="Arial Unicode MS" charset="0"/>
            </a:endParaRPr>
          </a:p>
        </p:txBody>
      </p:sp>
      <p:sp>
        <p:nvSpPr>
          <p:cNvPr id="9" name="Title 8"/>
          <p:cNvSpPr>
            <a:spLocks noGrp="1"/>
          </p:cNvSpPr>
          <p:nvPr>
            <p:ph type="title"/>
          </p:nvPr>
        </p:nvSpPr>
        <p:spPr>
          <a:ln/>
        </p:spPr>
        <p:txBody>
          <a:bodyPr/>
          <a:lstStyle/>
          <a:p>
            <a:r>
              <a:rPr dirty="0">
                <a:latin typeface="Garamond" charset="0"/>
                <a:ea typeface="ＭＳ Ｐゴシック" charset="0"/>
                <a:cs typeface="Arial" charset="0"/>
              </a:rPr>
              <a:t>A</a:t>
            </a:r>
            <a:r>
              <a:rPr lang="en-US" dirty="0">
                <a:latin typeface="Garamond" charset="0"/>
                <a:ea typeface="ＭＳ Ｐゴシック" charset="0"/>
                <a:cs typeface="Arial" charset="0"/>
              </a:rPr>
              <a:t>n Introduction to VA Disability Benefits</a:t>
            </a:r>
            <a:br>
              <a:rPr lang="en-US" dirty="0">
                <a:latin typeface="Garamond" charset="0"/>
                <a:ea typeface="ＭＳ Ｐゴシック" charset="0"/>
                <a:cs typeface="Arial" charset="0"/>
              </a:rPr>
            </a:br>
            <a:br>
              <a:rPr lang="en-US" dirty="0">
                <a:latin typeface="Garamond" charset="0"/>
                <a:ea typeface="ＭＳ Ｐゴシック" charset="0"/>
                <a:cs typeface="Arial" charset="0"/>
              </a:rPr>
            </a:br>
            <a:endParaRPr dirty="0">
              <a:latin typeface="Garamond" charset="0"/>
              <a:ea typeface="ＭＳ Ｐゴシック" charset="0"/>
              <a:cs typeface="Arial" charset="0"/>
            </a:endParaRPr>
          </a:p>
        </p:txBody>
      </p:sp>
    </p:spTree>
    <p:extLst>
      <p:ext uri="{BB962C8B-B14F-4D97-AF65-F5344CB8AC3E}">
        <p14:creationId xmlns:p14="http://schemas.microsoft.com/office/powerpoint/2010/main" val="3878632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normAutofit/>
          </a:bodyPr>
          <a:lstStyle/>
          <a:p>
            <a:pPr>
              <a:defRPr/>
            </a:pPr>
            <a:r>
              <a:rPr lang="en-US" dirty="0">
                <a:solidFill>
                  <a:srgbClr val="1F497D"/>
                </a:solidFill>
                <a:latin typeface="Garamond" panose="02020404030301010803" pitchFamily="18" charset="0"/>
                <a:cs typeface="Calibri"/>
              </a:rPr>
              <a:t>Compensation: Service connection</a:t>
            </a:r>
          </a:p>
        </p:txBody>
      </p:sp>
      <p:sp>
        <p:nvSpPr>
          <p:cNvPr id="13315" name="Rectangle 3"/>
          <p:cNvSpPr>
            <a:spLocks noGrp="1"/>
          </p:cNvSpPr>
          <p:nvPr>
            <p:ph sz="quarter" idx="1"/>
          </p:nvPr>
        </p:nvSpPr>
        <p:spPr/>
        <p:txBody>
          <a:bodyPr/>
          <a:lstStyle/>
          <a:p>
            <a:pPr>
              <a:buFont typeface="Arial" pitchFamily="34" charset="0"/>
              <a:buNone/>
              <a:defRPr/>
            </a:pPr>
            <a:endParaRPr lang="en-US" sz="2400" dirty="0">
              <a:latin typeface="Garamond" panose="02020404030301010803" pitchFamily="18" charset="0"/>
              <a:cs typeface="Calibri"/>
            </a:endParaRPr>
          </a:p>
          <a:p>
            <a:pPr>
              <a:buFont typeface="Arial" pitchFamily="34" charset="0"/>
              <a:buNone/>
              <a:defRPr/>
            </a:pPr>
            <a:r>
              <a:rPr lang="en-US" sz="2400" dirty="0">
                <a:latin typeface="Garamond" panose="02020404030301010803" pitchFamily="18" charset="0"/>
                <a:cs typeface="Calibri"/>
              </a:rPr>
              <a:t>To have a viable claim for service-connected disability compensation you need the following three elements:</a:t>
            </a:r>
          </a:p>
          <a:p>
            <a:pPr marL="514350" indent="-514350">
              <a:buFont typeface="+mj-lt"/>
              <a:buAutoNum type="arabicPeriod"/>
              <a:defRPr/>
            </a:pPr>
            <a:r>
              <a:rPr lang="en-US" dirty="0">
                <a:latin typeface="Garamond" panose="02020404030301010803" pitchFamily="18" charset="0"/>
                <a:cs typeface="Calibri"/>
              </a:rPr>
              <a:t>An in-service event, injury, or diagnosis; plus, a</a:t>
            </a:r>
          </a:p>
          <a:p>
            <a:pPr marL="514350" indent="-514350">
              <a:buFont typeface="+mj-lt"/>
              <a:buAutoNum type="arabicPeriod"/>
              <a:defRPr/>
            </a:pPr>
            <a:r>
              <a:rPr lang="en-US" dirty="0">
                <a:latin typeface="Garamond" panose="02020404030301010803" pitchFamily="18" charset="0"/>
                <a:cs typeface="Calibri"/>
              </a:rPr>
              <a:t>current disease or disability; and a</a:t>
            </a:r>
          </a:p>
          <a:p>
            <a:pPr marL="514350" indent="-514350">
              <a:buFont typeface="+mj-lt"/>
              <a:buAutoNum type="arabicPeriod"/>
              <a:defRPr/>
            </a:pPr>
            <a:r>
              <a:rPr lang="en-US" dirty="0">
                <a:latin typeface="Garamond" panose="02020404030301010803" pitchFamily="18" charset="0"/>
                <a:cs typeface="Calibri"/>
              </a:rPr>
              <a:t>nexus between the two.</a:t>
            </a:r>
          </a:p>
        </p:txBody>
      </p:sp>
    </p:spTree>
    <p:extLst>
      <p:ext uri="{BB962C8B-B14F-4D97-AF65-F5344CB8AC3E}">
        <p14:creationId xmlns:p14="http://schemas.microsoft.com/office/powerpoint/2010/main" val="926107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3600" dirty="0">
                <a:solidFill>
                  <a:srgbClr val="1F497D"/>
                </a:solidFill>
                <a:latin typeface="Garamond" panose="02020404030301010803" pitchFamily="18" charset="0"/>
              </a:rPr>
              <a:t>Compensation: In-service injury or illness</a:t>
            </a:r>
          </a:p>
        </p:txBody>
      </p:sp>
      <p:sp>
        <p:nvSpPr>
          <p:cNvPr id="14341" name="Rectangle 3"/>
          <p:cNvSpPr>
            <a:spLocks noGrp="1" noChangeArrowheads="1"/>
          </p:cNvSpPr>
          <p:nvPr>
            <p:ph sz="quarter" idx="1"/>
          </p:nvPr>
        </p:nvSpPr>
        <p:spPr>
          <a:xfrm>
            <a:off x="612648" y="1809134"/>
            <a:ext cx="8153400" cy="4286865"/>
          </a:xfrm>
        </p:spPr>
        <p:txBody>
          <a:bodyPr>
            <a:normAutofit/>
          </a:bodyPr>
          <a:lstStyle/>
          <a:p>
            <a:pPr>
              <a:lnSpc>
                <a:spcPct val="90000"/>
              </a:lnSpc>
            </a:pPr>
            <a:r>
              <a:rPr lang="en-US" sz="2700" u="sng" dirty="0">
                <a:latin typeface="Garamond" panose="02020404030301010803" pitchFamily="18" charset="0"/>
              </a:rPr>
              <a:t>Incurred</a:t>
            </a:r>
            <a:r>
              <a:rPr lang="en-US" sz="2700" dirty="0">
                <a:latin typeface="Garamond" panose="02020404030301010803" pitchFamily="18" charset="0"/>
              </a:rPr>
              <a:t> in or </a:t>
            </a:r>
            <a:r>
              <a:rPr lang="en-US" sz="2700" u="sng" dirty="0">
                <a:latin typeface="Garamond" panose="02020404030301010803" pitchFamily="18" charset="0"/>
              </a:rPr>
              <a:t>aggravated</a:t>
            </a:r>
            <a:r>
              <a:rPr lang="en-US" sz="2700" dirty="0">
                <a:latin typeface="Garamond" panose="02020404030301010803" pitchFamily="18" charset="0"/>
              </a:rPr>
              <a:t> during military service.  As shown by:</a:t>
            </a:r>
          </a:p>
          <a:p>
            <a:pPr lvl="1">
              <a:lnSpc>
                <a:spcPct val="90000"/>
              </a:lnSpc>
            </a:pPr>
            <a:r>
              <a:rPr lang="en-US" sz="2400" dirty="0">
                <a:latin typeface="Garamond" panose="02020404030301010803" pitchFamily="18" charset="0"/>
              </a:rPr>
              <a:t>Lay evidence of event, corroborated by objective evidence.  Special standards for events in combat and for PTSD.</a:t>
            </a:r>
          </a:p>
          <a:p>
            <a:pPr marL="365760" lvl="1" indent="0">
              <a:lnSpc>
                <a:spcPct val="90000"/>
              </a:lnSpc>
              <a:buNone/>
            </a:pPr>
            <a:r>
              <a:rPr lang="en-US" sz="2400" dirty="0">
                <a:latin typeface="Garamond" panose="02020404030301010803" pitchFamily="18" charset="0"/>
              </a:rPr>
              <a:t>	 </a:t>
            </a:r>
            <a:r>
              <a:rPr lang="en-US" sz="1600" dirty="0">
                <a:latin typeface="Garamond" panose="02020404030301010803" pitchFamily="18" charset="0"/>
              </a:rPr>
              <a:t>38 CFR </a:t>
            </a:r>
            <a:r>
              <a:rPr lang="en-US" sz="1500" dirty="0">
                <a:latin typeface="Garamond" panose="02020404030301010803" pitchFamily="18" charset="0"/>
              </a:rPr>
              <a:t>§</a:t>
            </a:r>
            <a:r>
              <a:rPr lang="en-US" sz="1600" dirty="0">
                <a:latin typeface="Garamond" panose="02020404030301010803" pitchFamily="18" charset="0"/>
              </a:rPr>
              <a:t> 3.204 (d, f)</a:t>
            </a:r>
            <a:endParaRPr lang="en-US" sz="2400" dirty="0">
              <a:latin typeface="Garamond" panose="02020404030301010803" pitchFamily="18" charset="0"/>
            </a:endParaRPr>
          </a:p>
          <a:p>
            <a:pPr lvl="1">
              <a:lnSpc>
                <a:spcPct val="90000"/>
              </a:lnSpc>
            </a:pPr>
            <a:r>
              <a:rPr lang="en-US" sz="2400" dirty="0">
                <a:latin typeface="Garamond" panose="02020404030301010803" pitchFamily="18" charset="0"/>
              </a:rPr>
              <a:t>Medical evidence of illness during service.</a:t>
            </a:r>
          </a:p>
          <a:p>
            <a:pPr lvl="1">
              <a:lnSpc>
                <a:spcPct val="90000"/>
              </a:lnSpc>
            </a:pPr>
            <a:r>
              <a:rPr lang="en-US" sz="2400" dirty="0">
                <a:latin typeface="Garamond" panose="02020404030301010803" pitchFamily="18" charset="0"/>
              </a:rPr>
              <a:t>Medical evidence of illness during a presumptive period.</a:t>
            </a:r>
          </a:p>
          <a:p>
            <a:pPr marL="365760" lvl="1" indent="0">
              <a:lnSpc>
                <a:spcPct val="90000"/>
              </a:lnSpc>
              <a:buNone/>
            </a:pPr>
            <a:r>
              <a:rPr lang="en-US" sz="2400" dirty="0">
                <a:latin typeface="Garamond" panose="02020404030301010803" pitchFamily="18" charset="0"/>
              </a:rPr>
              <a:t>	  </a:t>
            </a:r>
            <a:r>
              <a:rPr lang="en-US" sz="1400" dirty="0">
                <a:latin typeface="Garamond" panose="02020404030301010803" pitchFamily="18" charset="0"/>
              </a:rPr>
              <a:t>38 CFR § §  3.307, 3.309</a:t>
            </a:r>
            <a:endParaRPr lang="en-US" sz="2400" dirty="0">
              <a:latin typeface="Garamond" panose="02020404030301010803" pitchFamily="18" charset="0"/>
            </a:endParaRPr>
          </a:p>
          <a:p>
            <a:pPr lvl="1">
              <a:lnSpc>
                <a:spcPct val="90000"/>
              </a:lnSpc>
            </a:pPr>
            <a:r>
              <a:rPr lang="en-US" sz="2400" dirty="0">
                <a:latin typeface="Garamond" panose="02020404030301010803" pitchFamily="18" charset="0"/>
              </a:rPr>
              <a:t>Presumption of soundness.</a:t>
            </a:r>
          </a:p>
          <a:p>
            <a:pPr>
              <a:lnSpc>
                <a:spcPct val="90000"/>
              </a:lnSpc>
            </a:pPr>
            <a:r>
              <a:rPr lang="en-US" sz="2700" dirty="0">
                <a:latin typeface="Garamond" panose="02020404030301010803" pitchFamily="18" charset="0"/>
              </a:rPr>
              <a:t>Not a result of </a:t>
            </a:r>
            <a:r>
              <a:rPr lang="en-US" sz="2700" u="sng" dirty="0">
                <a:latin typeface="Garamond" panose="02020404030301010803" pitchFamily="18" charset="0"/>
              </a:rPr>
              <a:t>willful misconduct</a:t>
            </a:r>
            <a:r>
              <a:rPr lang="en-US" sz="2700" dirty="0">
                <a:latin typeface="Garamond" panose="02020404030301010803" pitchFamily="18" charset="0"/>
              </a:rPr>
              <a:t>. </a:t>
            </a:r>
            <a:r>
              <a:rPr lang="en-US" sz="1600" dirty="0">
                <a:latin typeface="Garamond" panose="02020404030301010803" pitchFamily="18" charset="0"/>
              </a:rPr>
              <a:t>38 CFR </a:t>
            </a:r>
            <a:r>
              <a:rPr lang="en-US" sz="1500" dirty="0">
                <a:latin typeface="Garamond" panose="02020404030301010803" pitchFamily="18" charset="0"/>
              </a:rPr>
              <a:t>§</a:t>
            </a:r>
            <a:r>
              <a:rPr lang="en-US" sz="1600" dirty="0">
                <a:latin typeface="Garamond" panose="02020404030301010803" pitchFamily="18" charset="0"/>
              </a:rPr>
              <a:t> 3.301</a:t>
            </a:r>
            <a:endParaRPr lang="en-US" sz="2700" dirty="0">
              <a:latin typeface="Garamond" panose="02020404030301010803" pitchFamily="18" charset="0"/>
            </a:endParaRPr>
          </a:p>
        </p:txBody>
      </p:sp>
      <p:sp>
        <p:nvSpPr>
          <p:cNvPr id="36868" name="Rectangle 8"/>
          <p:cNvSpPr>
            <a:spLocks noChangeArrowheads="1"/>
          </p:cNvSpPr>
          <p:nvPr/>
        </p:nvSpPr>
        <p:spPr bwMode="auto">
          <a:xfrm>
            <a:off x="1103313" y="5411788"/>
            <a:ext cx="28098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606870"/>
                </a:solidFill>
              </a:rPr>
              <a:t> </a:t>
            </a:r>
          </a:p>
        </p:txBody>
      </p:sp>
    </p:spTree>
    <p:extLst>
      <p:ext uri="{BB962C8B-B14F-4D97-AF65-F5344CB8AC3E}">
        <p14:creationId xmlns:p14="http://schemas.microsoft.com/office/powerpoint/2010/main" val="3170912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solidFill>
                  <a:srgbClr val="1F497D"/>
                </a:solidFill>
                <a:latin typeface="Garamond" panose="02020404030301010803" pitchFamily="18" charset="0"/>
              </a:rPr>
              <a:t>Compensation: Current disability</a:t>
            </a:r>
          </a:p>
        </p:txBody>
      </p:sp>
      <p:sp>
        <p:nvSpPr>
          <p:cNvPr id="38915" name="Rectangle 3"/>
          <p:cNvSpPr>
            <a:spLocks noGrp="1" noChangeArrowheads="1"/>
          </p:cNvSpPr>
          <p:nvPr>
            <p:ph sz="quarter" idx="1"/>
          </p:nvPr>
        </p:nvSpPr>
        <p:spPr>
          <a:xfrm>
            <a:off x="612648" y="2222090"/>
            <a:ext cx="8153400" cy="3873910"/>
          </a:xfrm>
        </p:spPr>
        <p:txBody>
          <a:bodyPr/>
          <a:lstStyle/>
          <a:p>
            <a:r>
              <a:rPr lang="en-US" dirty="0">
                <a:latin typeface="Garamond" panose="02020404030301010803" pitchFamily="18" charset="0"/>
              </a:rPr>
              <a:t>Current diagnosis</a:t>
            </a:r>
          </a:p>
          <a:p>
            <a:pPr lvl="1"/>
            <a:r>
              <a:rPr lang="en-US" dirty="0">
                <a:latin typeface="Garamond" panose="02020404030301010803" pitchFamily="18" charset="0"/>
              </a:rPr>
              <a:t>Use DSM-V for mental disability</a:t>
            </a:r>
          </a:p>
          <a:p>
            <a:r>
              <a:rPr lang="en-US" dirty="0">
                <a:latin typeface="Garamond" panose="02020404030301010803" pitchFamily="18" charset="0"/>
              </a:rPr>
              <a:t>Non-compensable:</a:t>
            </a:r>
          </a:p>
          <a:p>
            <a:pPr lvl="1"/>
            <a:r>
              <a:rPr lang="en-US" dirty="0">
                <a:latin typeface="Garamond" panose="02020404030301010803" pitchFamily="18" charset="0"/>
              </a:rPr>
              <a:t>Personality disorders</a:t>
            </a:r>
          </a:p>
        </p:txBody>
      </p:sp>
    </p:spTree>
    <p:extLst>
      <p:ext uri="{BB962C8B-B14F-4D97-AF65-F5344CB8AC3E}">
        <p14:creationId xmlns:p14="http://schemas.microsoft.com/office/powerpoint/2010/main" val="3408404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latin typeface="Garamond" panose="02020404030301010803" pitchFamily="18" charset="0"/>
              </a:rPr>
              <a:t>Compensation: </a:t>
            </a:r>
            <a:r>
              <a:rPr lang="ja-JP" altLang="en-US" dirty="0">
                <a:latin typeface="Garamond" panose="02020404030301010803" pitchFamily="18" charset="0"/>
              </a:rPr>
              <a:t>“</a:t>
            </a:r>
            <a:r>
              <a:rPr lang="en-US" dirty="0">
                <a:latin typeface="Garamond" panose="02020404030301010803" pitchFamily="18" charset="0"/>
              </a:rPr>
              <a:t>Nexus</a:t>
            </a:r>
            <a:r>
              <a:rPr lang="ja-JP" altLang="en-US" dirty="0">
                <a:latin typeface="Garamond" panose="02020404030301010803" pitchFamily="18" charset="0"/>
              </a:rPr>
              <a:t>”</a:t>
            </a:r>
            <a:endParaRPr lang="en-US" dirty="0">
              <a:latin typeface="Garamond" panose="02020404030301010803" pitchFamily="18" charset="0"/>
            </a:endParaRPr>
          </a:p>
        </p:txBody>
      </p:sp>
      <p:sp>
        <p:nvSpPr>
          <p:cNvPr id="3" name="Content Placeholder 2"/>
          <p:cNvSpPr>
            <a:spLocks noGrp="1"/>
          </p:cNvSpPr>
          <p:nvPr>
            <p:ph sz="quarter" idx="1"/>
          </p:nvPr>
        </p:nvSpPr>
        <p:spPr/>
        <p:txBody>
          <a:bodyPr>
            <a:normAutofit fontScale="77500" lnSpcReduction="20000"/>
          </a:bodyPr>
          <a:lstStyle/>
          <a:p>
            <a:pPr>
              <a:buFont typeface="Arial" pitchFamily="34" charset="0"/>
              <a:buNone/>
              <a:defRPr/>
            </a:pPr>
            <a:r>
              <a:rPr lang="en-US" b="1" u="sng" dirty="0">
                <a:latin typeface="Garamond" panose="02020404030301010803" pitchFamily="18" charset="0"/>
                <a:cs typeface="Calibri"/>
              </a:rPr>
              <a:t>Causal relationship</a:t>
            </a:r>
            <a:r>
              <a:rPr lang="en-US" b="1" dirty="0">
                <a:latin typeface="Garamond" panose="02020404030301010803" pitchFamily="18" charset="0"/>
                <a:cs typeface="Calibri"/>
              </a:rPr>
              <a:t> </a:t>
            </a:r>
            <a:r>
              <a:rPr lang="en-US" dirty="0">
                <a:latin typeface="Garamond" panose="02020404030301010803" pitchFamily="18" charset="0"/>
                <a:cs typeface="Calibri"/>
              </a:rPr>
              <a:t>between in-service injury and present disability.</a:t>
            </a:r>
          </a:p>
          <a:p>
            <a:pPr>
              <a:buFont typeface="Arial" pitchFamily="34" charset="0"/>
              <a:buNone/>
              <a:defRPr/>
            </a:pPr>
            <a:r>
              <a:rPr lang="en-US" b="1" u="sng" dirty="0">
                <a:latin typeface="Garamond" panose="02020404030301010803" pitchFamily="18" charset="0"/>
                <a:cs typeface="Calibri"/>
              </a:rPr>
              <a:t>Theories of service connection</a:t>
            </a:r>
            <a:r>
              <a:rPr lang="en-US" dirty="0">
                <a:latin typeface="Garamond" panose="02020404030301010803" pitchFamily="18" charset="0"/>
                <a:cs typeface="Calibri"/>
              </a:rPr>
              <a:t>:</a:t>
            </a:r>
          </a:p>
          <a:p>
            <a:pPr lvl="1">
              <a:buFont typeface="Arial" pitchFamily="34" charset="0"/>
              <a:buChar char="–"/>
              <a:defRPr/>
            </a:pPr>
            <a:r>
              <a:rPr lang="en-US" dirty="0">
                <a:latin typeface="Garamond" panose="02020404030301010803" pitchFamily="18" charset="0"/>
                <a:cs typeface="Calibri"/>
              </a:rPr>
              <a:t>“Direct”</a:t>
            </a:r>
          </a:p>
          <a:p>
            <a:pPr lvl="2">
              <a:buFont typeface="Arial" pitchFamily="34" charset="0"/>
              <a:buChar char="•"/>
              <a:defRPr/>
            </a:pPr>
            <a:r>
              <a:rPr lang="en-US" dirty="0">
                <a:latin typeface="Garamond" panose="02020404030301010803" pitchFamily="18" charset="0"/>
                <a:cs typeface="Calibri"/>
              </a:rPr>
              <a:t>Typically requires continuity of treatment.</a:t>
            </a:r>
          </a:p>
          <a:p>
            <a:pPr lvl="2">
              <a:buFont typeface="Arial" pitchFamily="34" charset="0"/>
              <a:buChar char="•"/>
              <a:defRPr/>
            </a:pPr>
            <a:r>
              <a:rPr lang="en-US" dirty="0">
                <a:latin typeface="Garamond" panose="02020404030301010803" pitchFamily="18" charset="0"/>
                <a:cs typeface="Calibri"/>
              </a:rPr>
              <a:t>“Chronic” = permanent.  Does not require continuity of treatment.</a:t>
            </a:r>
            <a:endParaRPr lang="en-US" sz="1500" dirty="0">
              <a:latin typeface="Garamond" panose="02020404030301010803" pitchFamily="18" charset="0"/>
              <a:cs typeface="Calibri"/>
            </a:endParaRPr>
          </a:p>
          <a:p>
            <a:pPr lvl="2">
              <a:buFont typeface="Arial" pitchFamily="34" charset="0"/>
              <a:buChar char="•"/>
              <a:defRPr/>
            </a:pPr>
            <a:r>
              <a:rPr lang="en-US" dirty="0">
                <a:latin typeface="Garamond" panose="02020404030301010803" pitchFamily="18" charset="0"/>
                <a:cs typeface="Calibri"/>
              </a:rPr>
              <a:t>“Presumptive” No nexus required.  </a:t>
            </a:r>
            <a:r>
              <a:rPr lang="en-US" sz="1500" dirty="0">
                <a:latin typeface="Garamond" panose="02020404030301010803" pitchFamily="18" charset="0"/>
                <a:cs typeface="Calibri"/>
              </a:rPr>
              <a:t>38 CFR </a:t>
            </a:r>
            <a:r>
              <a:rPr lang="en-US" sz="1050" dirty="0">
                <a:latin typeface="Garamond" panose="02020404030301010803" pitchFamily="18" charset="0"/>
                <a:cs typeface="Calibri"/>
              </a:rPr>
              <a:t>§ §</a:t>
            </a:r>
            <a:r>
              <a:rPr lang="en-US" sz="1500" dirty="0">
                <a:latin typeface="Garamond" panose="02020404030301010803" pitchFamily="18" charset="0"/>
                <a:cs typeface="Calibri"/>
              </a:rPr>
              <a:t> 3.307-309</a:t>
            </a:r>
          </a:p>
          <a:p>
            <a:pPr lvl="1">
              <a:buFont typeface="Arial" pitchFamily="34" charset="0"/>
              <a:buChar char="–"/>
              <a:defRPr/>
            </a:pPr>
            <a:r>
              <a:rPr lang="en-US" dirty="0">
                <a:latin typeface="Garamond" panose="02020404030301010803" pitchFamily="18" charset="0"/>
                <a:cs typeface="Calibri"/>
              </a:rPr>
              <a:t>“Secondary.”  Condition is a result of another condition that is already service-connected.  May include substance abuse for mental health disabilities.</a:t>
            </a:r>
          </a:p>
          <a:p>
            <a:pPr lvl="1">
              <a:buFont typeface="Arial" pitchFamily="34" charset="0"/>
              <a:buChar char="–"/>
              <a:defRPr/>
            </a:pPr>
            <a:r>
              <a:rPr lang="en-US" sz="2700" dirty="0">
                <a:latin typeface="Garamond" panose="02020404030301010803" pitchFamily="18" charset="0"/>
                <a:cs typeface="Calibri"/>
              </a:rPr>
              <a:t>“1151.”  Disability due to VA malpractice.  </a:t>
            </a:r>
            <a:r>
              <a:rPr lang="en-US" sz="2000" dirty="0">
                <a:latin typeface="Garamond" panose="02020404030301010803" pitchFamily="18" charset="0"/>
                <a:cs typeface="Calibri"/>
              </a:rPr>
              <a:t>39 USC </a:t>
            </a:r>
            <a:r>
              <a:rPr lang="en-US" sz="1200" dirty="0">
                <a:latin typeface="Garamond" panose="02020404030301010803" pitchFamily="18" charset="0"/>
                <a:cs typeface="Calibri"/>
              </a:rPr>
              <a:t>§</a:t>
            </a:r>
            <a:r>
              <a:rPr lang="en-US" sz="2000" dirty="0">
                <a:latin typeface="Garamond" panose="02020404030301010803" pitchFamily="18" charset="0"/>
                <a:cs typeface="Calibri"/>
              </a:rPr>
              <a:t> 1151</a:t>
            </a:r>
            <a:endParaRPr lang="en-US" sz="2700" dirty="0">
              <a:latin typeface="Garamond" panose="02020404030301010803" pitchFamily="18" charset="0"/>
              <a:cs typeface="Calibri"/>
            </a:endParaRPr>
          </a:p>
          <a:p>
            <a:pPr>
              <a:buFont typeface="Arial" pitchFamily="34" charset="0"/>
              <a:buNone/>
              <a:defRPr/>
            </a:pPr>
            <a:r>
              <a:rPr lang="en-US" b="1" u="sng" dirty="0">
                <a:latin typeface="Garamond" panose="02020404030301010803" pitchFamily="18" charset="0"/>
                <a:cs typeface="Calibri"/>
              </a:rPr>
              <a:t>Competent evidence</a:t>
            </a:r>
            <a:r>
              <a:rPr lang="en-US" dirty="0">
                <a:latin typeface="Garamond" panose="02020404030301010803" pitchFamily="18" charset="0"/>
                <a:cs typeface="Calibri"/>
              </a:rPr>
              <a:t>  Must be medical opinion.  May use treatise evidence, but not given much weight.</a:t>
            </a:r>
          </a:p>
          <a:p>
            <a:pPr>
              <a:buFont typeface="Arial" pitchFamily="34" charset="0"/>
              <a:buNone/>
              <a:defRPr/>
            </a:pPr>
            <a:r>
              <a:rPr lang="en-US" b="1" u="sng" dirty="0">
                <a:latin typeface="Garamond" panose="02020404030301010803" pitchFamily="18" charset="0"/>
                <a:cs typeface="Calibri"/>
              </a:rPr>
              <a:t>Standard</a:t>
            </a:r>
            <a:r>
              <a:rPr lang="en-US" dirty="0">
                <a:latin typeface="Garamond" panose="02020404030301010803" pitchFamily="18" charset="0"/>
                <a:cs typeface="Calibri"/>
              </a:rPr>
              <a:t> “At least as likely as not” (50% or greater).</a:t>
            </a:r>
          </a:p>
        </p:txBody>
      </p:sp>
    </p:spTree>
    <p:extLst>
      <p:ext uri="{BB962C8B-B14F-4D97-AF65-F5344CB8AC3E}">
        <p14:creationId xmlns:p14="http://schemas.microsoft.com/office/powerpoint/2010/main" val="882525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Garamond" panose="02020404030301010803" pitchFamily="18" charset="0"/>
                <a:cs typeface="Calibri"/>
              </a:rPr>
              <a:t>Compensation Rates (as of 12/01/22)</a:t>
            </a:r>
          </a:p>
        </p:txBody>
      </p:sp>
      <p:sp>
        <p:nvSpPr>
          <p:cNvPr id="3" name="Content Placeholder 2"/>
          <p:cNvSpPr>
            <a:spLocks noGrp="1"/>
          </p:cNvSpPr>
          <p:nvPr>
            <p:ph sz="quarter" idx="1"/>
          </p:nvPr>
        </p:nvSpPr>
        <p:spPr/>
        <p:txBody>
          <a:bodyPr/>
          <a:lstStyle/>
          <a:p>
            <a:pPr marL="0" lvl="0" indent="0" defTabSz="914400" fontAlgn="base">
              <a:spcBef>
                <a:spcPct val="0"/>
              </a:spcBef>
              <a:spcAft>
                <a:spcPct val="0"/>
              </a:spcAft>
              <a:buNone/>
            </a:pPr>
            <a:r>
              <a:rPr lang="en-US" sz="1600" b="1" dirty="0">
                <a:solidFill>
                  <a:prstClr val="white"/>
                </a:solidFill>
                <a:latin typeface="Calibri"/>
                <a:ea typeface="ＭＳ Ｐゴシック" charset="0"/>
                <a:cs typeface="Calibri"/>
              </a:rPr>
              <a:t>Compensation</a:t>
            </a:r>
          </a:p>
        </p:txBody>
      </p:sp>
      <p:graphicFrame>
        <p:nvGraphicFramePr>
          <p:cNvPr id="8" name="Table 7"/>
          <p:cNvGraphicFramePr>
            <a:graphicFrameLocks noGrp="1"/>
          </p:cNvGraphicFramePr>
          <p:nvPr>
            <p:extLst>
              <p:ext uri="{D42A27DB-BD31-4B8C-83A1-F6EECF244321}">
                <p14:modId xmlns:p14="http://schemas.microsoft.com/office/powerpoint/2010/main" val="4196239112"/>
              </p:ext>
            </p:extLst>
          </p:nvPr>
        </p:nvGraphicFramePr>
        <p:xfrm>
          <a:off x="1055632" y="2061929"/>
          <a:ext cx="3282184" cy="3513546"/>
        </p:xfrm>
        <a:graphic>
          <a:graphicData uri="http://schemas.openxmlformats.org/drawingml/2006/table">
            <a:tbl>
              <a:tblPr firstRow="1" bandRow="1">
                <a:tableStyleId>{21E4AEA4-8DFA-4A89-87EB-49C32662AFE0}</a:tableStyleId>
              </a:tblPr>
              <a:tblGrid>
                <a:gridCol w="1641092">
                  <a:extLst>
                    <a:ext uri="{9D8B030D-6E8A-4147-A177-3AD203B41FA5}">
                      <a16:colId xmlns:a16="http://schemas.microsoft.com/office/drawing/2014/main" val="20000"/>
                    </a:ext>
                  </a:extLst>
                </a:gridCol>
                <a:gridCol w="1641092">
                  <a:extLst>
                    <a:ext uri="{9D8B030D-6E8A-4147-A177-3AD203B41FA5}">
                      <a16:colId xmlns:a16="http://schemas.microsoft.com/office/drawing/2014/main" val="20001"/>
                    </a:ext>
                  </a:extLst>
                </a:gridCol>
              </a:tblGrid>
              <a:tr h="585591">
                <a:tc>
                  <a:txBody>
                    <a:bodyPr/>
                    <a:lstStyle/>
                    <a:p>
                      <a:r>
                        <a:rPr lang="en-US" dirty="0"/>
                        <a:t>Rating</a:t>
                      </a:r>
                    </a:p>
                  </a:txBody>
                  <a:tcPr/>
                </a:tc>
                <a:tc>
                  <a:txBody>
                    <a:bodyPr/>
                    <a:lstStyle/>
                    <a:p>
                      <a:r>
                        <a:rPr lang="en-US" dirty="0"/>
                        <a:t>Compensation</a:t>
                      </a:r>
                    </a:p>
                  </a:txBody>
                  <a:tcPr/>
                </a:tc>
                <a:extLst>
                  <a:ext uri="{0D108BD9-81ED-4DB2-BD59-A6C34878D82A}">
                    <a16:rowId xmlns:a16="http://schemas.microsoft.com/office/drawing/2014/main" val="10000"/>
                  </a:ext>
                </a:extLst>
              </a:tr>
              <a:tr h="585591">
                <a:tc>
                  <a:txBody>
                    <a:bodyPr/>
                    <a:lstStyle/>
                    <a:p>
                      <a:r>
                        <a:rPr lang="en-US" dirty="0"/>
                        <a:t>10%</a:t>
                      </a:r>
                    </a:p>
                  </a:txBody>
                  <a:tcPr/>
                </a:tc>
                <a:tc>
                  <a:txBody>
                    <a:bodyPr/>
                    <a:lstStyle/>
                    <a:p>
                      <a:r>
                        <a:rPr lang="en-US" dirty="0"/>
                        <a:t>$165.92</a:t>
                      </a:r>
                    </a:p>
                  </a:txBody>
                  <a:tcPr/>
                </a:tc>
                <a:extLst>
                  <a:ext uri="{0D108BD9-81ED-4DB2-BD59-A6C34878D82A}">
                    <a16:rowId xmlns:a16="http://schemas.microsoft.com/office/drawing/2014/main" val="10001"/>
                  </a:ext>
                </a:extLst>
              </a:tr>
              <a:tr h="585591">
                <a:tc>
                  <a:txBody>
                    <a:bodyPr/>
                    <a:lstStyle/>
                    <a:p>
                      <a:r>
                        <a:rPr lang="en-US" dirty="0"/>
                        <a:t>20%</a:t>
                      </a:r>
                    </a:p>
                  </a:txBody>
                  <a:tcPr/>
                </a:tc>
                <a:tc>
                  <a:txBody>
                    <a:bodyPr/>
                    <a:lstStyle/>
                    <a:p>
                      <a:r>
                        <a:rPr lang="en-US" dirty="0"/>
                        <a:t>$327.00</a:t>
                      </a:r>
                    </a:p>
                  </a:txBody>
                  <a:tcPr/>
                </a:tc>
                <a:extLst>
                  <a:ext uri="{0D108BD9-81ED-4DB2-BD59-A6C34878D82A}">
                    <a16:rowId xmlns:a16="http://schemas.microsoft.com/office/drawing/2014/main" val="10002"/>
                  </a:ext>
                </a:extLst>
              </a:tr>
              <a:tr h="585591">
                <a:tc>
                  <a:txBody>
                    <a:bodyPr/>
                    <a:lstStyle/>
                    <a:p>
                      <a:r>
                        <a:rPr lang="en-US" dirty="0"/>
                        <a:t>30%</a:t>
                      </a:r>
                    </a:p>
                  </a:txBody>
                  <a:tcPr/>
                </a:tc>
                <a:tc>
                  <a:txBody>
                    <a:bodyPr/>
                    <a:lstStyle/>
                    <a:p>
                      <a:r>
                        <a:rPr lang="en-US" dirty="0"/>
                        <a:t>$508.05</a:t>
                      </a:r>
                    </a:p>
                  </a:txBody>
                  <a:tcPr/>
                </a:tc>
                <a:extLst>
                  <a:ext uri="{0D108BD9-81ED-4DB2-BD59-A6C34878D82A}">
                    <a16:rowId xmlns:a16="http://schemas.microsoft.com/office/drawing/2014/main" val="10003"/>
                  </a:ext>
                </a:extLst>
              </a:tr>
              <a:tr h="585591">
                <a:tc>
                  <a:txBody>
                    <a:bodyPr/>
                    <a:lstStyle/>
                    <a:p>
                      <a:r>
                        <a:rPr lang="en-US" dirty="0"/>
                        <a:t>40%</a:t>
                      </a:r>
                    </a:p>
                  </a:txBody>
                  <a:tcPr/>
                </a:tc>
                <a:tc>
                  <a:txBody>
                    <a:bodyPr/>
                    <a:lstStyle/>
                    <a:p>
                      <a:r>
                        <a:rPr lang="en-US" dirty="0"/>
                        <a:t>$731.86</a:t>
                      </a:r>
                    </a:p>
                  </a:txBody>
                  <a:tcPr/>
                </a:tc>
                <a:extLst>
                  <a:ext uri="{0D108BD9-81ED-4DB2-BD59-A6C34878D82A}">
                    <a16:rowId xmlns:a16="http://schemas.microsoft.com/office/drawing/2014/main" val="10004"/>
                  </a:ext>
                </a:extLst>
              </a:tr>
              <a:tr h="585591">
                <a:tc>
                  <a:txBody>
                    <a:bodyPr/>
                    <a:lstStyle/>
                    <a:p>
                      <a:r>
                        <a:rPr lang="en-US" dirty="0"/>
                        <a:t>50%</a:t>
                      </a:r>
                    </a:p>
                  </a:txBody>
                  <a:tcPr/>
                </a:tc>
                <a:tc>
                  <a:txBody>
                    <a:bodyPr/>
                    <a:lstStyle/>
                    <a:p>
                      <a:r>
                        <a:rPr lang="en-US" dirty="0"/>
                        <a:t>$1,041.82</a:t>
                      </a:r>
                    </a:p>
                  </a:txBody>
                  <a:tcPr/>
                </a:tc>
                <a:extLst>
                  <a:ext uri="{0D108BD9-81ED-4DB2-BD59-A6C34878D82A}">
                    <a16:rowId xmlns:a16="http://schemas.microsoft.com/office/drawing/2014/main" val="10005"/>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404811500"/>
              </p:ext>
            </p:extLst>
          </p:nvPr>
        </p:nvGraphicFramePr>
        <p:xfrm>
          <a:off x="4559973" y="2061929"/>
          <a:ext cx="3282184" cy="3513546"/>
        </p:xfrm>
        <a:graphic>
          <a:graphicData uri="http://schemas.openxmlformats.org/drawingml/2006/table">
            <a:tbl>
              <a:tblPr firstRow="1" bandRow="1">
                <a:tableStyleId>{21E4AEA4-8DFA-4A89-87EB-49C32662AFE0}</a:tableStyleId>
              </a:tblPr>
              <a:tblGrid>
                <a:gridCol w="1641092">
                  <a:extLst>
                    <a:ext uri="{9D8B030D-6E8A-4147-A177-3AD203B41FA5}">
                      <a16:colId xmlns:a16="http://schemas.microsoft.com/office/drawing/2014/main" val="20000"/>
                    </a:ext>
                  </a:extLst>
                </a:gridCol>
                <a:gridCol w="1641092">
                  <a:extLst>
                    <a:ext uri="{9D8B030D-6E8A-4147-A177-3AD203B41FA5}">
                      <a16:colId xmlns:a16="http://schemas.microsoft.com/office/drawing/2014/main" val="20001"/>
                    </a:ext>
                  </a:extLst>
                </a:gridCol>
              </a:tblGrid>
              <a:tr h="585591">
                <a:tc>
                  <a:txBody>
                    <a:bodyPr/>
                    <a:lstStyle/>
                    <a:p>
                      <a:r>
                        <a:rPr lang="en-US" dirty="0"/>
                        <a:t>Rating</a:t>
                      </a:r>
                    </a:p>
                  </a:txBody>
                  <a:tcPr/>
                </a:tc>
                <a:tc>
                  <a:txBody>
                    <a:bodyPr/>
                    <a:lstStyle/>
                    <a:p>
                      <a:r>
                        <a:rPr lang="en-US" dirty="0"/>
                        <a:t>Compensation</a:t>
                      </a:r>
                    </a:p>
                  </a:txBody>
                  <a:tcPr/>
                </a:tc>
                <a:extLst>
                  <a:ext uri="{0D108BD9-81ED-4DB2-BD59-A6C34878D82A}">
                    <a16:rowId xmlns:a16="http://schemas.microsoft.com/office/drawing/2014/main" val="10000"/>
                  </a:ext>
                </a:extLst>
              </a:tr>
              <a:tr h="585591">
                <a:tc>
                  <a:txBody>
                    <a:bodyPr/>
                    <a:lstStyle/>
                    <a:p>
                      <a:r>
                        <a:rPr lang="en-US" dirty="0"/>
                        <a:t>60%</a:t>
                      </a:r>
                    </a:p>
                  </a:txBody>
                  <a:tcPr/>
                </a:tc>
                <a:tc>
                  <a:txBody>
                    <a:bodyPr/>
                    <a:lstStyle/>
                    <a:p>
                      <a:r>
                        <a:rPr lang="en-US" dirty="0"/>
                        <a:t>$1,319.65</a:t>
                      </a:r>
                    </a:p>
                  </a:txBody>
                  <a:tcPr/>
                </a:tc>
                <a:extLst>
                  <a:ext uri="{0D108BD9-81ED-4DB2-BD59-A6C34878D82A}">
                    <a16:rowId xmlns:a16="http://schemas.microsoft.com/office/drawing/2014/main" val="10001"/>
                  </a:ext>
                </a:extLst>
              </a:tr>
              <a:tr h="585591">
                <a:tc>
                  <a:txBody>
                    <a:bodyPr/>
                    <a:lstStyle/>
                    <a:p>
                      <a:r>
                        <a:rPr lang="en-US" dirty="0"/>
                        <a:t>70%</a:t>
                      </a:r>
                    </a:p>
                  </a:txBody>
                  <a:tcPr/>
                </a:tc>
                <a:tc>
                  <a:txBody>
                    <a:bodyPr/>
                    <a:lstStyle/>
                    <a:p>
                      <a:r>
                        <a:rPr lang="en-US" dirty="0"/>
                        <a:t>$1,633.06</a:t>
                      </a:r>
                    </a:p>
                  </a:txBody>
                  <a:tcPr/>
                </a:tc>
                <a:extLst>
                  <a:ext uri="{0D108BD9-81ED-4DB2-BD59-A6C34878D82A}">
                    <a16:rowId xmlns:a16="http://schemas.microsoft.com/office/drawing/2014/main" val="10002"/>
                  </a:ext>
                </a:extLst>
              </a:tr>
              <a:tr h="585591">
                <a:tc>
                  <a:txBody>
                    <a:bodyPr/>
                    <a:lstStyle/>
                    <a:p>
                      <a:r>
                        <a:rPr lang="en-US" dirty="0"/>
                        <a:t>80%</a:t>
                      </a:r>
                    </a:p>
                  </a:txBody>
                  <a:tcPr/>
                </a:tc>
                <a:tc>
                  <a:txBody>
                    <a:bodyPr/>
                    <a:lstStyle/>
                    <a:p>
                      <a:r>
                        <a:rPr lang="en-US" dirty="0"/>
                        <a:t>$1,933.15</a:t>
                      </a:r>
                    </a:p>
                  </a:txBody>
                  <a:tcPr/>
                </a:tc>
                <a:extLst>
                  <a:ext uri="{0D108BD9-81ED-4DB2-BD59-A6C34878D82A}">
                    <a16:rowId xmlns:a16="http://schemas.microsoft.com/office/drawing/2014/main" val="10003"/>
                  </a:ext>
                </a:extLst>
              </a:tr>
              <a:tr h="585591">
                <a:tc>
                  <a:txBody>
                    <a:bodyPr/>
                    <a:lstStyle/>
                    <a:p>
                      <a:r>
                        <a:rPr lang="en-US" dirty="0"/>
                        <a:t>90%</a:t>
                      </a:r>
                    </a:p>
                  </a:txBody>
                  <a:tcPr/>
                </a:tc>
                <a:tc>
                  <a:txBody>
                    <a:bodyPr/>
                    <a:lstStyle/>
                    <a:p>
                      <a:r>
                        <a:rPr lang="en-US" dirty="0"/>
                        <a:t>$2,172.39</a:t>
                      </a:r>
                    </a:p>
                  </a:txBody>
                  <a:tcPr/>
                </a:tc>
                <a:extLst>
                  <a:ext uri="{0D108BD9-81ED-4DB2-BD59-A6C34878D82A}">
                    <a16:rowId xmlns:a16="http://schemas.microsoft.com/office/drawing/2014/main" val="10004"/>
                  </a:ext>
                </a:extLst>
              </a:tr>
              <a:tr h="585591">
                <a:tc>
                  <a:txBody>
                    <a:bodyPr/>
                    <a:lstStyle/>
                    <a:p>
                      <a:r>
                        <a:rPr lang="en-US" dirty="0"/>
                        <a:t>100%</a:t>
                      </a:r>
                    </a:p>
                  </a:txBody>
                  <a:tcPr/>
                </a:tc>
                <a:tc>
                  <a:txBody>
                    <a:bodyPr/>
                    <a:lstStyle/>
                    <a:p>
                      <a:r>
                        <a:rPr lang="en-US" dirty="0"/>
                        <a:t>$3,621.95</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38522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5C33D-14B8-534C-BFA3-53F4899511E4}"/>
              </a:ext>
            </a:extLst>
          </p:cNvPr>
          <p:cNvSpPr>
            <a:spLocks noGrp="1"/>
          </p:cNvSpPr>
          <p:nvPr>
            <p:ph type="title"/>
          </p:nvPr>
        </p:nvSpPr>
        <p:spPr/>
        <p:txBody>
          <a:bodyPr/>
          <a:lstStyle/>
          <a:p>
            <a:r>
              <a:rPr lang="en-US" dirty="0">
                <a:latin typeface="Garamond" panose="02020404030301010803" pitchFamily="18" charset="0"/>
              </a:rPr>
              <a:t>Compensation Rates</a:t>
            </a:r>
          </a:p>
        </p:txBody>
      </p:sp>
      <p:sp>
        <p:nvSpPr>
          <p:cNvPr id="3" name="Content Placeholder 2">
            <a:extLst>
              <a:ext uri="{FF2B5EF4-FFF2-40B4-BE49-F238E27FC236}">
                <a16:creationId xmlns:a16="http://schemas.microsoft.com/office/drawing/2014/main" id="{953FDCF7-CF8B-9B41-81E6-14CD53E9CEF9}"/>
              </a:ext>
            </a:extLst>
          </p:cNvPr>
          <p:cNvSpPr>
            <a:spLocks noGrp="1"/>
          </p:cNvSpPr>
          <p:nvPr>
            <p:ph sz="quarter" idx="1"/>
          </p:nvPr>
        </p:nvSpPr>
        <p:spPr>
          <a:xfrm>
            <a:off x="612648" y="1219200"/>
            <a:ext cx="8153400" cy="4876800"/>
          </a:xfrm>
        </p:spPr>
        <p:txBody>
          <a:bodyPr>
            <a:normAutofit lnSpcReduction="10000"/>
          </a:bodyPr>
          <a:lstStyle/>
          <a:p>
            <a:pPr marL="0" indent="0">
              <a:buNone/>
            </a:pPr>
            <a:endParaRPr lang="en-US" dirty="0">
              <a:latin typeface="Garamond" panose="02020404030301010803" pitchFamily="18" charset="0"/>
            </a:endParaRPr>
          </a:p>
          <a:p>
            <a:pPr>
              <a:lnSpc>
                <a:spcPct val="80000"/>
              </a:lnSpc>
            </a:pPr>
            <a:r>
              <a:rPr lang="en-US" altLang="en-US" sz="2000" b="1" u="sng" dirty="0">
                <a:latin typeface="Garamond" panose="02020404030301010803" pitchFamily="18" charset="0"/>
              </a:rPr>
              <a:t>Criteria</a:t>
            </a:r>
            <a:endParaRPr lang="en-US" altLang="en-US" sz="2000" dirty="0">
              <a:latin typeface="Garamond" panose="02020404030301010803" pitchFamily="18" charset="0"/>
            </a:endParaRPr>
          </a:p>
          <a:p>
            <a:pPr lvl="1">
              <a:lnSpc>
                <a:spcPct val="80000"/>
              </a:lnSpc>
            </a:pPr>
            <a:r>
              <a:rPr lang="en-US" altLang="en-US" sz="1800" dirty="0">
                <a:latin typeface="Garamond" panose="02020404030301010803" pitchFamily="18" charset="0"/>
              </a:rPr>
              <a:t>Measures functional loss in earning capacity</a:t>
            </a:r>
            <a:endParaRPr lang="en-US" altLang="en-US" sz="1800" b="1" u="sng" dirty="0">
              <a:latin typeface="Garamond" panose="02020404030301010803" pitchFamily="18" charset="0"/>
            </a:endParaRPr>
          </a:p>
          <a:p>
            <a:pPr lvl="1">
              <a:lnSpc>
                <a:spcPct val="80000"/>
              </a:lnSpc>
            </a:pPr>
            <a:r>
              <a:rPr lang="en-US" altLang="en-US" sz="1800" dirty="0">
                <a:latin typeface="Garamond" panose="02020404030301010803" pitchFamily="18" charset="0"/>
              </a:rPr>
              <a:t>Based on schedule </a:t>
            </a:r>
            <a:r>
              <a:rPr lang="en-US" altLang="en-US" sz="1300" dirty="0">
                <a:latin typeface="Garamond" panose="02020404030301010803" pitchFamily="18" charset="0"/>
              </a:rPr>
              <a:t>38 CFR </a:t>
            </a:r>
            <a:r>
              <a:rPr lang="en-US" altLang="en-US" sz="1000" dirty="0">
                <a:latin typeface="Garamond" panose="02020404030301010803" pitchFamily="18" charset="0"/>
              </a:rPr>
              <a:t>§</a:t>
            </a:r>
            <a:r>
              <a:rPr lang="en-US" altLang="en-US" sz="1300" dirty="0">
                <a:latin typeface="Garamond" panose="02020404030301010803" pitchFamily="18" charset="0"/>
              </a:rPr>
              <a:t> 4.40 et seq.</a:t>
            </a:r>
          </a:p>
          <a:p>
            <a:pPr marL="365760" lvl="1" indent="0">
              <a:lnSpc>
                <a:spcPct val="80000"/>
              </a:lnSpc>
              <a:buNone/>
            </a:pPr>
            <a:endParaRPr lang="en-US" altLang="en-US" sz="1800" dirty="0">
              <a:latin typeface="Garamond" panose="02020404030301010803" pitchFamily="18" charset="0"/>
            </a:endParaRPr>
          </a:p>
          <a:p>
            <a:pPr>
              <a:lnSpc>
                <a:spcPct val="80000"/>
              </a:lnSpc>
            </a:pPr>
            <a:r>
              <a:rPr lang="en-US" altLang="en-US" sz="2000" b="1" u="sng" dirty="0">
                <a:latin typeface="Garamond" panose="02020404030301010803" pitchFamily="18" charset="0"/>
              </a:rPr>
              <a:t>Duration</a:t>
            </a:r>
            <a:r>
              <a:rPr lang="en-US" altLang="en-US" sz="2000" dirty="0">
                <a:latin typeface="Garamond" panose="02020404030301010803" pitchFamily="18" charset="0"/>
              </a:rPr>
              <a:t>  Can be temporary or permanent</a:t>
            </a:r>
          </a:p>
          <a:p>
            <a:pPr marL="0" indent="0">
              <a:lnSpc>
                <a:spcPct val="80000"/>
              </a:lnSpc>
              <a:buNone/>
            </a:pPr>
            <a:endParaRPr lang="en-US" altLang="en-US" sz="2000" dirty="0">
              <a:latin typeface="Garamond" panose="02020404030301010803" pitchFamily="18" charset="0"/>
            </a:endParaRPr>
          </a:p>
          <a:p>
            <a:pPr>
              <a:lnSpc>
                <a:spcPct val="80000"/>
              </a:lnSpc>
            </a:pPr>
            <a:r>
              <a:rPr lang="en-US" altLang="en-US" sz="2000" b="1" u="sng" dirty="0">
                <a:latin typeface="Garamond" panose="02020404030301010803" pitchFamily="18" charset="0"/>
              </a:rPr>
              <a:t>Combining Ratings</a:t>
            </a:r>
            <a:endParaRPr lang="en-US" altLang="en-US" sz="2000" dirty="0">
              <a:latin typeface="Garamond" panose="02020404030301010803" pitchFamily="18" charset="0"/>
            </a:endParaRPr>
          </a:p>
          <a:p>
            <a:pPr lvl="1">
              <a:lnSpc>
                <a:spcPct val="80000"/>
              </a:lnSpc>
            </a:pPr>
            <a:r>
              <a:rPr lang="en-US" altLang="en-US" sz="1800" dirty="0">
                <a:latin typeface="Garamond" panose="02020404030301010803" pitchFamily="18" charset="0"/>
              </a:rPr>
              <a:t>Consider it like a discount on a discount.  </a:t>
            </a:r>
            <a:r>
              <a:rPr lang="en-US" altLang="en-US" sz="900" dirty="0">
                <a:latin typeface="Garamond" panose="02020404030301010803" pitchFamily="18" charset="0"/>
              </a:rPr>
              <a:t>38 CFR </a:t>
            </a:r>
            <a:r>
              <a:rPr lang="en-US" altLang="en-US" sz="700" dirty="0">
                <a:latin typeface="Garamond" panose="02020404030301010803" pitchFamily="18" charset="0"/>
              </a:rPr>
              <a:t>§  </a:t>
            </a:r>
            <a:r>
              <a:rPr lang="en-US" altLang="en-US" sz="900" dirty="0">
                <a:latin typeface="Garamond" panose="02020404030301010803" pitchFamily="18" charset="0"/>
              </a:rPr>
              <a:t>4.25</a:t>
            </a:r>
          </a:p>
          <a:p>
            <a:pPr lvl="1">
              <a:lnSpc>
                <a:spcPct val="80000"/>
              </a:lnSpc>
            </a:pPr>
            <a:r>
              <a:rPr lang="en-US" altLang="en-US" sz="1800" dirty="0">
                <a:latin typeface="Garamond" panose="02020404030301010803" pitchFamily="18" charset="0"/>
              </a:rPr>
              <a:t>No “pyramiding.”  </a:t>
            </a:r>
            <a:r>
              <a:rPr lang="en-US" altLang="en-US" sz="1100" dirty="0">
                <a:latin typeface="Garamond" panose="02020404030301010803" pitchFamily="18" charset="0"/>
              </a:rPr>
              <a:t>38 CFR </a:t>
            </a:r>
            <a:r>
              <a:rPr lang="en-US" altLang="en-US" sz="800" dirty="0">
                <a:latin typeface="Garamond" panose="02020404030301010803" pitchFamily="18" charset="0"/>
              </a:rPr>
              <a:t>§  </a:t>
            </a:r>
            <a:r>
              <a:rPr lang="en-US" altLang="en-US" sz="1100" dirty="0">
                <a:latin typeface="Garamond" panose="02020404030301010803" pitchFamily="18" charset="0"/>
              </a:rPr>
              <a:t>4.14</a:t>
            </a:r>
          </a:p>
          <a:p>
            <a:pPr marL="365760" lvl="1" indent="0">
              <a:lnSpc>
                <a:spcPct val="80000"/>
              </a:lnSpc>
              <a:buNone/>
            </a:pPr>
            <a:endParaRPr lang="en-US" altLang="en-US" sz="3600" dirty="0">
              <a:latin typeface="Garamond" panose="02020404030301010803" pitchFamily="18" charset="0"/>
            </a:endParaRPr>
          </a:p>
          <a:p>
            <a:pPr>
              <a:lnSpc>
                <a:spcPct val="80000"/>
              </a:lnSpc>
            </a:pPr>
            <a:r>
              <a:rPr lang="en-US" altLang="en-US" sz="2000" b="1" u="sng" dirty="0">
                <a:latin typeface="Garamond" panose="02020404030301010803" pitchFamily="18" charset="0"/>
              </a:rPr>
              <a:t>Supplements</a:t>
            </a:r>
          </a:p>
          <a:p>
            <a:pPr lvl="1">
              <a:lnSpc>
                <a:spcPct val="80000"/>
              </a:lnSpc>
            </a:pPr>
            <a:r>
              <a:rPr lang="en-US" altLang="en-US" sz="1800" b="1" u="sng" dirty="0">
                <a:latin typeface="Garamond" panose="02020404030301010803" pitchFamily="18" charset="0"/>
              </a:rPr>
              <a:t>Total Disability for Individual Unemployability (TDIU)</a:t>
            </a:r>
            <a:r>
              <a:rPr lang="en-US" altLang="en-US" sz="1800" dirty="0">
                <a:latin typeface="Garamond" panose="02020404030301010803" pitchFamily="18" charset="0"/>
              </a:rPr>
              <a:t>.  If one disability is rated 60%, or multiples add up to 70%, then may increase to 100% if combination of disabilities allows no or marginal employment.  </a:t>
            </a:r>
            <a:r>
              <a:rPr lang="en-US" altLang="en-US" sz="1100" dirty="0">
                <a:latin typeface="Garamond" panose="02020404030301010803" pitchFamily="18" charset="0"/>
              </a:rPr>
              <a:t>38 CFR </a:t>
            </a:r>
            <a:r>
              <a:rPr lang="en-US" altLang="en-US" sz="800" dirty="0">
                <a:latin typeface="Garamond" panose="02020404030301010803" pitchFamily="18" charset="0"/>
              </a:rPr>
              <a:t>§  </a:t>
            </a:r>
            <a:r>
              <a:rPr lang="en-US" altLang="en-US" sz="1100" dirty="0">
                <a:latin typeface="Garamond" panose="02020404030301010803" pitchFamily="18" charset="0"/>
              </a:rPr>
              <a:t>4.16-17, VA Form 21-8940</a:t>
            </a:r>
            <a:endParaRPr lang="en-US" altLang="en-US" sz="1800" dirty="0">
              <a:latin typeface="Garamond" panose="02020404030301010803" pitchFamily="18" charset="0"/>
            </a:endParaRPr>
          </a:p>
          <a:p>
            <a:pPr lvl="1">
              <a:lnSpc>
                <a:spcPct val="80000"/>
              </a:lnSpc>
            </a:pPr>
            <a:r>
              <a:rPr lang="en-US" altLang="en-US" sz="1800" dirty="0">
                <a:latin typeface="Garamond" panose="02020404030301010803" pitchFamily="18" charset="0"/>
              </a:rPr>
              <a:t>Special Monthly Compensation.  </a:t>
            </a:r>
          </a:p>
          <a:p>
            <a:endParaRPr lang="en-US" dirty="0"/>
          </a:p>
        </p:txBody>
      </p:sp>
    </p:spTree>
    <p:extLst>
      <p:ext uri="{BB962C8B-B14F-4D97-AF65-F5344CB8AC3E}">
        <p14:creationId xmlns:p14="http://schemas.microsoft.com/office/powerpoint/2010/main" val="734887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993EF-8651-F247-81FA-5F14A27CCF5E}"/>
              </a:ext>
            </a:extLst>
          </p:cNvPr>
          <p:cNvSpPr>
            <a:spLocks noGrp="1"/>
          </p:cNvSpPr>
          <p:nvPr>
            <p:ph type="title"/>
          </p:nvPr>
        </p:nvSpPr>
        <p:spPr/>
        <p:txBody>
          <a:bodyPr>
            <a:normAutofit/>
          </a:bodyPr>
          <a:lstStyle/>
          <a:p>
            <a:r>
              <a:rPr lang="en-US" dirty="0">
                <a:latin typeface="Garamond" panose="02020404030301010803" pitchFamily="18" charset="0"/>
              </a:rPr>
              <a:t>Benefits for Dependents </a:t>
            </a:r>
          </a:p>
        </p:txBody>
      </p:sp>
      <p:sp>
        <p:nvSpPr>
          <p:cNvPr id="3" name="Content Placeholder 2">
            <a:extLst>
              <a:ext uri="{FF2B5EF4-FFF2-40B4-BE49-F238E27FC236}">
                <a16:creationId xmlns:a16="http://schemas.microsoft.com/office/drawing/2014/main" id="{DC0A5843-1C77-8C49-A6CA-079183FBDAF8}"/>
              </a:ext>
            </a:extLst>
          </p:cNvPr>
          <p:cNvSpPr>
            <a:spLocks noGrp="1"/>
          </p:cNvSpPr>
          <p:nvPr>
            <p:ph sz="quarter" idx="1"/>
          </p:nvPr>
        </p:nvSpPr>
        <p:spPr>
          <a:xfrm>
            <a:off x="612648" y="1989438"/>
            <a:ext cx="8153400" cy="4106562"/>
          </a:xfrm>
        </p:spPr>
        <p:txBody>
          <a:bodyPr>
            <a:normAutofit fontScale="85000" lnSpcReduction="20000"/>
          </a:bodyPr>
          <a:lstStyle/>
          <a:p>
            <a:r>
              <a:rPr lang="en-US" dirty="0">
                <a:latin typeface="Garamond" panose="02020404030301010803" pitchFamily="18" charset="0"/>
              </a:rPr>
              <a:t>Dependency and Indemnity Compensation (DIC)</a:t>
            </a:r>
          </a:p>
          <a:p>
            <a:pPr lvl="1"/>
            <a:r>
              <a:rPr lang="en-US" dirty="0">
                <a:latin typeface="Garamond" panose="02020404030301010803" pitchFamily="18" charset="0"/>
              </a:rPr>
              <a:t>Monthly benefit paid to eligible survivors.</a:t>
            </a:r>
          </a:p>
          <a:p>
            <a:pPr lvl="2"/>
            <a:r>
              <a:rPr lang="en-US" dirty="0">
                <a:latin typeface="Garamond" panose="02020404030301010803" pitchFamily="18" charset="0"/>
              </a:rPr>
              <a:t>Service member who died on active duty. </a:t>
            </a:r>
          </a:p>
          <a:p>
            <a:pPr lvl="2"/>
            <a:r>
              <a:rPr lang="en-US" dirty="0">
                <a:latin typeface="Garamond" panose="02020404030301010803" pitchFamily="18" charset="0"/>
              </a:rPr>
              <a:t>Veteran whose death resulted from a service-connected condition. </a:t>
            </a:r>
          </a:p>
          <a:p>
            <a:pPr lvl="2"/>
            <a:r>
              <a:rPr lang="en-US" dirty="0">
                <a:latin typeface="Garamond" panose="02020404030301010803" pitchFamily="18" charset="0"/>
              </a:rPr>
              <a:t>Veteran whose death did </a:t>
            </a:r>
            <a:r>
              <a:rPr lang="en-US" i="1" dirty="0">
                <a:latin typeface="Garamond" panose="02020404030301010803" pitchFamily="18" charset="0"/>
              </a:rPr>
              <a:t>not</a:t>
            </a:r>
            <a:r>
              <a:rPr lang="en-US" dirty="0">
                <a:latin typeface="Garamond" panose="02020404030301010803" pitchFamily="18" charset="0"/>
              </a:rPr>
              <a:t> result from a service-connected condition, but who was had been receiving disability compensation </a:t>
            </a:r>
            <a:r>
              <a:rPr lang="en-US" i="1" dirty="0">
                <a:latin typeface="Garamond" panose="02020404030301010803" pitchFamily="18" charset="0"/>
              </a:rPr>
              <a:t>and </a:t>
            </a:r>
            <a:r>
              <a:rPr lang="en-US" dirty="0">
                <a:latin typeface="Garamond" panose="02020404030301010803" pitchFamily="18" charset="0"/>
              </a:rPr>
              <a:t>rated “totally and disabled” for the 10 years immediately before death. </a:t>
            </a:r>
          </a:p>
          <a:p>
            <a:r>
              <a:rPr lang="en-US" dirty="0">
                <a:latin typeface="Garamond" panose="02020404030301010803" pitchFamily="18" charset="0"/>
              </a:rPr>
              <a:t>Survivors Pension (“Death Pension”)</a:t>
            </a:r>
          </a:p>
          <a:p>
            <a:pPr lvl="1"/>
            <a:r>
              <a:rPr lang="en-US" dirty="0">
                <a:latin typeface="Garamond" panose="02020404030301010803" pitchFamily="18" charset="0"/>
              </a:rPr>
              <a:t>Monthly benefit for low-income surviving spouse and/or unmarried child(ren) of veteran with wartime service.</a:t>
            </a:r>
          </a:p>
          <a:p>
            <a:pPr lvl="1"/>
            <a:r>
              <a:rPr lang="en-US" dirty="0">
                <a:latin typeface="Garamond" panose="02020404030301010803" pitchFamily="18" charset="0"/>
              </a:rPr>
              <a:t>Current rate of $1,437.66 per month (adjusted by certain factors). </a:t>
            </a:r>
          </a:p>
          <a:p>
            <a:pPr marL="365760" lvl="1" indent="0">
              <a:buNone/>
            </a:pPr>
            <a:endParaRPr lang="en-US" dirty="0">
              <a:latin typeface="Garamond" panose="02020404030301010803" pitchFamily="18" charset="0"/>
            </a:endParaRPr>
          </a:p>
          <a:p>
            <a:r>
              <a:rPr lang="en-US" sz="1500" dirty="0">
                <a:latin typeface="Garamond" panose="02020404030301010803" pitchFamily="18" charset="0"/>
              </a:rPr>
              <a:t>Please note, this list is not exhaustive. </a:t>
            </a:r>
          </a:p>
        </p:txBody>
      </p:sp>
    </p:spTree>
    <p:extLst>
      <p:ext uri="{BB962C8B-B14F-4D97-AF65-F5344CB8AC3E}">
        <p14:creationId xmlns:p14="http://schemas.microsoft.com/office/powerpoint/2010/main" val="1559075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0174-A4B3-6C40-9293-6D347412F9CA}"/>
              </a:ext>
            </a:extLst>
          </p:cNvPr>
          <p:cNvSpPr>
            <a:spLocks noGrp="1"/>
          </p:cNvSpPr>
          <p:nvPr>
            <p:ph type="title"/>
          </p:nvPr>
        </p:nvSpPr>
        <p:spPr/>
        <p:txBody>
          <a:bodyPr/>
          <a:lstStyle/>
          <a:p>
            <a:r>
              <a:rPr lang="en-US" dirty="0">
                <a:latin typeface="Garamond" panose="02020404030301010803" pitchFamily="18" charset="0"/>
              </a:rPr>
              <a:t>How to make a claim?</a:t>
            </a:r>
          </a:p>
        </p:txBody>
      </p:sp>
      <p:sp>
        <p:nvSpPr>
          <p:cNvPr id="3" name="Content Placeholder 2">
            <a:extLst>
              <a:ext uri="{FF2B5EF4-FFF2-40B4-BE49-F238E27FC236}">
                <a16:creationId xmlns:a16="http://schemas.microsoft.com/office/drawing/2014/main" id="{4AC21093-E49E-E745-965F-24DC9BF094C1}"/>
              </a:ext>
            </a:extLst>
          </p:cNvPr>
          <p:cNvSpPr>
            <a:spLocks noGrp="1"/>
          </p:cNvSpPr>
          <p:nvPr>
            <p:ph sz="quarter" idx="1"/>
          </p:nvPr>
        </p:nvSpPr>
        <p:spPr>
          <a:xfrm>
            <a:off x="612648" y="1435510"/>
            <a:ext cx="8153400" cy="4660490"/>
          </a:xfrm>
        </p:spPr>
        <p:txBody>
          <a:bodyPr>
            <a:normAutofit lnSpcReduction="10000"/>
          </a:bodyPr>
          <a:lstStyle/>
          <a:p>
            <a:pPr lvl="1">
              <a:buFont typeface="Arial" panose="020B0604020202020204" pitchFamily="34" charset="0"/>
              <a:buNone/>
            </a:pPr>
            <a:endParaRPr lang="en-US" altLang="en-US" b="1" u="sng" dirty="0"/>
          </a:p>
          <a:p>
            <a:r>
              <a:rPr lang="en-US" altLang="en-US" b="1" u="sng" dirty="0">
                <a:latin typeface="Garamond" panose="02020404030301010803" pitchFamily="18" charset="0"/>
              </a:rPr>
              <a:t>Original</a:t>
            </a:r>
            <a:r>
              <a:rPr lang="en-US" altLang="en-US" dirty="0">
                <a:latin typeface="Garamond" panose="02020404030301010803" pitchFamily="18" charset="0"/>
              </a:rPr>
              <a:t>.  </a:t>
            </a:r>
            <a:r>
              <a:rPr lang="en-US" altLang="en-US" sz="2000" dirty="0">
                <a:latin typeface="Garamond" panose="02020404030301010803" pitchFamily="18" charset="0"/>
              </a:rPr>
              <a:t>(VA Form 21-526EZ for Pension or Compensation)</a:t>
            </a:r>
          </a:p>
          <a:p>
            <a:pPr lvl="1"/>
            <a:r>
              <a:rPr lang="en-US" altLang="en-US" b="1" u="sng" dirty="0">
                <a:latin typeface="Garamond" panose="02020404030301010803" pitchFamily="18" charset="0"/>
              </a:rPr>
              <a:t>Fully Developed Claim</a:t>
            </a:r>
            <a:r>
              <a:rPr lang="en-US" altLang="en-US" b="1" dirty="0">
                <a:latin typeface="Garamond" panose="02020404030301010803" pitchFamily="18" charset="0"/>
              </a:rPr>
              <a:t>. </a:t>
            </a:r>
            <a:r>
              <a:rPr lang="en-US" altLang="en-US" dirty="0">
                <a:latin typeface="Garamond" panose="02020404030301010803" pitchFamily="18" charset="0"/>
              </a:rPr>
              <a:t>(VA Form 21-526EZ)</a:t>
            </a:r>
          </a:p>
          <a:p>
            <a:pPr lvl="1"/>
            <a:endParaRPr lang="en-US" altLang="en-US" b="1" u="sng" dirty="0">
              <a:latin typeface="Garamond" panose="02020404030301010803" pitchFamily="18" charset="0"/>
            </a:endParaRPr>
          </a:p>
          <a:p>
            <a:r>
              <a:rPr lang="en-US" altLang="en-US" b="1" u="sng" dirty="0">
                <a:latin typeface="Garamond" panose="02020404030301010803" pitchFamily="18" charset="0"/>
              </a:rPr>
              <a:t>Supplemental</a:t>
            </a:r>
            <a:r>
              <a:rPr lang="en-US" altLang="en-US" b="1" dirty="0">
                <a:latin typeface="Garamond" panose="02020404030301010803" pitchFamily="18" charset="0"/>
              </a:rPr>
              <a:t>.</a:t>
            </a:r>
            <a:r>
              <a:rPr lang="en-US" altLang="en-US" dirty="0">
                <a:latin typeface="Garamond" panose="02020404030301010803" pitchFamily="18" charset="0"/>
              </a:rPr>
              <a:t> Requires new and relevant evidence.</a:t>
            </a:r>
          </a:p>
          <a:p>
            <a:endParaRPr lang="en-US" altLang="en-US" dirty="0">
              <a:latin typeface="Garamond" panose="02020404030301010803" pitchFamily="18" charset="0"/>
            </a:endParaRPr>
          </a:p>
          <a:p>
            <a:r>
              <a:rPr lang="en-US" altLang="en-US" b="1" u="sng" dirty="0">
                <a:latin typeface="Garamond" panose="02020404030301010803" pitchFamily="18" charset="0"/>
              </a:rPr>
              <a:t>CUE “Clear and unmistakable error”</a:t>
            </a:r>
            <a:r>
              <a:rPr lang="en-US" altLang="en-US" b="1" dirty="0">
                <a:latin typeface="Garamond" panose="02020404030301010803" pitchFamily="18" charset="0"/>
              </a:rPr>
              <a:t>.</a:t>
            </a:r>
            <a:r>
              <a:rPr lang="en-US" altLang="en-US" dirty="0">
                <a:latin typeface="Garamond" panose="02020404030301010803" pitchFamily="18" charset="0"/>
              </a:rPr>
              <a:t> </a:t>
            </a:r>
          </a:p>
          <a:p>
            <a:pPr lvl="1"/>
            <a:r>
              <a:rPr lang="en-US" altLang="en-US" dirty="0">
                <a:latin typeface="Garamond" panose="02020404030301010803" pitchFamily="18" charset="0"/>
              </a:rPr>
              <a:t>a legal error in the original decision that determined an unfavorable outcome.  May mean benefits are retroactive to the date of original claim.  </a:t>
            </a:r>
          </a:p>
          <a:p>
            <a:endParaRPr lang="en-US" dirty="0"/>
          </a:p>
        </p:txBody>
      </p:sp>
    </p:spTree>
    <p:extLst>
      <p:ext uri="{BB962C8B-B14F-4D97-AF65-F5344CB8AC3E}">
        <p14:creationId xmlns:p14="http://schemas.microsoft.com/office/powerpoint/2010/main" val="3230021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68078-E539-AA40-A075-6CAA405031C5}"/>
              </a:ext>
            </a:extLst>
          </p:cNvPr>
          <p:cNvSpPr>
            <a:spLocks noGrp="1"/>
          </p:cNvSpPr>
          <p:nvPr>
            <p:ph type="title"/>
          </p:nvPr>
        </p:nvSpPr>
        <p:spPr>
          <a:xfrm>
            <a:off x="612648" y="228600"/>
            <a:ext cx="8153400" cy="990600"/>
          </a:xfrm>
        </p:spPr>
        <p:txBody>
          <a:bodyPr/>
          <a:lstStyle/>
          <a:p>
            <a:r>
              <a:rPr lang="en-US" dirty="0">
                <a:latin typeface="Garamond" panose="02020404030301010803" pitchFamily="18" charset="0"/>
              </a:rPr>
              <a:t>Overview Claims Process</a:t>
            </a:r>
          </a:p>
        </p:txBody>
      </p:sp>
      <p:grpSp>
        <p:nvGrpSpPr>
          <p:cNvPr id="4" name="Group 3">
            <a:extLst>
              <a:ext uri="{FF2B5EF4-FFF2-40B4-BE49-F238E27FC236}">
                <a16:creationId xmlns:a16="http://schemas.microsoft.com/office/drawing/2014/main" id="{31C95DF0-34BE-2349-9B4F-249769B0F67C}"/>
              </a:ext>
            </a:extLst>
          </p:cNvPr>
          <p:cNvGrpSpPr/>
          <p:nvPr/>
        </p:nvGrpSpPr>
        <p:grpSpPr>
          <a:xfrm>
            <a:off x="2452289" y="1620308"/>
            <a:ext cx="901792" cy="1645950"/>
            <a:chOff x="-2" y="4775"/>
            <a:chExt cx="901792" cy="1288274"/>
          </a:xfrm>
        </p:grpSpPr>
        <p:sp>
          <p:nvSpPr>
            <p:cNvPr id="26" name="Chevron 25">
              <a:extLst>
                <a:ext uri="{FF2B5EF4-FFF2-40B4-BE49-F238E27FC236}">
                  <a16:creationId xmlns:a16="http://schemas.microsoft.com/office/drawing/2014/main" id="{C30DEDAB-B3F7-964B-9BD8-21056720C6FC}"/>
                </a:ext>
              </a:extLst>
            </p:cNvPr>
            <p:cNvSpPr/>
            <p:nvPr/>
          </p:nvSpPr>
          <p:spPr>
            <a:xfrm rot="5400000">
              <a:off x="-193243" y="198016"/>
              <a:ext cx="1288274" cy="901792"/>
            </a:xfrm>
            <a:prstGeom prst="chevron">
              <a:avLst/>
            </a:prstGeom>
          </p:spPr>
          <p:style>
            <a:lnRef idx="2">
              <a:schemeClr val="accent2">
                <a:shade val="80000"/>
                <a:hueOff val="0"/>
                <a:satOff val="0"/>
                <a:lumOff val="0"/>
                <a:alphaOff val="0"/>
              </a:schemeClr>
            </a:lnRef>
            <a:fillRef idx="1">
              <a:schemeClr val="accent2">
                <a:shade val="80000"/>
                <a:hueOff val="0"/>
                <a:satOff val="0"/>
                <a:lumOff val="0"/>
                <a:alphaOff val="0"/>
              </a:schemeClr>
            </a:fillRef>
            <a:effectRef idx="0">
              <a:schemeClr val="accent2">
                <a:shade val="80000"/>
                <a:hueOff val="0"/>
                <a:satOff val="0"/>
                <a:lumOff val="0"/>
                <a:alphaOff val="0"/>
              </a:schemeClr>
            </a:effectRef>
            <a:fontRef idx="minor">
              <a:schemeClr val="lt1"/>
            </a:fontRef>
          </p:style>
        </p:sp>
        <p:sp>
          <p:nvSpPr>
            <p:cNvPr id="27" name="Chevron 4">
              <a:extLst>
                <a:ext uri="{FF2B5EF4-FFF2-40B4-BE49-F238E27FC236}">
                  <a16:creationId xmlns:a16="http://schemas.microsoft.com/office/drawing/2014/main" id="{C42EBC81-84B6-BD44-A022-BDECC963F1DF}"/>
                </a:ext>
              </a:extLst>
            </p:cNvPr>
            <p:cNvSpPr txBox="1"/>
            <p:nvPr/>
          </p:nvSpPr>
          <p:spPr>
            <a:xfrm>
              <a:off x="-2" y="455671"/>
              <a:ext cx="901792" cy="3864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a:t>Initial claim</a:t>
              </a:r>
            </a:p>
          </p:txBody>
        </p:sp>
      </p:grpSp>
      <p:grpSp>
        <p:nvGrpSpPr>
          <p:cNvPr id="5" name="Group 4">
            <a:extLst>
              <a:ext uri="{FF2B5EF4-FFF2-40B4-BE49-F238E27FC236}">
                <a16:creationId xmlns:a16="http://schemas.microsoft.com/office/drawing/2014/main" id="{2014D0BA-61FA-234D-ACC3-73E761D0B11F}"/>
              </a:ext>
            </a:extLst>
          </p:cNvPr>
          <p:cNvGrpSpPr/>
          <p:nvPr/>
        </p:nvGrpSpPr>
        <p:grpSpPr>
          <a:xfrm>
            <a:off x="3354081" y="1715286"/>
            <a:ext cx="3746416" cy="1069857"/>
            <a:chOff x="901785" y="4782"/>
            <a:chExt cx="3746416" cy="837370"/>
          </a:xfrm>
        </p:grpSpPr>
        <p:sp>
          <p:nvSpPr>
            <p:cNvPr id="24" name="Round Same Side Corner Rectangle 23">
              <a:extLst>
                <a:ext uri="{FF2B5EF4-FFF2-40B4-BE49-F238E27FC236}">
                  <a16:creationId xmlns:a16="http://schemas.microsoft.com/office/drawing/2014/main" id="{2DF022F3-DC8D-3044-9F9F-B2876E374C3D}"/>
                </a:ext>
              </a:extLst>
            </p:cNvPr>
            <p:cNvSpPr/>
            <p:nvPr/>
          </p:nvSpPr>
          <p:spPr>
            <a:xfrm rot="5400000">
              <a:off x="2356308" y="-1449741"/>
              <a:ext cx="837370" cy="3746416"/>
            </a:xfrm>
            <a:prstGeom prst="round2SameRect">
              <a:avLst/>
            </a:prstGeom>
          </p:spPr>
          <p:style>
            <a:lnRef idx="2">
              <a:schemeClr val="accent2">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Round Same Side Corner Rectangle 6">
              <a:extLst>
                <a:ext uri="{FF2B5EF4-FFF2-40B4-BE49-F238E27FC236}">
                  <a16:creationId xmlns:a16="http://schemas.microsoft.com/office/drawing/2014/main" id="{6573BB70-7E5C-164A-99F0-88F6FCE6DE7D}"/>
                </a:ext>
              </a:extLst>
            </p:cNvPr>
            <p:cNvSpPr txBox="1"/>
            <p:nvPr/>
          </p:nvSpPr>
          <p:spPr>
            <a:xfrm>
              <a:off x="901786" y="45658"/>
              <a:ext cx="3705539" cy="7556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8232" tIns="6985" rIns="6985" bIns="6985" numCol="1" spcCol="1270" anchor="ctr" anchorCtr="0">
              <a:noAutofit/>
            </a:bodyPr>
            <a:lstStyle/>
            <a:p>
              <a:pPr marL="57150" lvl="1" indent="-57150" algn="l" defTabSz="466725">
                <a:lnSpc>
                  <a:spcPct val="90000"/>
                </a:lnSpc>
                <a:spcBef>
                  <a:spcPct val="0"/>
                </a:spcBef>
                <a:spcAft>
                  <a:spcPct val="15000"/>
                </a:spcAft>
                <a:buChar char="•"/>
              </a:pPr>
              <a:r>
                <a:rPr lang="en-US" sz="1050" kern="1200" dirty="0"/>
                <a:t>Informal claim no longer allowed</a:t>
              </a:r>
            </a:p>
            <a:p>
              <a:pPr marL="57150" lvl="1" indent="-57150" algn="l" defTabSz="466725">
                <a:lnSpc>
                  <a:spcPct val="90000"/>
                </a:lnSpc>
                <a:spcBef>
                  <a:spcPct val="0"/>
                </a:spcBef>
                <a:spcAft>
                  <a:spcPct val="15000"/>
                </a:spcAft>
                <a:buChar char="•"/>
              </a:pPr>
              <a:r>
                <a:rPr lang="en-US" sz="1050" kern="1200" dirty="0"/>
                <a:t>Claim must be on proper VA form (VA.gov)</a:t>
              </a:r>
            </a:p>
            <a:p>
              <a:pPr marL="57150" lvl="1" indent="-57150" algn="l" defTabSz="466725">
                <a:lnSpc>
                  <a:spcPct val="90000"/>
                </a:lnSpc>
                <a:spcBef>
                  <a:spcPct val="0"/>
                </a:spcBef>
                <a:spcAft>
                  <a:spcPct val="15000"/>
                </a:spcAft>
                <a:buChar char="•"/>
              </a:pPr>
              <a:r>
                <a:rPr lang="en-US" sz="1050" dirty="0"/>
                <a:t>Development – records requests</a:t>
              </a:r>
              <a:endParaRPr lang="en-US" sz="1050" kern="1200" dirty="0"/>
            </a:p>
            <a:p>
              <a:pPr marL="57150" lvl="1" indent="-57150" algn="l" defTabSz="466725">
                <a:lnSpc>
                  <a:spcPct val="90000"/>
                </a:lnSpc>
                <a:spcBef>
                  <a:spcPct val="0"/>
                </a:spcBef>
                <a:spcAft>
                  <a:spcPct val="15000"/>
                </a:spcAft>
                <a:buChar char="•"/>
              </a:pPr>
              <a:r>
                <a:rPr lang="en-US" sz="1050" kern="1200" dirty="0"/>
                <a:t>Compensation and Pension (C&amp;P) Exam</a:t>
              </a:r>
            </a:p>
            <a:p>
              <a:pPr marL="57150" lvl="1" indent="-57150" algn="l" defTabSz="466725">
                <a:lnSpc>
                  <a:spcPct val="90000"/>
                </a:lnSpc>
                <a:spcBef>
                  <a:spcPct val="0"/>
                </a:spcBef>
                <a:spcAft>
                  <a:spcPct val="15000"/>
                </a:spcAft>
                <a:buChar char="•"/>
              </a:pPr>
              <a:r>
                <a:rPr lang="en-US" sz="1050" kern="1200" dirty="0"/>
                <a:t>Rating Decision</a:t>
              </a:r>
            </a:p>
          </p:txBody>
        </p:sp>
      </p:grpSp>
      <p:grpSp>
        <p:nvGrpSpPr>
          <p:cNvPr id="6" name="Group 5">
            <a:extLst>
              <a:ext uri="{FF2B5EF4-FFF2-40B4-BE49-F238E27FC236}">
                <a16:creationId xmlns:a16="http://schemas.microsoft.com/office/drawing/2014/main" id="{9BAC81EF-012B-BB42-95F9-BA81895467A1}"/>
              </a:ext>
            </a:extLst>
          </p:cNvPr>
          <p:cNvGrpSpPr/>
          <p:nvPr/>
        </p:nvGrpSpPr>
        <p:grpSpPr>
          <a:xfrm>
            <a:off x="2452293" y="2742409"/>
            <a:ext cx="901784" cy="1645933"/>
            <a:chOff x="-2" y="1146980"/>
            <a:chExt cx="901784" cy="1288261"/>
          </a:xfrm>
        </p:grpSpPr>
        <p:sp>
          <p:nvSpPr>
            <p:cNvPr id="22" name="Chevron 21">
              <a:extLst>
                <a:ext uri="{FF2B5EF4-FFF2-40B4-BE49-F238E27FC236}">
                  <a16:creationId xmlns:a16="http://schemas.microsoft.com/office/drawing/2014/main" id="{C4E8A57D-FD45-FB41-813F-FBF1EBB6DC95}"/>
                </a:ext>
              </a:extLst>
            </p:cNvPr>
            <p:cNvSpPr/>
            <p:nvPr/>
          </p:nvSpPr>
          <p:spPr>
            <a:xfrm rot="5400000">
              <a:off x="-193241" y="1340219"/>
              <a:ext cx="1288261" cy="901783"/>
            </a:xfrm>
            <a:prstGeom prst="chevron">
              <a:avLst/>
            </a:prstGeom>
          </p:spPr>
          <p:style>
            <a:lnRef idx="2">
              <a:schemeClr val="accent2">
                <a:shade val="80000"/>
                <a:hueOff val="29595"/>
                <a:satOff val="-6502"/>
                <a:lumOff val="10368"/>
                <a:alphaOff val="0"/>
              </a:schemeClr>
            </a:lnRef>
            <a:fillRef idx="1">
              <a:schemeClr val="accent2">
                <a:shade val="80000"/>
                <a:hueOff val="29595"/>
                <a:satOff val="-6502"/>
                <a:lumOff val="10368"/>
                <a:alphaOff val="0"/>
              </a:schemeClr>
            </a:fillRef>
            <a:effectRef idx="0">
              <a:schemeClr val="accent2">
                <a:shade val="80000"/>
                <a:hueOff val="29595"/>
                <a:satOff val="-6502"/>
                <a:lumOff val="10368"/>
                <a:alphaOff val="0"/>
              </a:schemeClr>
            </a:effectRef>
            <a:fontRef idx="minor">
              <a:schemeClr val="lt1"/>
            </a:fontRef>
          </p:style>
        </p:sp>
        <p:sp>
          <p:nvSpPr>
            <p:cNvPr id="23" name="Chevron 8">
              <a:extLst>
                <a:ext uri="{FF2B5EF4-FFF2-40B4-BE49-F238E27FC236}">
                  <a16:creationId xmlns:a16="http://schemas.microsoft.com/office/drawing/2014/main" id="{BF32C0FF-4E83-9848-9CE2-450AAC75E0B7}"/>
                </a:ext>
              </a:extLst>
            </p:cNvPr>
            <p:cNvSpPr txBox="1"/>
            <p:nvPr/>
          </p:nvSpPr>
          <p:spPr>
            <a:xfrm>
              <a:off x="-1" y="1597872"/>
              <a:ext cx="901783" cy="3864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a:t>Regional Office appeal</a:t>
              </a:r>
            </a:p>
          </p:txBody>
        </p:sp>
      </p:grpSp>
      <p:grpSp>
        <p:nvGrpSpPr>
          <p:cNvPr id="7" name="Group 6">
            <a:extLst>
              <a:ext uri="{FF2B5EF4-FFF2-40B4-BE49-F238E27FC236}">
                <a16:creationId xmlns:a16="http://schemas.microsoft.com/office/drawing/2014/main" id="{8309B099-53DD-5043-AFBB-7A74517D5C0A}"/>
              </a:ext>
            </a:extLst>
          </p:cNvPr>
          <p:cNvGrpSpPr/>
          <p:nvPr/>
        </p:nvGrpSpPr>
        <p:grpSpPr>
          <a:xfrm>
            <a:off x="3354076" y="2867594"/>
            <a:ext cx="3746416" cy="1069857"/>
            <a:chOff x="901781" y="1146980"/>
            <a:chExt cx="3746416" cy="837370"/>
          </a:xfrm>
        </p:grpSpPr>
        <p:sp>
          <p:nvSpPr>
            <p:cNvPr id="20" name="Round Same Side Corner Rectangle 19">
              <a:extLst>
                <a:ext uri="{FF2B5EF4-FFF2-40B4-BE49-F238E27FC236}">
                  <a16:creationId xmlns:a16="http://schemas.microsoft.com/office/drawing/2014/main" id="{B75A72D5-6930-9345-B9DB-2E2F78E130DD}"/>
                </a:ext>
              </a:extLst>
            </p:cNvPr>
            <p:cNvSpPr/>
            <p:nvPr/>
          </p:nvSpPr>
          <p:spPr>
            <a:xfrm rot="5400000">
              <a:off x="2356304" y="-307543"/>
              <a:ext cx="837370" cy="3746416"/>
            </a:xfrm>
            <a:prstGeom prst="round2SameRect">
              <a:avLst/>
            </a:prstGeom>
          </p:spPr>
          <p:style>
            <a:lnRef idx="2">
              <a:schemeClr val="accent2">
                <a:shade val="80000"/>
                <a:hueOff val="29595"/>
                <a:satOff val="-6502"/>
                <a:lumOff val="1036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1" name="Round Same Side Corner Rectangle 10">
              <a:extLst>
                <a:ext uri="{FF2B5EF4-FFF2-40B4-BE49-F238E27FC236}">
                  <a16:creationId xmlns:a16="http://schemas.microsoft.com/office/drawing/2014/main" id="{2171373B-95F2-9843-85E3-5780F4941D39}"/>
                </a:ext>
              </a:extLst>
            </p:cNvPr>
            <p:cNvSpPr txBox="1"/>
            <p:nvPr/>
          </p:nvSpPr>
          <p:spPr>
            <a:xfrm>
              <a:off x="901782" y="1187856"/>
              <a:ext cx="3705539" cy="7556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8232" tIns="6985" rIns="6985" bIns="6985" numCol="1" spcCol="1270" anchor="ctr" anchorCtr="0">
              <a:noAutofit/>
            </a:bodyPr>
            <a:lstStyle/>
            <a:p>
              <a:pPr marL="57150" lvl="1" indent="-57150" algn="l" defTabSz="466725">
                <a:lnSpc>
                  <a:spcPct val="90000"/>
                </a:lnSpc>
                <a:spcBef>
                  <a:spcPct val="0"/>
                </a:spcBef>
                <a:spcAft>
                  <a:spcPct val="15000"/>
                </a:spcAft>
                <a:buChar char="•"/>
              </a:pPr>
              <a:r>
                <a:rPr lang="en-US" sz="1050" kern="1200" dirty="0"/>
                <a:t>Appeals Modernization took effect February 2019</a:t>
              </a:r>
            </a:p>
            <a:p>
              <a:pPr marL="57150" lvl="1" indent="-57150" algn="l" defTabSz="466725">
                <a:lnSpc>
                  <a:spcPct val="90000"/>
                </a:lnSpc>
                <a:spcBef>
                  <a:spcPct val="0"/>
                </a:spcBef>
                <a:spcAft>
                  <a:spcPct val="15000"/>
                </a:spcAft>
                <a:buChar char="•"/>
              </a:pPr>
              <a:r>
                <a:rPr lang="en-US" sz="1050" dirty="0"/>
                <a:t>Three new ways to handle disagreement (</a:t>
              </a:r>
              <a:r>
                <a:rPr lang="en-US" sz="1050" dirty="0">
                  <a:solidFill>
                    <a:srgbClr val="FF0000"/>
                  </a:solidFill>
                </a:rPr>
                <a:t>1 year deadline</a:t>
              </a:r>
              <a:r>
                <a:rPr lang="en-US" sz="1050" dirty="0"/>
                <a:t>):</a:t>
              </a:r>
            </a:p>
            <a:p>
              <a:pPr marL="514350" lvl="2" indent="-57150" defTabSz="466725">
                <a:lnSpc>
                  <a:spcPct val="90000"/>
                </a:lnSpc>
                <a:spcBef>
                  <a:spcPct val="0"/>
                </a:spcBef>
                <a:spcAft>
                  <a:spcPct val="15000"/>
                </a:spcAft>
                <a:buChar char="•"/>
              </a:pPr>
              <a:r>
                <a:rPr lang="en-US" sz="1050" kern="1200" dirty="0"/>
                <a:t>Higher-Level Review</a:t>
              </a:r>
            </a:p>
            <a:p>
              <a:pPr marL="514350" lvl="2" indent="-57150" defTabSz="466725">
                <a:lnSpc>
                  <a:spcPct val="90000"/>
                </a:lnSpc>
                <a:spcBef>
                  <a:spcPct val="0"/>
                </a:spcBef>
                <a:spcAft>
                  <a:spcPct val="15000"/>
                </a:spcAft>
                <a:buChar char="•"/>
              </a:pPr>
              <a:r>
                <a:rPr lang="en-US" sz="1050" dirty="0"/>
                <a:t>Supplemental Claim</a:t>
              </a:r>
            </a:p>
            <a:p>
              <a:pPr marL="514350" lvl="2" indent="-57150" defTabSz="466725">
                <a:lnSpc>
                  <a:spcPct val="90000"/>
                </a:lnSpc>
                <a:spcBef>
                  <a:spcPct val="0"/>
                </a:spcBef>
                <a:spcAft>
                  <a:spcPct val="15000"/>
                </a:spcAft>
                <a:buChar char="•"/>
              </a:pPr>
              <a:r>
                <a:rPr lang="en-US" sz="1050" kern="1200" dirty="0"/>
                <a:t>Appeal to the Board</a:t>
              </a:r>
            </a:p>
          </p:txBody>
        </p:sp>
      </p:grpSp>
      <p:grpSp>
        <p:nvGrpSpPr>
          <p:cNvPr id="8" name="Group 7">
            <a:extLst>
              <a:ext uri="{FF2B5EF4-FFF2-40B4-BE49-F238E27FC236}">
                <a16:creationId xmlns:a16="http://schemas.microsoft.com/office/drawing/2014/main" id="{066418C7-9918-B747-915C-E8388D00D6BF}"/>
              </a:ext>
            </a:extLst>
          </p:cNvPr>
          <p:cNvGrpSpPr/>
          <p:nvPr/>
        </p:nvGrpSpPr>
        <p:grpSpPr>
          <a:xfrm>
            <a:off x="2452293" y="3884600"/>
            <a:ext cx="901784" cy="1645933"/>
            <a:chOff x="-2" y="2289171"/>
            <a:chExt cx="901784" cy="1288261"/>
          </a:xfrm>
        </p:grpSpPr>
        <p:sp>
          <p:nvSpPr>
            <p:cNvPr id="18" name="Chevron 17">
              <a:extLst>
                <a:ext uri="{FF2B5EF4-FFF2-40B4-BE49-F238E27FC236}">
                  <a16:creationId xmlns:a16="http://schemas.microsoft.com/office/drawing/2014/main" id="{38B2558C-C05C-3441-891F-40D2CD661DA6}"/>
                </a:ext>
              </a:extLst>
            </p:cNvPr>
            <p:cNvSpPr/>
            <p:nvPr/>
          </p:nvSpPr>
          <p:spPr>
            <a:xfrm rot="5400000">
              <a:off x="-193241" y="2482410"/>
              <a:ext cx="1288261" cy="901783"/>
            </a:xfrm>
            <a:prstGeom prst="chevron">
              <a:avLst/>
            </a:prstGeom>
          </p:spPr>
          <p:style>
            <a:lnRef idx="2">
              <a:schemeClr val="accent2">
                <a:shade val="80000"/>
                <a:hueOff val="59190"/>
                <a:satOff val="-13003"/>
                <a:lumOff val="20736"/>
                <a:alphaOff val="0"/>
              </a:schemeClr>
            </a:lnRef>
            <a:fillRef idx="1">
              <a:schemeClr val="accent2">
                <a:shade val="80000"/>
                <a:hueOff val="59190"/>
                <a:satOff val="-13003"/>
                <a:lumOff val="20736"/>
                <a:alphaOff val="0"/>
              </a:schemeClr>
            </a:fillRef>
            <a:effectRef idx="0">
              <a:schemeClr val="accent2">
                <a:shade val="80000"/>
                <a:hueOff val="59190"/>
                <a:satOff val="-13003"/>
                <a:lumOff val="20736"/>
                <a:alphaOff val="0"/>
              </a:schemeClr>
            </a:effectRef>
            <a:fontRef idx="minor">
              <a:schemeClr val="lt1"/>
            </a:fontRef>
          </p:style>
        </p:sp>
        <p:sp>
          <p:nvSpPr>
            <p:cNvPr id="19" name="Chevron 12">
              <a:extLst>
                <a:ext uri="{FF2B5EF4-FFF2-40B4-BE49-F238E27FC236}">
                  <a16:creationId xmlns:a16="http://schemas.microsoft.com/office/drawing/2014/main" id="{D98DA610-A18C-9742-BB81-5FD8AA5C88BB}"/>
                </a:ext>
              </a:extLst>
            </p:cNvPr>
            <p:cNvSpPr txBox="1"/>
            <p:nvPr/>
          </p:nvSpPr>
          <p:spPr>
            <a:xfrm>
              <a:off x="-1" y="2740063"/>
              <a:ext cx="901783" cy="3864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a:t>Board for Veterans Appeals (BVA)</a:t>
              </a:r>
            </a:p>
          </p:txBody>
        </p:sp>
      </p:grpSp>
      <p:grpSp>
        <p:nvGrpSpPr>
          <p:cNvPr id="9" name="Group 8">
            <a:extLst>
              <a:ext uri="{FF2B5EF4-FFF2-40B4-BE49-F238E27FC236}">
                <a16:creationId xmlns:a16="http://schemas.microsoft.com/office/drawing/2014/main" id="{BAA75902-4E91-3C47-9F50-3E2CD5BF2066}"/>
              </a:ext>
            </a:extLst>
          </p:cNvPr>
          <p:cNvGrpSpPr/>
          <p:nvPr/>
        </p:nvGrpSpPr>
        <p:grpSpPr>
          <a:xfrm>
            <a:off x="3354075" y="4009785"/>
            <a:ext cx="2844633" cy="1069857"/>
            <a:chOff x="901780" y="2289171"/>
            <a:chExt cx="2844633" cy="837370"/>
          </a:xfrm>
        </p:grpSpPr>
        <p:sp>
          <p:nvSpPr>
            <p:cNvPr id="16" name="Round Same Side Corner Rectangle 15">
              <a:extLst>
                <a:ext uri="{FF2B5EF4-FFF2-40B4-BE49-F238E27FC236}">
                  <a16:creationId xmlns:a16="http://schemas.microsoft.com/office/drawing/2014/main" id="{CA9DA870-457A-BA4F-A545-B07BC2BB13D0}"/>
                </a:ext>
              </a:extLst>
            </p:cNvPr>
            <p:cNvSpPr/>
            <p:nvPr/>
          </p:nvSpPr>
          <p:spPr>
            <a:xfrm rot="5400000">
              <a:off x="1905412" y="1285539"/>
              <a:ext cx="837370" cy="2844633"/>
            </a:xfrm>
            <a:prstGeom prst="round2SameRect">
              <a:avLst/>
            </a:prstGeom>
          </p:spPr>
          <p:style>
            <a:lnRef idx="2">
              <a:schemeClr val="accent2">
                <a:shade val="80000"/>
                <a:hueOff val="59190"/>
                <a:satOff val="-13003"/>
                <a:lumOff val="20736"/>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Round Same Side Corner Rectangle 14">
              <a:extLst>
                <a:ext uri="{FF2B5EF4-FFF2-40B4-BE49-F238E27FC236}">
                  <a16:creationId xmlns:a16="http://schemas.microsoft.com/office/drawing/2014/main" id="{91E29855-01A9-814D-A497-37610F8FDE80}"/>
                </a:ext>
              </a:extLst>
            </p:cNvPr>
            <p:cNvSpPr txBox="1"/>
            <p:nvPr/>
          </p:nvSpPr>
          <p:spPr>
            <a:xfrm>
              <a:off x="901781" y="2330048"/>
              <a:ext cx="2803756" cy="7556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8232" tIns="6985" rIns="6985" bIns="6985" numCol="1" spcCol="1270" anchor="ctr" anchorCtr="0">
              <a:noAutofit/>
            </a:bodyPr>
            <a:lstStyle/>
            <a:p>
              <a:pPr marL="57150" lvl="1" indent="-57150" algn="l" defTabSz="466725">
                <a:lnSpc>
                  <a:spcPct val="90000"/>
                </a:lnSpc>
                <a:spcBef>
                  <a:spcPct val="0"/>
                </a:spcBef>
                <a:spcAft>
                  <a:spcPct val="15000"/>
                </a:spcAft>
                <a:buChar char="•"/>
              </a:pPr>
              <a:r>
                <a:rPr lang="en-US" sz="1050" kern="1200" dirty="0"/>
                <a:t>Notice of Disagreement (</a:t>
              </a:r>
              <a:r>
                <a:rPr lang="en-US" sz="1050" kern="1200" dirty="0">
                  <a:solidFill>
                    <a:srgbClr val="FF0000"/>
                  </a:solidFill>
                </a:rPr>
                <a:t>1 year deadline</a:t>
              </a:r>
              <a:r>
                <a:rPr lang="en-US" sz="1050" kern="1200" dirty="0"/>
                <a:t>)</a:t>
              </a:r>
            </a:p>
            <a:p>
              <a:pPr marL="514350" lvl="2" indent="-57150" defTabSz="466725">
                <a:lnSpc>
                  <a:spcPct val="90000"/>
                </a:lnSpc>
                <a:spcBef>
                  <a:spcPct val="0"/>
                </a:spcBef>
                <a:spcAft>
                  <a:spcPct val="15000"/>
                </a:spcAft>
                <a:buChar char="•"/>
              </a:pPr>
              <a:r>
                <a:rPr lang="en-US" sz="1050" dirty="0"/>
                <a:t>Direct Review</a:t>
              </a:r>
            </a:p>
            <a:p>
              <a:pPr marL="514350" lvl="2" indent="-57150" defTabSz="466725">
                <a:lnSpc>
                  <a:spcPct val="90000"/>
                </a:lnSpc>
                <a:spcBef>
                  <a:spcPct val="0"/>
                </a:spcBef>
                <a:spcAft>
                  <a:spcPct val="15000"/>
                </a:spcAft>
                <a:buChar char="•"/>
              </a:pPr>
              <a:r>
                <a:rPr lang="en-US" sz="1050" kern="1200" dirty="0"/>
                <a:t>Evidence Submission Lane</a:t>
              </a:r>
            </a:p>
            <a:p>
              <a:pPr marL="514350" lvl="2" indent="-57150" defTabSz="466725">
                <a:lnSpc>
                  <a:spcPct val="90000"/>
                </a:lnSpc>
                <a:spcBef>
                  <a:spcPct val="0"/>
                </a:spcBef>
                <a:spcAft>
                  <a:spcPct val="15000"/>
                </a:spcAft>
                <a:buChar char="•"/>
              </a:pPr>
              <a:r>
                <a:rPr lang="en-US" sz="1050" dirty="0"/>
                <a:t>Hearing Lane</a:t>
              </a:r>
              <a:endParaRPr lang="en-US" sz="1050" kern="1200" dirty="0"/>
            </a:p>
            <a:p>
              <a:pPr marL="57150" lvl="1" indent="-57150" algn="l" defTabSz="466725">
                <a:lnSpc>
                  <a:spcPct val="90000"/>
                </a:lnSpc>
                <a:spcBef>
                  <a:spcPct val="0"/>
                </a:spcBef>
                <a:spcAft>
                  <a:spcPct val="15000"/>
                </a:spcAft>
                <a:buChar char="•"/>
              </a:pPr>
              <a:r>
                <a:rPr lang="en-US" sz="1050" kern="1200" dirty="0"/>
                <a:t>BVA hearing: in person or teleconference</a:t>
              </a:r>
            </a:p>
            <a:p>
              <a:pPr marL="57150" lvl="1" indent="-57150" algn="l" defTabSz="466725">
                <a:lnSpc>
                  <a:spcPct val="90000"/>
                </a:lnSpc>
                <a:spcBef>
                  <a:spcPct val="0"/>
                </a:spcBef>
                <a:spcAft>
                  <a:spcPct val="15000"/>
                </a:spcAft>
                <a:buChar char="•"/>
              </a:pPr>
              <a:r>
                <a:rPr lang="en-US" sz="1050" kern="1200" dirty="0"/>
                <a:t>Decision, usually with remand.</a:t>
              </a:r>
            </a:p>
          </p:txBody>
        </p:sp>
      </p:grpSp>
      <p:grpSp>
        <p:nvGrpSpPr>
          <p:cNvPr id="10" name="Group 9">
            <a:extLst>
              <a:ext uri="{FF2B5EF4-FFF2-40B4-BE49-F238E27FC236}">
                <a16:creationId xmlns:a16="http://schemas.microsoft.com/office/drawing/2014/main" id="{7F74850E-9B2A-284C-9553-086310AE18AA}"/>
              </a:ext>
            </a:extLst>
          </p:cNvPr>
          <p:cNvGrpSpPr/>
          <p:nvPr/>
        </p:nvGrpSpPr>
        <p:grpSpPr>
          <a:xfrm>
            <a:off x="2452293" y="5026791"/>
            <a:ext cx="901784" cy="1645933"/>
            <a:chOff x="-2" y="3431362"/>
            <a:chExt cx="901784" cy="1288261"/>
          </a:xfrm>
        </p:grpSpPr>
        <p:sp>
          <p:nvSpPr>
            <p:cNvPr id="14" name="Chevron 13">
              <a:extLst>
                <a:ext uri="{FF2B5EF4-FFF2-40B4-BE49-F238E27FC236}">
                  <a16:creationId xmlns:a16="http://schemas.microsoft.com/office/drawing/2014/main" id="{64B116B8-F66D-FB40-A5FA-16F5AA0EBCEB}"/>
                </a:ext>
              </a:extLst>
            </p:cNvPr>
            <p:cNvSpPr/>
            <p:nvPr/>
          </p:nvSpPr>
          <p:spPr>
            <a:xfrm rot="5400000">
              <a:off x="-193241" y="3624601"/>
              <a:ext cx="1288261" cy="901783"/>
            </a:xfrm>
            <a:prstGeom prst="chevron">
              <a:avLst/>
            </a:prstGeom>
          </p:spPr>
          <p:style>
            <a:lnRef idx="2">
              <a:schemeClr val="accent2">
                <a:shade val="80000"/>
                <a:hueOff val="88785"/>
                <a:satOff val="-19505"/>
                <a:lumOff val="31104"/>
                <a:alphaOff val="0"/>
              </a:schemeClr>
            </a:lnRef>
            <a:fillRef idx="1">
              <a:schemeClr val="accent2">
                <a:shade val="80000"/>
                <a:hueOff val="88785"/>
                <a:satOff val="-19505"/>
                <a:lumOff val="31104"/>
                <a:alphaOff val="0"/>
              </a:schemeClr>
            </a:fillRef>
            <a:effectRef idx="0">
              <a:schemeClr val="accent2">
                <a:shade val="80000"/>
                <a:hueOff val="88785"/>
                <a:satOff val="-19505"/>
                <a:lumOff val="31104"/>
                <a:alphaOff val="0"/>
              </a:schemeClr>
            </a:effectRef>
            <a:fontRef idx="minor">
              <a:schemeClr val="lt1"/>
            </a:fontRef>
          </p:style>
        </p:sp>
        <p:sp>
          <p:nvSpPr>
            <p:cNvPr id="15" name="Chevron 16">
              <a:extLst>
                <a:ext uri="{FF2B5EF4-FFF2-40B4-BE49-F238E27FC236}">
                  <a16:creationId xmlns:a16="http://schemas.microsoft.com/office/drawing/2014/main" id="{132FBDA3-21F6-A242-8D7C-340D8C9F39A1}"/>
                </a:ext>
              </a:extLst>
            </p:cNvPr>
            <p:cNvSpPr txBox="1"/>
            <p:nvPr/>
          </p:nvSpPr>
          <p:spPr>
            <a:xfrm>
              <a:off x="-1" y="3882254"/>
              <a:ext cx="901783" cy="3864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a:t>Judicial review</a:t>
              </a:r>
            </a:p>
          </p:txBody>
        </p:sp>
      </p:grpSp>
      <p:grpSp>
        <p:nvGrpSpPr>
          <p:cNvPr id="11" name="Group 10">
            <a:extLst>
              <a:ext uri="{FF2B5EF4-FFF2-40B4-BE49-F238E27FC236}">
                <a16:creationId xmlns:a16="http://schemas.microsoft.com/office/drawing/2014/main" id="{013B40EF-9B51-354E-AFCB-63D51087F0C4}"/>
              </a:ext>
            </a:extLst>
          </p:cNvPr>
          <p:cNvGrpSpPr/>
          <p:nvPr/>
        </p:nvGrpSpPr>
        <p:grpSpPr>
          <a:xfrm>
            <a:off x="3354076" y="5151976"/>
            <a:ext cx="3746416" cy="1069857"/>
            <a:chOff x="901781" y="3431362"/>
            <a:chExt cx="3746416" cy="837370"/>
          </a:xfrm>
        </p:grpSpPr>
        <p:sp>
          <p:nvSpPr>
            <p:cNvPr id="12" name="Round Same Side Corner Rectangle 11">
              <a:extLst>
                <a:ext uri="{FF2B5EF4-FFF2-40B4-BE49-F238E27FC236}">
                  <a16:creationId xmlns:a16="http://schemas.microsoft.com/office/drawing/2014/main" id="{045D1CA4-7A07-A54A-9769-4626E0048E7E}"/>
                </a:ext>
              </a:extLst>
            </p:cNvPr>
            <p:cNvSpPr/>
            <p:nvPr/>
          </p:nvSpPr>
          <p:spPr>
            <a:xfrm rot="5400000">
              <a:off x="2356304" y="1976839"/>
              <a:ext cx="837370" cy="3746416"/>
            </a:xfrm>
            <a:prstGeom prst="round2SameRect">
              <a:avLst/>
            </a:prstGeom>
          </p:spPr>
          <p:style>
            <a:lnRef idx="2">
              <a:schemeClr val="accent2">
                <a:shade val="80000"/>
                <a:hueOff val="88785"/>
                <a:satOff val="-19505"/>
                <a:lumOff val="3110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3" name="Round Same Side Corner Rectangle 18">
              <a:extLst>
                <a:ext uri="{FF2B5EF4-FFF2-40B4-BE49-F238E27FC236}">
                  <a16:creationId xmlns:a16="http://schemas.microsoft.com/office/drawing/2014/main" id="{08B7B5FE-FB4B-1E49-A33D-5BA7B5F00F44}"/>
                </a:ext>
              </a:extLst>
            </p:cNvPr>
            <p:cNvSpPr txBox="1"/>
            <p:nvPr/>
          </p:nvSpPr>
          <p:spPr>
            <a:xfrm>
              <a:off x="901782" y="3472239"/>
              <a:ext cx="3705539" cy="7556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8232" tIns="6985" rIns="6985" bIns="6985" numCol="1" spcCol="1270" anchor="ctr" anchorCtr="0">
              <a:noAutofit/>
            </a:bodyPr>
            <a:lstStyle/>
            <a:p>
              <a:pPr marL="57150" lvl="1" indent="-57150" algn="l" defTabSz="466725">
                <a:lnSpc>
                  <a:spcPct val="90000"/>
                </a:lnSpc>
                <a:spcBef>
                  <a:spcPct val="0"/>
                </a:spcBef>
                <a:spcAft>
                  <a:spcPct val="15000"/>
                </a:spcAft>
                <a:buChar char="•"/>
              </a:pPr>
              <a:r>
                <a:rPr lang="en-US" sz="1050" kern="1200" dirty="0"/>
                <a:t>Court of Appeal for Veterans’ Claims (CAVC) (</a:t>
              </a:r>
              <a:r>
                <a:rPr lang="en-US" sz="1050" kern="1200" dirty="0">
                  <a:solidFill>
                    <a:srgbClr val="FF0000"/>
                  </a:solidFill>
                </a:rPr>
                <a:t>120 day deadline</a:t>
              </a:r>
              <a:r>
                <a:rPr lang="en-US" sz="1050" kern="1200" dirty="0"/>
                <a:t>)</a:t>
              </a:r>
            </a:p>
            <a:p>
              <a:pPr marL="57150" lvl="1" indent="-57150" algn="l" defTabSz="466725">
                <a:lnSpc>
                  <a:spcPct val="90000"/>
                </a:lnSpc>
                <a:spcBef>
                  <a:spcPct val="0"/>
                </a:spcBef>
                <a:spcAft>
                  <a:spcPct val="15000"/>
                </a:spcAft>
                <a:buChar char="•"/>
              </a:pPr>
              <a:r>
                <a:rPr lang="en-US" sz="1050" kern="1200" dirty="0"/>
                <a:t>Federal Circuit</a:t>
              </a:r>
            </a:p>
            <a:p>
              <a:pPr marL="57150" lvl="1" indent="-57150" algn="l" defTabSz="466725">
                <a:lnSpc>
                  <a:spcPct val="90000"/>
                </a:lnSpc>
                <a:spcBef>
                  <a:spcPct val="0"/>
                </a:spcBef>
                <a:spcAft>
                  <a:spcPct val="15000"/>
                </a:spcAft>
                <a:buChar char="•"/>
              </a:pPr>
              <a:r>
                <a:rPr lang="en-US" sz="1050" kern="1200" dirty="0"/>
                <a:t>SCOTUS</a:t>
              </a:r>
            </a:p>
          </p:txBody>
        </p:sp>
      </p:grpSp>
    </p:spTree>
    <p:extLst>
      <p:ext uri="{BB962C8B-B14F-4D97-AF65-F5344CB8AC3E}">
        <p14:creationId xmlns:p14="http://schemas.microsoft.com/office/powerpoint/2010/main" val="3985242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72B49-C0DA-6841-9AA8-9E4C7AEC942E}"/>
              </a:ext>
            </a:extLst>
          </p:cNvPr>
          <p:cNvSpPr>
            <a:spLocks noGrp="1"/>
          </p:cNvSpPr>
          <p:nvPr>
            <p:ph type="title"/>
          </p:nvPr>
        </p:nvSpPr>
        <p:spPr/>
        <p:txBody>
          <a:bodyPr>
            <a:normAutofit/>
          </a:bodyPr>
          <a:lstStyle/>
          <a:p>
            <a:r>
              <a:rPr lang="en-US" sz="3200" dirty="0">
                <a:latin typeface="Garamond" panose="02020404030301010803" pitchFamily="18" charset="0"/>
              </a:rPr>
              <a:t>Representation of Vets: Accreditation and Fees</a:t>
            </a:r>
          </a:p>
        </p:txBody>
      </p:sp>
      <p:sp>
        <p:nvSpPr>
          <p:cNvPr id="3" name="Content Placeholder 2">
            <a:extLst>
              <a:ext uri="{FF2B5EF4-FFF2-40B4-BE49-F238E27FC236}">
                <a16:creationId xmlns:a16="http://schemas.microsoft.com/office/drawing/2014/main" id="{E5189140-06F3-BA4A-ADDB-045712FA63C8}"/>
              </a:ext>
            </a:extLst>
          </p:cNvPr>
          <p:cNvSpPr>
            <a:spLocks noGrp="1"/>
          </p:cNvSpPr>
          <p:nvPr>
            <p:ph sz="quarter" idx="1"/>
          </p:nvPr>
        </p:nvSpPr>
        <p:spPr>
          <a:xfrm>
            <a:off x="612648" y="1879899"/>
            <a:ext cx="8153400" cy="4495800"/>
          </a:xfrm>
        </p:spPr>
        <p:txBody>
          <a:bodyPr>
            <a:normAutofit/>
          </a:bodyPr>
          <a:lstStyle/>
          <a:p>
            <a:r>
              <a:rPr lang="en-US" dirty="0">
                <a:latin typeface="Garamond" panose="02020404030301010803" pitchFamily="18" charset="0"/>
              </a:rPr>
              <a:t>To assist a veteran with a claim for benefits, one </a:t>
            </a:r>
            <a:r>
              <a:rPr lang="en-US" i="1" dirty="0">
                <a:latin typeface="Garamond" panose="02020404030301010803" pitchFamily="18" charset="0"/>
              </a:rPr>
              <a:t>must</a:t>
            </a:r>
            <a:r>
              <a:rPr lang="en-US" dirty="0">
                <a:latin typeface="Garamond" panose="02020404030301010803" pitchFamily="18" charset="0"/>
              </a:rPr>
              <a:t> be accredited by the VA. 38 C.F.R. § 14.626, et seq.  </a:t>
            </a:r>
            <a:r>
              <a:rPr lang="en-US" b="1" dirty="0">
                <a:latin typeface="Garamond" panose="02020404030301010803" pitchFamily="18" charset="0"/>
              </a:rPr>
              <a:t>Beware of Pension Poachers.</a:t>
            </a:r>
          </a:p>
          <a:p>
            <a:r>
              <a:rPr lang="en-US" dirty="0">
                <a:latin typeface="Garamond" panose="02020404030301010803" pitchFamily="18" charset="0"/>
              </a:rPr>
              <a:t>Fees are allowed, but there are certain limitations. </a:t>
            </a:r>
          </a:p>
          <a:p>
            <a:r>
              <a:rPr lang="en-US" dirty="0">
                <a:latin typeface="Garamond" panose="02020404030301010803" pitchFamily="18" charset="0"/>
              </a:rPr>
              <a:t>A 20% contingency fee is presumed to be reasonable.</a:t>
            </a:r>
          </a:p>
          <a:p>
            <a:r>
              <a:rPr lang="en-US" dirty="0">
                <a:latin typeface="Garamond" panose="02020404030301010803" pitchFamily="18" charset="0"/>
              </a:rPr>
              <a:t>Fee Agreement must be filed with the VA to have VA withhold 20% payment.</a:t>
            </a:r>
          </a:p>
        </p:txBody>
      </p:sp>
    </p:spTree>
    <p:extLst>
      <p:ext uri="{BB962C8B-B14F-4D97-AF65-F5344CB8AC3E}">
        <p14:creationId xmlns:p14="http://schemas.microsoft.com/office/powerpoint/2010/main" val="1685111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49275" y="0"/>
            <a:ext cx="8042276" cy="1195569"/>
          </a:xfrm>
        </p:spPr>
        <p:txBody>
          <a:bodyPr>
            <a:normAutofit/>
          </a:bodyPr>
          <a:lstStyle/>
          <a:p>
            <a:r>
              <a:rPr lang="en-US" sz="3200" dirty="0">
                <a:solidFill>
                  <a:srgbClr val="1F497D"/>
                </a:solidFill>
                <a:latin typeface="Calibri" charset="0"/>
              </a:rPr>
              <a:t>What is the Department of Veterans Affairs?</a:t>
            </a:r>
          </a:p>
        </p:txBody>
      </p:sp>
      <p:sp>
        <p:nvSpPr>
          <p:cNvPr id="19459" name="Rectangle 3"/>
          <p:cNvSpPr>
            <a:spLocks noGrp="1" noChangeArrowheads="1"/>
          </p:cNvSpPr>
          <p:nvPr>
            <p:ph sz="quarter" idx="1"/>
          </p:nvPr>
        </p:nvSpPr>
        <p:spPr>
          <a:xfrm>
            <a:off x="907183" y="2639279"/>
            <a:ext cx="7684367" cy="3304322"/>
          </a:xfrm>
        </p:spPr>
        <p:txBody>
          <a:bodyPr/>
          <a:lstStyle/>
          <a:p>
            <a:pPr lvl="1"/>
            <a:endParaRPr lang="en-US" dirty="0">
              <a:latin typeface="Calibri" charset="0"/>
            </a:endParaRPr>
          </a:p>
          <a:p>
            <a:pPr lvl="1"/>
            <a:r>
              <a:rPr lang="en-US" dirty="0">
                <a:latin typeface="Calibri" charset="0"/>
              </a:rPr>
              <a:t>Veterans Health Administration (VHA)</a:t>
            </a:r>
          </a:p>
          <a:p>
            <a:pPr lvl="1"/>
            <a:r>
              <a:rPr lang="en-US" dirty="0">
                <a:latin typeface="Calibri" charset="0"/>
              </a:rPr>
              <a:t>Veterans Benefits Administration (VBA)</a:t>
            </a:r>
          </a:p>
          <a:p>
            <a:pPr lvl="1"/>
            <a:r>
              <a:rPr lang="en-US" dirty="0">
                <a:latin typeface="Calibri" charset="0"/>
              </a:rPr>
              <a:t>National Cemetery Administration  </a:t>
            </a:r>
          </a:p>
        </p:txBody>
      </p:sp>
      <p:sp>
        <p:nvSpPr>
          <p:cNvPr id="19460" name="Rectangle 8"/>
          <p:cNvSpPr>
            <a:spLocks noChangeArrowheads="1"/>
          </p:cNvSpPr>
          <p:nvPr/>
        </p:nvSpPr>
        <p:spPr bwMode="auto">
          <a:xfrm>
            <a:off x="1103313" y="5411788"/>
            <a:ext cx="28098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606870"/>
                </a:solidFill>
              </a:rPr>
              <a:t> </a:t>
            </a:r>
          </a:p>
        </p:txBody>
      </p:sp>
      <p:sp>
        <p:nvSpPr>
          <p:cNvPr id="19461" name="Rectangle 18"/>
          <p:cNvSpPr>
            <a:spLocks noChangeArrowheads="1"/>
          </p:cNvSpPr>
          <p:nvPr/>
        </p:nvSpPr>
        <p:spPr bwMode="auto">
          <a:xfrm>
            <a:off x="685800" y="2286000"/>
            <a:ext cx="8077200" cy="3505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Aft>
                <a:spcPts val="1200"/>
              </a:spcAft>
            </a:pPr>
            <a:endParaRPr lang="en-US" sz="2800">
              <a:latin typeface="Arial Unicode MS" charset="0"/>
              <a:cs typeface="Arial Unicode MS" charset="0"/>
            </a:endParaRPr>
          </a:p>
        </p:txBody>
      </p:sp>
      <p:sp>
        <p:nvSpPr>
          <p:cNvPr id="7" name="Rectangle 6"/>
          <p:cNvSpPr/>
          <p:nvPr/>
        </p:nvSpPr>
        <p:spPr>
          <a:xfrm>
            <a:off x="0" y="1600200"/>
            <a:ext cx="1981200" cy="228600"/>
          </a:xfrm>
          <a:prstGeom prst="rect">
            <a:avLst/>
          </a:prstGeom>
          <a:solidFill>
            <a:srgbClr val="FFFFFF">
              <a:alpha val="8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Tree>
    <p:extLst>
      <p:ext uri="{BB962C8B-B14F-4D97-AF65-F5344CB8AC3E}">
        <p14:creationId xmlns:p14="http://schemas.microsoft.com/office/powerpoint/2010/main" val="3514627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811B3-A887-E52F-DDD4-BC1EEEED2602}"/>
              </a:ext>
            </a:extLst>
          </p:cNvPr>
          <p:cNvSpPr>
            <a:spLocks noGrp="1"/>
          </p:cNvSpPr>
          <p:nvPr>
            <p:ph type="title"/>
          </p:nvPr>
        </p:nvSpPr>
        <p:spPr/>
        <p:txBody>
          <a:bodyPr/>
          <a:lstStyle/>
          <a:p>
            <a:r>
              <a:rPr lang="en-US" dirty="0">
                <a:latin typeface="Garamond" panose="02020404030301010803" pitchFamily="18" charset="0"/>
              </a:rPr>
              <a:t>VA Healthcare</a:t>
            </a:r>
          </a:p>
        </p:txBody>
      </p:sp>
      <p:sp>
        <p:nvSpPr>
          <p:cNvPr id="3" name="Content Placeholder 2">
            <a:extLst>
              <a:ext uri="{FF2B5EF4-FFF2-40B4-BE49-F238E27FC236}">
                <a16:creationId xmlns:a16="http://schemas.microsoft.com/office/drawing/2014/main" id="{0F413A7B-949E-8138-A350-7C8B8F2D46D3}"/>
              </a:ext>
            </a:extLst>
          </p:cNvPr>
          <p:cNvSpPr>
            <a:spLocks noGrp="1"/>
          </p:cNvSpPr>
          <p:nvPr>
            <p:ph sz="quarter" idx="1"/>
          </p:nvPr>
        </p:nvSpPr>
        <p:spPr>
          <a:xfrm>
            <a:off x="612648" y="1593273"/>
            <a:ext cx="8153400" cy="5264727"/>
          </a:xfrm>
        </p:spPr>
        <p:txBody>
          <a:bodyPr>
            <a:noAutofit/>
          </a:bodyPr>
          <a:lstStyle/>
          <a:p>
            <a:r>
              <a:rPr lang="en-US" sz="2600" b="0" i="0" dirty="0">
                <a:solidFill>
                  <a:srgbClr val="323A45"/>
                </a:solidFill>
                <a:effectLst/>
                <a:latin typeface="Garamond" panose="02020404030301010803" pitchFamily="18" charset="0"/>
              </a:rPr>
              <a:t>Each Veteran’s medical benefits package is unique.</a:t>
            </a:r>
          </a:p>
          <a:p>
            <a:pPr algn="l"/>
            <a:r>
              <a:rPr lang="en-US" sz="2600" b="0" i="0" dirty="0">
                <a:solidFill>
                  <a:srgbClr val="323A45"/>
                </a:solidFill>
                <a:effectLst/>
                <a:latin typeface="Garamond" panose="02020404030301010803" pitchFamily="18" charset="0"/>
              </a:rPr>
              <a:t>All Veterans receive coverage for most care and services, but only some will qualify for added benefits like dental care. The full list of your covered benefits depends on:</a:t>
            </a:r>
          </a:p>
          <a:p>
            <a:pPr algn="l">
              <a:buFont typeface="Arial" panose="020B0604020202020204" pitchFamily="34" charset="0"/>
              <a:buChar char="•"/>
            </a:pPr>
            <a:r>
              <a:rPr lang="en-US" sz="2600" b="0" i="0" dirty="0">
                <a:solidFill>
                  <a:srgbClr val="323A45"/>
                </a:solidFill>
                <a:effectLst/>
                <a:latin typeface="Garamond" panose="02020404030301010803" pitchFamily="18" charset="0"/>
              </a:rPr>
              <a:t>Your priority group, </a:t>
            </a:r>
            <a:r>
              <a:rPr lang="en-US" sz="2600" b="1" i="0" dirty="0">
                <a:solidFill>
                  <a:srgbClr val="323A45"/>
                </a:solidFill>
                <a:effectLst/>
                <a:latin typeface="Garamond" panose="02020404030301010803" pitchFamily="18" charset="0"/>
              </a:rPr>
              <a:t>and</a:t>
            </a:r>
            <a:endParaRPr lang="en-US" sz="2600" b="0" i="0" dirty="0">
              <a:solidFill>
                <a:srgbClr val="323A45"/>
              </a:solidFill>
              <a:effectLst/>
              <a:latin typeface="Garamond" panose="02020404030301010803" pitchFamily="18" charset="0"/>
            </a:endParaRPr>
          </a:p>
          <a:p>
            <a:pPr algn="l">
              <a:buFont typeface="Arial" panose="020B0604020202020204" pitchFamily="34" charset="0"/>
              <a:buChar char="•"/>
            </a:pPr>
            <a:r>
              <a:rPr lang="en-US" sz="2600" b="0" i="0" dirty="0">
                <a:solidFill>
                  <a:srgbClr val="323A45"/>
                </a:solidFill>
                <a:effectLst/>
                <a:latin typeface="Garamond" panose="02020404030301010803" pitchFamily="18" charset="0"/>
              </a:rPr>
              <a:t>The advice of your VA primary care provider (your main doctor, nurse practitioner, or physician’s assistant), </a:t>
            </a:r>
            <a:r>
              <a:rPr lang="en-US" sz="2600" b="1" i="0" dirty="0">
                <a:solidFill>
                  <a:srgbClr val="323A45"/>
                </a:solidFill>
                <a:effectLst/>
                <a:latin typeface="Garamond" panose="02020404030301010803" pitchFamily="18" charset="0"/>
              </a:rPr>
              <a:t>and</a:t>
            </a:r>
            <a:endParaRPr lang="en-US" sz="2600" b="0" i="0" dirty="0">
              <a:solidFill>
                <a:srgbClr val="323A45"/>
              </a:solidFill>
              <a:effectLst/>
              <a:latin typeface="Garamond" panose="02020404030301010803" pitchFamily="18" charset="0"/>
            </a:endParaRPr>
          </a:p>
          <a:p>
            <a:pPr algn="l">
              <a:buFont typeface="Arial" panose="020B0604020202020204" pitchFamily="34" charset="0"/>
              <a:buChar char="•"/>
            </a:pPr>
            <a:r>
              <a:rPr lang="en-US" sz="2600" b="0" i="0" dirty="0">
                <a:solidFill>
                  <a:srgbClr val="323A45"/>
                </a:solidFill>
                <a:effectLst/>
                <a:latin typeface="Garamond" panose="02020404030301010803" pitchFamily="18" charset="0"/>
              </a:rPr>
              <a:t>The medical standards for treating any health conditions you may have</a:t>
            </a:r>
          </a:p>
          <a:p>
            <a:r>
              <a:rPr lang="en-US" sz="2600" dirty="0">
                <a:latin typeface="Garamond" panose="02020404030301010803" pitchFamily="18" charset="0"/>
                <a:ea typeface="Source Sans Pro" panose="020B0503030403020204" pitchFamily="34" charset="0"/>
                <a:hlinkClick r:id="rId2"/>
              </a:rPr>
              <a:t>https://www.va.gov/health-care/about-va-health-benefits/</a:t>
            </a:r>
            <a:r>
              <a:rPr lang="en-US" sz="2600" dirty="0">
                <a:latin typeface="Garamond" panose="02020404030301010803" pitchFamily="18" charset="0"/>
                <a:ea typeface="Source Sans Pro" panose="020B0503030403020204" pitchFamily="34" charset="0"/>
              </a:rPr>
              <a:t> </a:t>
            </a:r>
            <a:r>
              <a:rPr lang="en-US" sz="2600" dirty="0">
                <a:latin typeface="Garamond" panose="02020404030301010803" pitchFamily="18" charset="0"/>
              </a:rPr>
              <a:t>(Current as of 09/19/23)</a:t>
            </a:r>
            <a:endParaRPr lang="en-US" sz="2600" dirty="0">
              <a:latin typeface="Garamond" panose="02020404030301010803" pitchFamily="18" charset="0"/>
              <a:ea typeface="Source Sans Pro" panose="020B0503030403020204" pitchFamily="34" charset="0"/>
            </a:endParaRPr>
          </a:p>
        </p:txBody>
      </p:sp>
    </p:spTree>
    <p:extLst>
      <p:ext uri="{BB962C8B-B14F-4D97-AF65-F5344CB8AC3E}">
        <p14:creationId xmlns:p14="http://schemas.microsoft.com/office/powerpoint/2010/main" val="3100383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BF4B4-5BA6-EC59-8EFD-050695A91116}"/>
              </a:ext>
            </a:extLst>
          </p:cNvPr>
          <p:cNvSpPr>
            <a:spLocks noGrp="1"/>
          </p:cNvSpPr>
          <p:nvPr>
            <p:ph type="title"/>
          </p:nvPr>
        </p:nvSpPr>
        <p:spPr/>
        <p:txBody>
          <a:bodyPr/>
          <a:lstStyle/>
          <a:p>
            <a:r>
              <a:rPr lang="en-US" dirty="0">
                <a:latin typeface="Garamond" panose="02020404030301010803" pitchFamily="18" charset="0"/>
              </a:rPr>
              <a:t>VA Housing Assistance</a:t>
            </a:r>
          </a:p>
        </p:txBody>
      </p:sp>
      <p:sp>
        <p:nvSpPr>
          <p:cNvPr id="3" name="Content Placeholder 2">
            <a:extLst>
              <a:ext uri="{FF2B5EF4-FFF2-40B4-BE49-F238E27FC236}">
                <a16:creationId xmlns:a16="http://schemas.microsoft.com/office/drawing/2014/main" id="{0F3FF733-149C-54FF-F3C9-56F0FA6BF82C}"/>
              </a:ext>
            </a:extLst>
          </p:cNvPr>
          <p:cNvSpPr>
            <a:spLocks noGrp="1"/>
          </p:cNvSpPr>
          <p:nvPr>
            <p:ph sz="quarter" idx="1"/>
          </p:nvPr>
        </p:nvSpPr>
        <p:spPr/>
        <p:txBody>
          <a:bodyPr>
            <a:normAutofit/>
          </a:bodyPr>
          <a:lstStyle/>
          <a:p>
            <a:r>
              <a:rPr lang="en-US" sz="2600" dirty="0">
                <a:latin typeface="Garamond" panose="02020404030301010803" pitchFamily="18" charset="0"/>
              </a:rPr>
              <a:t>Disability Housing Grants for Veterans</a:t>
            </a:r>
          </a:p>
          <a:p>
            <a:r>
              <a:rPr lang="en-US" sz="2600" dirty="0">
                <a:latin typeface="Garamond" panose="02020404030301010803" pitchFamily="18" charset="0"/>
              </a:rPr>
              <a:t>Specially Adapted Housing Grants</a:t>
            </a:r>
          </a:p>
          <a:p>
            <a:r>
              <a:rPr lang="en-US" sz="2600" dirty="0">
                <a:latin typeface="Garamond" panose="02020404030301010803" pitchFamily="18" charset="0"/>
              </a:rPr>
              <a:t>Housing for Homeless Veterans</a:t>
            </a:r>
          </a:p>
          <a:p>
            <a:r>
              <a:rPr lang="en-US" sz="2600" dirty="0">
                <a:latin typeface="Garamond" panose="02020404030301010803" pitchFamily="18" charset="0"/>
              </a:rPr>
              <a:t>HUD-VASH (U.S. Department of Housing and Urban Development-VA Supportive Housing Program</a:t>
            </a:r>
          </a:p>
          <a:p>
            <a:r>
              <a:rPr lang="en-US" sz="2600" dirty="0">
                <a:latin typeface="Garamond" panose="02020404030301010803" pitchFamily="18" charset="0"/>
              </a:rPr>
              <a:t>Veterans’ Mortgage Life Insurance</a:t>
            </a:r>
          </a:p>
          <a:p>
            <a:endParaRPr lang="en-US" sz="2600" dirty="0">
              <a:latin typeface="Garamond" panose="02020404030301010803" pitchFamily="18" charset="0"/>
            </a:endParaRPr>
          </a:p>
          <a:p>
            <a:r>
              <a:rPr lang="en-US" sz="2600" dirty="0">
                <a:latin typeface="Garamond" panose="02020404030301010803" pitchFamily="18" charset="0"/>
                <a:hlinkClick r:id="rId2"/>
              </a:rPr>
              <a:t>https://www.va.gov</a:t>
            </a:r>
            <a:r>
              <a:rPr lang="en-US" sz="2600">
                <a:latin typeface="Garamond" panose="02020404030301010803" pitchFamily="18" charset="0"/>
                <a:hlinkClick r:id="rId2"/>
              </a:rPr>
              <a:t>/housing-assistance/</a:t>
            </a:r>
            <a:r>
              <a:rPr lang="en-US" sz="2600">
                <a:latin typeface="Garamond" panose="02020404030301010803" pitchFamily="18" charset="0"/>
              </a:rPr>
              <a:t> (</a:t>
            </a:r>
            <a:r>
              <a:rPr lang="en-US" sz="2600" dirty="0">
                <a:latin typeface="Garamond" panose="02020404030301010803" pitchFamily="18" charset="0"/>
              </a:rPr>
              <a:t>Current as of 09/19/23)</a:t>
            </a:r>
          </a:p>
        </p:txBody>
      </p:sp>
    </p:spTree>
    <p:extLst>
      <p:ext uri="{BB962C8B-B14F-4D97-AF65-F5344CB8AC3E}">
        <p14:creationId xmlns:p14="http://schemas.microsoft.com/office/powerpoint/2010/main" val="2415067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AB832-1F96-531C-2724-6E3B07F15F24}"/>
              </a:ext>
            </a:extLst>
          </p:cNvPr>
          <p:cNvSpPr>
            <a:spLocks noGrp="1"/>
          </p:cNvSpPr>
          <p:nvPr>
            <p:ph type="title"/>
          </p:nvPr>
        </p:nvSpPr>
        <p:spPr/>
        <p:txBody>
          <a:bodyPr/>
          <a:lstStyle/>
          <a:p>
            <a:r>
              <a:rPr lang="en-US" dirty="0">
                <a:latin typeface="Garamond" panose="02020404030301010803" pitchFamily="18" charset="0"/>
              </a:rPr>
              <a:t>EDUCATION</a:t>
            </a:r>
          </a:p>
        </p:txBody>
      </p:sp>
      <p:sp>
        <p:nvSpPr>
          <p:cNvPr id="3" name="Content Placeholder 2">
            <a:extLst>
              <a:ext uri="{FF2B5EF4-FFF2-40B4-BE49-F238E27FC236}">
                <a16:creationId xmlns:a16="http://schemas.microsoft.com/office/drawing/2014/main" id="{1A86FA15-63D5-068D-F89C-746472545A78}"/>
              </a:ext>
            </a:extLst>
          </p:cNvPr>
          <p:cNvSpPr>
            <a:spLocks noGrp="1"/>
          </p:cNvSpPr>
          <p:nvPr>
            <p:ph sz="quarter" idx="1"/>
          </p:nvPr>
        </p:nvSpPr>
        <p:spPr>
          <a:xfrm>
            <a:off x="612648" y="1600200"/>
            <a:ext cx="8153400" cy="4495800"/>
          </a:xfrm>
        </p:spPr>
        <p:txBody>
          <a:bodyPr>
            <a:normAutofit fontScale="92500" lnSpcReduction="10000"/>
          </a:bodyPr>
          <a:lstStyle/>
          <a:p>
            <a:r>
              <a:rPr lang="en-US" dirty="0">
                <a:latin typeface="Garamond" panose="02020404030301010803" pitchFamily="18" charset="0"/>
              </a:rPr>
              <a:t>Education Benefits</a:t>
            </a:r>
          </a:p>
          <a:p>
            <a:endParaRPr lang="en-US" dirty="0">
              <a:latin typeface="Garamond" panose="02020404030301010803" pitchFamily="18" charset="0"/>
            </a:endParaRPr>
          </a:p>
          <a:p>
            <a:pPr lvl="1"/>
            <a:r>
              <a:rPr lang="en-US" dirty="0">
                <a:latin typeface="Garamond" panose="02020404030301010803" pitchFamily="18" charset="0"/>
              </a:rPr>
              <a:t>Vary depending on time in service (e.g., GI Bill, Post-9/11 GI Bill).</a:t>
            </a:r>
          </a:p>
          <a:p>
            <a:pPr lvl="1"/>
            <a:endParaRPr lang="en-US" dirty="0">
              <a:latin typeface="Garamond" panose="02020404030301010803" pitchFamily="18" charset="0"/>
            </a:endParaRPr>
          </a:p>
          <a:p>
            <a:pPr lvl="1"/>
            <a:r>
              <a:rPr lang="en-US" dirty="0">
                <a:latin typeface="Garamond" panose="02020404030301010803" pitchFamily="18" charset="0"/>
              </a:rPr>
              <a:t>Dependents Educational Assistance for dependents.</a:t>
            </a:r>
          </a:p>
          <a:p>
            <a:pPr lvl="1"/>
            <a:endParaRPr lang="en-US" dirty="0">
              <a:latin typeface="Garamond" panose="02020404030301010803" pitchFamily="18" charset="0"/>
            </a:endParaRPr>
          </a:p>
          <a:p>
            <a:pPr lvl="1"/>
            <a:r>
              <a:rPr lang="en-US" dirty="0">
                <a:latin typeface="Garamond" panose="02020404030301010803" pitchFamily="18" charset="0"/>
              </a:rPr>
              <a:t>Veteran Readiness and Employment (VR&amp;E) 	Retraining/rehabilitation services.</a:t>
            </a:r>
          </a:p>
          <a:p>
            <a:pPr lvl="1"/>
            <a:endParaRPr lang="en-US" dirty="0">
              <a:latin typeface="Garamond" panose="02020404030301010803" pitchFamily="18" charset="0"/>
            </a:endParaRPr>
          </a:p>
          <a:p>
            <a:pPr lvl="1"/>
            <a:r>
              <a:rPr lang="en-US" dirty="0">
                <a:latin typeface="Garamond" panose="02020404030301010803" pitchFamily="18" charset="0"/>
              </a:rPr>
              <a:t>On-the-job training and apprenticeships.</a:t>
            </a:r>
          </a:p>
          <a:p>
            <a:pPr lvl="1"/>
            <a:endParaRPr lang="en-US" dirty="0"/>
          </a:p>
          <a:p>
            <a:pPr lvl="1"/>
            <a:endParaRPr lang="en-US" dirty="0"/>
          </a:p>
        </p:txBody>
      </p:sp>
    </p:spTree>
    <p:extLst>
      <p:ext uri="{BB962C8B-B14F-4D97-AF65-F5344CB8AC3E}">
        <p14:creationId xmlns:p14="http://schemas.microsoft.com/office/powerpoint/2010/main" val="3926648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A7B3B-5D2F-B75D-2A02-2474B32A860D}"/>
              </a:ext>
            </a:extLst>
          </p:cNvPr>
          <p:cNvSpPr>
            <a:spLocks noGrp="1"/>
          </p:cNvSpPr>
          <p:nvPr>
            <p:ph type="title"/>
          </p:nvPr>
        </p:nvSpPr>
        <p:spPr/>
        <p:txBody>
          <a:bodyPr/>
          <a:lstStyle/>
          <a:p>
            <a:r>
              <a:rPr lang="en-US" dirty="0">
                <a:latin typeface="Garamond" panose="02020404030301010803" pitchFamily="18" charset="0"/>
              </a:rPr>
              <a:t>MISCELLANEOUS BENEFITS</a:t>
            </a:r>
          </a:p>
        </p:txBody>
      </p:sp>
      <p:sp>
        <p:nvSpPr>
          <p:cNvPr id="3" name="Content Placeholder 2">
            <a:extLst>
              <a:ext uri="{FF2B5EF4-FFF2-40B4-BE49-F238E27FC236}">
                <a16:creationId xmlns:a16="http://schemas.microsoft.com/office/drawing/2014/main" id="{2B854044-9458-50D5-4521-9B3EF516F0FA}"/>
              </a:ext>
            </a:extLst>
          </p:cNvPr>
          <p:cNvSpPr>
            <a:spLocks noGrp="1"/>
          </p:cNvSpPr>
          <p:nvPr>
            <p:ph sz="quarter" idx="1"/>
          </p:nvPr>
        </p:nvSpPr>
        <p:spPr/>
        <p:txBody>
          <a:bodyPr/>
          <a:lstStyle/>
          <a:p>
            <a:r>
              <a:rPr lang="en-US" sz="2800" dirty="0">
                <a:latin typeface="Garamond" panose="02020404030301010803" pitchFamily="18" charset="0"/>
              </a:rPr>
              <a:t>Clothing allowances</a:t>
            </a:r>
          </a:p>
          <a:p>
            <a:r>
              <a:rPr lang="en-US" sz="2800" dirty="0">
                <a:latin typeface="Garamond" panose="02020404030301010803" pitchFamily="18" charset="0"/>
              </a:rPr>
              <a:t>Aid and Attendance</a:t>
            </a:r>
          </a:p>
          <a:p>
            <a:r>
              <a:rPr lang="en-US" sz="2800" dirty="0">
                <a:latin typeface="Garamond" panose="02020404030301010803" pitchFamily="18" charset="0"/>
              </a:rPr>
              <a:t>Caregiver Program</a:t>
            </a:r>
          </a:p>
          <a:p>
            <a:r>
              <a:rPr lang="en-US" sz="2800" dirty="0">
                <a:latin typeface="Garamond" panose="02020404030301010803" pitchFamily="18" charset="0"/>
              </a:rPr>
              <a:t>Traumatic Injury Protection Under Servicemembers’ Group Life Insurance</a:t>
            </a:r>
          </a:p>
          <a:p>
            <a:r>
              <a:rPr lang="en-US" sz="2800" dirty="0">
                <a:latin typeface="Garamond" panose="02020404030301010803" pitchFamily="18" charset="0"/>
              </a:rPr>
              <a:t>Family Servicemembers’ Group Life Insurance</a:t>
            </a:r>
          </a:p>
          <a:p>
            <a:r>
              <a:rPr lang="en-US" sz="2800" dirty="0">
                <a:latin typeface="Garamond" panose="02020404030301010803" pitchFamily="18" charset="0"/>
              </a:rPr>
              <a:t>Veterans’ Group Life Insurance</a:t>
            </a:r>
          </a:p>
          <a:p>
            <a:r>
              <a:rPr lang="en-US" sz="2800" dirty="0">
                <a:latin typeface="Garamond" panose="02020404030301010803" pitchFamily="18" charset="0"/>
              </a:rPr>
              <a:t>Servicemembers’ Group Life Insurance</a:t>
            </a:r>
          </a:p>
          <a:p>
            <a:endParaRPr lang="en-US" dirty="0"/>
          </a:p>
        </p:txBody>
      </p:sp>
    </p:spTree>
    <p:extLst>
      <p:ext uri="{BB962C8B-B14F-4D97-AF65-F5344CB8AC3E}">
        <p14:creationId xmlns:p14="http://schemas.microsoft.com/office/powerpoint/2010/main" val="444047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8B81B-6C1B-2B8B-D52C-1B3FC21CAB0F}"/>
              </a:ext>
            </a:extLst>
          </p:cNvPr>
          <p:cNvSpPr>
            <a:spLocks noGrp="1"/>
          </p:cNvSpPr>
          <p:nvPr>
            <p:ph type="title"/>
          </p:nvPr>
        </p:nvSpPr>
        <p:spPr/>
        <p:txBody>
          <a:bodyPr/>
          <a:lstStyle/>
          <a:p>
            <a:r>
              <a:rPr lang="en-US" dirty="0">
                <a:latin typeface="Garamond" panose="02020404030301010803" pitchFamily="18" charset="0"/>
              </a:rPr>
              <a:t>BURIAL BENEFITS</a:t>
            </a:r>
          </a:p>
        </p:txBody>
      </p:sp>
      <p:sp>
        <p:nvSpPr>
          <p:cNvPr id="3" name="Content Placeholder 2">
            <a:extLst>
              <a:ext uri="{FF2B5EF4-FFF2-40B4-BE49-F238E27FC236}">
                <a16:creationId xmlns:a16="http://schemas.microsoft.com/office/drawing/2014/main" id="{D71E9E70-3C1C-B10D-1A2C-1A1B474EF214}"/>
              </a:ext>
            </a:extLst>
          </p:cNvPr>
          <p:cNvSpPr>
            <a:spLocks noGrp="1"/>
          </p:cNvSpPr>
          <p:nvPr>
            <p:ph sz="quarter" idx="1"/>
          </p:nvPr>
        </p:nvSpPr>
        <p:spPr>
          <a:xfrm>
            <a:off x="612648" y="1953490"/>
            <a:ext cx="8153400" cy="4142509"/>
          </a:xfrm>
        </p:spPr>
        <p:txBody>
          <a:bodyPr>
            <a:normAutofit/>
          </a:bodyPr>
          <a:lstStyle/>
          <a:p>
            <a:r>
              <a:rPr lang="en-US" sz="2600" b="0" i="0" dirty="0">
                <a:solidFill>
                  <a:srgbClr val="323A45"/>
                </a:solidFill>
                <a:effectLst/>
                <a:latin typeface="Garamond" panose="02020404030301010803" pitchFamily="18" charset="0"/>
              </a:rPr>
              <a:t>You may be eligible for Veterans burial allowances if you’re paying for the burial and funeral costs and you won’t be reimbursed by any other organization, like another government agency or the Veteran’s employer. You must also meet additional requirements</a:t>
            </a:r>
            <a:r>
              <a:rPr lang="en-US" sz="2600" dirty="0">
                <a:solidFill>
                  <a:srgbClr val="323A45"/>
                </a:solidFill>
                <a:latin typeface="Garamond" panose="02020404030301010803" pitchFamily="18" charset="0"/>
              </a:rPr>
              <a:t> found on VA’s website:</a:t>
            </a:r>
          </a:p>
          <a:p>
            <a:endParaRPr lang="en-US" sz="2600" dirty="0">
              <a:solidFill>
                <a:srgbClr val="323A45"/>
              </a:solidFill>
              <a:latin typeface="Garamond" panose="02020404030301010803" pitchFamily="18" charset="0"/>
            </a:endParaRPr>
          </a:p>
          <a:p>
            <a:r>
              <a:rPr lang="en-US" sz="2600" dirty="0">
                <a:latin typeface="Garamond" panose="02020404030301010803" pitchFamily="18" charset="0"/>
                <a:hlinkClick r:id="rId2"/>
              </a:rPr>
              <a:t>https://www.va.gov/burials-memorials/veterans-burial-allowance/</a:t>
            </a:r>
            <a:r>
              <a:rPr lang="en-US" sz="2600" dirty="0">
                <a:latin typeface="Garamond" panose="02020404030301010803" pitchFamily="18" charset="0"/>
              </a:rPr>
              <a:t> (Current as of 09/19/23)</a:t>
            </a:r>
          </a:p>
        </p:txBody>
      </p:sp>
    </p:spTree>
    <p:extLst>
      <p:ext uri="{BB962C8B-B14F-4D97-AF65-F5344CB8AC3E}">
        <p14:creationId xmlns:p14="http://schemas.microsoft.com/office/powerpoint/2010/main" val="3875125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5F01A-5189-AACE-A63C-21525A2C7CE8}"/>
              </a:ext>
            </a:extLst>
          </p:cNvPr>
          <p:cNvSpPr>
            <a:spLocks noGrp="1"/>
          </p:cNvSpPr>
          <p:nvPr>
            <p:ph type="title"/>
          </p:nvPr>
        </p:nvSpPr>
        <p:spPr/>
        <p:txBody>
          <a:bodyPr/>
          <a:lstStyle/>
          <a:p>
            <a:r>
              <a:rPr lang="en-US" dirty="0">
                <a:latin typeface="Garamond" panose="02020404030301010803" pitchFamily="18" charset="0"/>
              </a:rPr>
              <a:t>TYPES of BURIAL BENEFITS</a:t>
            </a:r>
          </a:p>
        </p:txBody>
      </p:sp>
      <p:sp>
        <p:nvSpPr>
          <p:cNvPr id="3" name="Content Placeholder 2">
            <a:extLst>
              <a:ext uri="{FF2B5EF4-FFF2-40B4-BE49-F238E27FC236}">
                <a16:creationId xmlns:a16="http://schemas.microsoft.com/office/drawing/2014/main" id="{75F77D90-8E46-4A42-8378-62399161ACB7}"/>
              </a:ext>
            </a:extLst>
          </p:cNvPr>
          <p:cNvSpPr>
            <a:spLocks noGrp="1"/>
          </p:cNvSpPr>
          <p:nvPr>
            <p:ph sz="quarter" idx="1"/>
          </p:nvPr>
        </p:nvSpPr>
        <p:spPr/>
        <p:txBody>
          <a:bodyPr>
            <a:normAutofit fontScale="92500" lnSpcReduction="20000"/>
          </a:bodyPr>
          <a:lstStyle/>
          <a:p>
            <a:r>
              <a:rPr lang="en-US" dirty="0">
                <a:latin typeface="Garamond" panose="02020404030301010803" pitchFamily="18" charset="0"/>
              </a:rPr>
              <a:t>VA burial allowance for burial and funeral costs</a:t>
            </a:r>
          </a:p>
          <a:p>
            <a:r>
              <a:rPr lang="en-US" dirty="0">
                <a:latin typeface="Garamond" panose="02020404030301010803" pitchFamily="18" charset="0"/>
              </a:rPr>
              <a:t>VA plot or interment allowance for the cost of the plot (gravesite) or interment</a:t>
            </a:r>
          </a:p>
          <a:p>
            <a:r>
              <a:rPr lang="en-US" dirty="0">
                <a:latin typeface="Garamond" panose="02020404030301010803" pitchFamily="18" charset="0"/>
              </a:rPr>
              <a:t>VA transportation reimbursement for the cost of transporting the Veteran’s remains to the final resting place.</a:t>
            </a:r>
          </a:p>
          <a:p>
            <a:r>
              <a:rPr lang="en-US" dirty="0">
                <a:latin typeface="Garamond" panose="02020404030301010803" pitchFamily="18" charset="0"/>
              </a:rPr>
              <a:t>Burial flags and Memorial Markers/Headstones</a:t>
            </a:r>
          </a:p>
          <a:p>
            <a:endParaRPr lang="en-US" dirty="0">
              <a:latin typeface="Garamond" panose="02020404030301010803" pitchFamily="18" charset="0"/>
            </a:endParaRPr>
          </a:p>
          <a:p>
            <a:pPr marL="0" indent="0">
              <a:buNone/>
            </a:pPr>
            <a:r>
              <a:rPr lang="en-US" dirty="0">
                <a:latin typeface="Garamond" panose="02020404030301010803" pitchFamily="18" charset="0"/>
              </a:rPr>
              <a:t>There is a time limit for filing for a non-service-connected burial allowance – within 2 years after the Veteran’s burial or cremation. </a:t>
            </a:r>
          </a:p>
        </p:txBody>
      </p:sp>
    </p:spTree>
    <p:extLst>
      <p:ext uri="{BB962C8B-B14F-4D97-AF65-F5344CB8AC3E}">
        <p14:creationId xmlns:p14="http://schemas.microsoft.com/office/powerpoint/2010/main" val="1124480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A8801-0925-FED3-50F7-49EBB74BCEB4}"/>
              </a:ext>
            </a:extLst>
          </p:cNvPr>
          <p:cNvSpPr>
            <a:spLocks noGrp="1"/>
          </p:cNvSpPr>
          <p:nvPr>
            <p:ph type="title"/>
          </p:nvPr>
        </p:nvSpPr>
        <p:spPr>
          <a:xfrm>
            <a:off x="137652" y="228600"/>
            <a:ext cx="8927690" cy="990600"/>
          </a:xfrm>
        </p:spPr>
        <p:txBody>
          <a:bodyPr>
            <a:normAutofit/>
          </a:bodyPr>
          <a:lstStyle/>
          <a:p>
            <a:r>
              <a:rPr lang="en-US" sz="3600" dirty="0">
                <a:latin typeface="Garamond" panose="02020404030301010803" pitchFamily="18" charset="0"/>
              </a:rPr>
              <a:t>BURIAL in a VA NATIONAL CEMETERY</a:t>
            </a:r>
          </a:p>
        </p:txBody>
      </p:sp>
      <p:sp>
        <p:nvSpPr>
          <p:cNvPr id="3" name="Content Placeholder 2">
            <a:extLst>
              <a:ext uri="{FF2B5EF4-FFF2-40B4-BE49-F238E27FC236}">
                <a16:creationId xmlns:a16="http://schemas.microsoft.com/office/drawing/2014/main" id="{02DD51F4-DEC3-82B6-7259-7D54CD6C9456}"/>
              </a:ext>
            </a:extLst>
          </p:cNvPr>
          <p:cNvSpPr>
            <a:spLocks noGrp="1"/>
          </p:cNvSpPr>
          <p:nvPr>
            <p:ph sz="quarter" idx="1"/>
          </p:nvPr>
        </p:nvSpPr>
        <p:spPr>
          <a:xfrm>
            <a:off x="235527" y="1870364"/>
            <a:ext cx="8530521" cy="4759036"/>
          </a:xfrm>
        </p:spPr>
        <p:txBody>
          <a:bodyPr>
            <a:normAutofit fontScale="62500" lnSpcReduction="20000"/>
          </a:bodyPr>
          <a:lstStyle/>
          <a:p>
            <a:pPr algn="l"/>
            <a:r>
              <a:rPr lang="en-US" sz="4200" b="0" i="0" dirty="0">
                <a:solidFill>
                  <a:srgbClr val="323A45"/>
                </a:solidFill>
                <a:effectLst/>
                <a:latin typeface="Garamond" panose="02020404030301010803" pitchFamily="18" charset="0"/>
              </a:rPr>
              <a:t>Veterans, service members, spouses, and dependents may be eligible for burial in a VA national cemetery, as well as other benefits, if they meet one of these requirements.</a:t>
            </a:r>
          </a:p>
          <a:p>
            <a:pPr algn="l"/>
            <a:r>
              <a:rPr lang="en-US" sz="4200" b="1" i="0" dirty="0">
                <a:solidFill>
                  <a:srgbClr val="323A45"/>
                </a:solidFill>
                <a:effectLst/>
                <a:latin typeface="Garamond" panose="02020404030301010803" pitchFamily="18" charset="0"/>
              </a:rPr>
              <a:t>One of these must be true:</a:t>
            </a:r>
            <a:endParaRPr lang="en-US" sz="4200" b="0" i="0" dirty="0">
              <a:solidFill>
                <a:srgbClr val="323A45"/>
              </a:solidFill>
              <a:effectLst/>
              <a:latin typeface="Garamond" panose="02020404030301010803" pitchFamily="18" charset="0"/>
            </a:endParaRPr>
          </a:p>
          <a:p>
            <a:pPr algn="l">
              <a:buFont typeface="Arial" panose="020B0604020202020204" pitchFamily="34" charset="0"/>
              <a:buChar char="•"/>
            </a:pPr>
            <a:r>
              <a:rPr lang="en-US" sz="4200" b="0" i="0" dirty="0">
                <a:solidFill>
                  <a:srgbClr val="323A45"/>
                </a:solidFill>
                <a:effectLst/>
                <a:latin typeface="Garamond" panose="02020404030301010803" pitchFamily="18" charset="0"/>
              </a:rPr>
              <a:t>The person qualifying for burial benefits is a Veteran who didn’t receive a dishonorable discharge, </a:t>
            </a:r>
            <a:r>
              <a:rPr lang="en-US" sz="4200" b="1" i="0" dirty="0">
                <a:solidFill>
                  <a:srgbClr val="323A45"/>
                </a:solidFill>
                <a:effectLst/>
                <a:latin typeface="Garamond" panose="02020404030301010803" pitchFamily="18" charset="0"/>
              </a:rPr>
              <a:t>or</a:t>
            </a:r>
            <a:endParaRPr lang="en-US" sz="4200" b="0" i="0" dirty="0">
              <a:solidFill>
                <a:srgbClr val="323A45"/>
              </a:solidFill>
              <a:effectLst/>
              <a:latin typeface="Garamond" panose="02020404030301010803" pitchFamily="18" charset="0"/>
            </a:endParaRPr>
          </a:p>
          <a:p>
            <a:pPr algn="l">
              <a:buFont typeface="Arial" panose="020B0604020202020204" pitchFamily="34" charset="0"/>
              <a:buChar char="•"/>
            </a:pPr>
            <a:r>
              <a:rPr lang="en-US" sz="4200" b="0" i="0" dirty="0">
                <a:solidFill>
                  <a:srgbClr val="323A45"/>
                </a:solidFill>
                <a:effectLst/>
                <a:latin typeface="Garamond" panose="02020404030301010803" pitchFamily="18" charset="0"/>
              </a:rPr>
              <a:t>The person qualifying for burial benefits is a service member who died while on active duty, active duty for training, or inactive duty for training, </a:t>
            </a:r>
            <a:r>
              <a:rPr lang="en-US" sz="4200" b="1" i="0" dirty="0">
                <a:solidFill>
                  <a:srgbClr val="323A45"/>
                </a:solidFill>
                <a:effectLst/>
                <a:latin typeface="Garamond" panose="02020404030301010803" pitchFamily="18" charset="0"/>
              </a:rPr>
              <a:t>or</a:t>
            </a:r>
            <a:endParaRPr lang="en-US" sz="4200" b="0" i="0" dirty="0">
              <a:solidFill>
                <a:srgbClr val="323A45"/>
              </a:solidFill>
              <a:effectLst/>
              <a:latin typeface="Garamond" panose="02020404030301010803" pitchFamily="18" charset="0"/>
            </a:endParaRPr>
          </a:p>
          <a:p>
            <a:pPr algn="l">
              <a:buFont typeface="Arial" panose="020B0604020202020204" pitchFamily="34" charset="0"/>
              <a:buChar char="•"/>
            </a:pPr>
            <a:r>
              <a:rPr lang="en-US" sz="4200" b="0" i="0" dirty="0">
                <a:solidFill>
                  <a:srgbClr val="323A45"/>
                </a:solidFill>
                <a:effectLst/>
                <a:latin typeface="Garamond" panose="02020404030301010803" pitchFamily="18" charset="0"/>
              </a:rPr>
              <a:t>The person qualifying for burial benefits is the spouse or minor child of a Veteran, even if the Veteran died first, </a:t>
            </a:r>
            <a:r>
              <a:rPr lang="en-US" sz="4200" b="1" i="0" dirty="0">
                <a:solidFill>
                  <a:srgbClr val="323A45"/>
                </a:solidFill>
                <a:effectLst/>
                <a:latin typeface="Garamond" panose="02020404030301010803" pitchFamily="18" charset="0"/>
              </a:rPr>
              <a:t>or</a:t>
            </a:r>
            <a:endParaRPr lang="en-US" sz="4200" b="0" i="0" dirty="0">
              <a:solidFill>
                <a:srgbClr val="323A45"/>
              </a:solidFill>
              <a:effectLst/>
              <a:latin typeface="Garamond" panose="02020404030301010803" pitchFamily="18" charset="0"/>
            </a:endParaRPr>
          </a:p>
          <a:p>
            <a:pPr algn="l">
              <a:buFont typeface="Arial" panose="020B0604020202020204" pitchFamily="34" charset="0"/>
              <a:buChar char="•"/>
            </a:pPr>
            <a:r>
              <a:rPr lang="en-US" sz="4200" b="0" i="0" dirty="0">
                <a:solidFill>
                  <a:srgbClr val="323A45"/>
                </a:solidFill>
                <a:effectLst/>
                <a:latin typeface="Garamond" panose="02020404030301010803" pitchFamily="18" charset="0"/>
              </a:rPr>
              <a:t>The person qualifying for burial benefits is in some cases, the unmarried adult dependent child of a Veteran</a:t>
            </a:r>
          </a:p>
          <a:p>
            <a:endParaRPr lang="en-US" sz="1200" dirty="0"/>
          </a:p>
        </p:txBody>
      </p:sp>
    </p:spTree>
    <p:extLst>
      <p:ext uri="{BB962C8B-B14F-4D97-AF65-F5344CB8AC3E}">
        <p14:creationId xmlns:p14="http://schemas.microsoft.com/office/powerpoint/2010/main" val="3152803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117412" y="2490819"/>
            <a:ext cx="4615299" cy="1390707"/>
          </a:xfrm>
        </p:spPr>
        <p:txBody>
          <a:bodyPr/>
          <a:lstStyle/>
          <a:p>
            <a:r>
              <a:rPr lang="en-US" dirty="0">
                <a:solidFill>
                  <a:srgbClr val="1F497D"/>
                </a:solidFill>
                <a:latin typeface="Garamond" panose="02020404030301010803" pitchFamily="18" charset="0"/>
              </a:rPr>
              <a:t>Questions?</a:t>
            </a:r>
          </a:p>
        </p:txBody>
      </p:sp>
      <p:sp>
        <p:nvSpPr>
          <p:cNvPr id="68611" name="Rectangle 8"/>
          <p:cNvSpPr>
            <a:spLocks noChangeArrowheads="1"/>
          </p:cNvSpPr>
          <p:nvPr/>
        </p:nvSpPr>
        <p:spPr bwMode="auto">
          <a:xfrm>
            <a:off x="1103313" y="5411788"/>
            <a:ext cx="28098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606870"/>
                </a:solidFill>
              </a:rPr>
              <a:t> </a:t>
            </a:r>
          </a:p>
        </p:txBody>
      </p:sp>
    </p:spTree>
    <p:extLst>
      <p:ext uri="{BB962C8B-B14F-4D97-AF65-F5344CB8AC3E}">
        <p14:creationId xmlns:p14="http://schemas.microsoft.com/office/powerpoint/2010/main" val="162265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solidFill>
                  <a:srgbClr val="1F497D"/>
                </a:solidFill>
                <a:latin typeface="Garamond" panose="02020404030301010803" pitchFamily="18" charset="0"/>
              </a:rPr>
              <a:t>VA Benefits</a:t>
            </a:r>
          </a:p>
        </p:txBody>
      </p:sp>
      <p:sp>
        <p:nvSpPr>
          <p:cNvPr id="7173" name="Rectangle 3"/>
          <p:cNvSpPr>
            <a:spLocks noGrp="1" noChangeArrowheads="1"/>
          </p:cNvSpPr>
          <p:nvPr>
            <p:ph sz="quarter" idx="1"/>
          </p:nvPr>
        </p:nvSpPr>
        <p:spPr>
          <a:xfrm>
            <a:off x="940172" y="1798008"/>
            <a:ext cx="7825876" cy="4297992"/>
          </a:xfrm>
        </p:spPr>
        <p:txBody>
          <a:bodyPr>
            <a:normAutofit fontScale="77500" lnSpcReduction="20000"/>
          </a:bodyPr>
          <a:lstStyle/>
          <a:p>
            <a:pPr>
              <a:buFont typeface="Arial" pitchFamily="34" charset="0"/>
              <a:buNone/>
              <a:defRPr/>
            </a:pPr>
            <a:r>
              <a:rPr lang="en-US" dirty="0">
                <a:latin typeface="Garamond" panose="02020404030301010803" pitchFamily="18" charset="0"/>
                <a:cs typeface="Calibri"/>
              </a:rPr>
              <a:t>Pension</a:t>
            </a:r>
          </a:p>
          <a:p>
            <a:pPr lvl="1">
              <a:buFont typeface="Arial" pitchFamily="34" charset="0"/>
              <a:buChar char="–"/>
              <a:defRPr/>
            </a:pPr>
            <a:r>
              <a:rPr lang="en-US" dirty="0">
                <a:latin typeface="Garamond" panose="02020404030301010803" pitchFamily="18" charset="0"/>
                <a:cs typeface="Calibri"/>
              </a:rPr>
              <a:t>Not service-connected</a:t>
            </a:r>
          </a:p>
          <a:p>
            <a:pPr lvl="1">
              <a:buFont typeface="Arial" pitchFamily="34" charset="0"/>
              <a:buChar char="–"/>
              <a:defRPr/>
            </a:pPr>
            <a:r>
              <a:rPr lang="en-US" dirty="0">
                <a:latin typeface="Garamond" panose="02020404030301010803" pitchFamily="18" charset="0"/>
                <a:cs typeface="Calibri"/>
              </a:rPr>
              <a:t>Means tested</a:t>
            </a:r>
          </a:p>
          <a:p>
            <a:pPr>
              <a:buFont typeface="Arial" pitchFamily="34" charset="0"/>
              <a:buNone/>
              <a:defRPr/>
            </a:pPr>
            <a:r>
              <a:rPr lang="en-US" dirty="0">
                <a:latin typeface="Garamond" panose="02020404030301010803" pitchFamily="18" charset="0"/>
                <a:cs typeface="Calibri"/>
              </a:rPr>
              <a:t>Compensation</a:t>
            </a:r>
          </a:p>
          <a:p>
            <a:pPr lvl="1">
              <a:buFont typeface="Arial" pitchFamily="34" charset="0"/>
              <a:buChar char="–"/>
              <a:defRPr/>
            </a:pPr>
            <a:r>
              <a:rPr lang="en-US" dirty="0">
                <a:latin typeface="Garamond" panose="02020404030301010803" pitchFamily="18" charset="0"/>
                <a:cs typeface="Calibri"/>
              </a:rPr>
              <a:t>Service connected</a:t>
            </a:r>
          </a:p>
          <a:p>
            <a:pPr lvl="1">
              <a:buFont typeface="Arial" pitchFamily="34" charset="0"/>
              <a:buChar char="–"/>
              <a:defRPr/>
            </a:pPr>
            <a:r>
              <a:rPr lang="en-US" b="1" dirty="0">
                <a:latin typeface="Garamond" panose="02020404030301010803" pitchFamily="18" charset="0"/>
                <a:cs typeface="Calibri"/>
              </a:rPr>
              <a:t>Not</a:t>
            </a:r>
            <a:r>
              <a:rPr lang="en-US" dirty="0">
                <a:latin typeface="Garamond" panose="02020404030301010803" pitchFamily="18" charset="0"/>
                <a:cs typeface="Calibri"/>
              </a:rPr>
              <a:t> means tested</a:t>
            </a:r>
          </a:p>
          <a:p>
            <a:pPr marL="0" indent="0">
              <a:buNone/>
              <a:defRPr/>
            </a:pPr>
            <a:r>
              <a:rPr lang="en-US" dirty="0">
                <a:latin typeface="Garamond" panose="02020404030301010803" pitchFamily="18" charset="0"/>
                <a:cs typeface="Calibri"/>
              </a:rPr>
              <a:t>Benefits for Dependents (DIC and Survivors Pension)</a:t>
            </a:r>
          </a:p>
          <a:p>
            <a:pPr>
              <a:buFont typeface="Arial" pitchFamily="34" charset="0"/>
              <a:buNone/>
              <a:defRPr/>
            </a:pPr>
            <a:r>
              <a:rPr lang="en-US" dirty="0">
                <a:latin typeface="Garamond" panose="02020404030301010803" pitchFamily="18" charset="0"/>
                <a:cs typeface="Calibri"/>
              </a:rPr>
              <a:t>Health Care</a:t>
            </a:r>
          </a:p>
          <a:p>
            <a:pPr>
              <a:buFont typeface="Arial" pitchFamily="34" charset="0"/>
              <a:buNone/>
              <a:defRPr/>
            </a:pPr>
            <a:r>
              <a:rPr lang="en-US" dirty="0">
                <a:latin typeface="Garamond" panose="02020404030301010803" pitchFamily="18" charset="0"/>
                <a:cs typeface="Calibri"/>
              </a:rPr>
              <a:t>Education and Training</a:t>
            </a:r>
          </a:p>
          <a:p>
            <a:pPr>
              <a:buFont typeface="Arial" pitchFamily="34" charset="0"/>
              <a:buNone/>
              <a:defRPr/>
            </a:pPr>
            <a:r>
              <a:rPr lang="en-US" dirty="0">
                <a:latin typeface="Garamond" panose="02020404030301010803" pitchFamily="18" charset="0"/>
                <a:cs typeface="Calibri"/>
              </a:rPr>
              <a:t>Home Loan Guaranty</a:t>
            </a:r>
          </a:p>
          <a:p>
            <a:pPr>
              <a:buFont typeface="Arial" pitchFamily="34" charset="0"/>
              <a:buNone/>
              <a:defRPr/>
            </a:pPr>
            <a:r>
              <a:rPr lang="en-US" dirty="0">
                <a:latin typeface="Garamond" panose="02020404030301010803" pitchFamily="18" charset="0"/>
                <a:cs typeface="Calibri"/>
              </a:rPr>
              <a:t>Life Insurance</a:t>
            </a:r>
          </a:p>
          <a:p>
            <a:pPr>
              <a:buFont typeface="Arial" pitchFamily="34" charset="0"/>
              <a:buNone/>
              <a:defRPr/>
            </a:pPr>
            <a:r>
              <a:rPr lang="en-US" dirty="0">
                <a:latin typeface="Garamond" panose="02020404030301010803" pitchFamily="18" charset="0"/>
                <a:cs typeface="Calibri"/>
              </a:rPr>
              <a:t>Burial and Memorial Services</a:t>
            </a:r>
          </a:p>
        </p:txBody>
      </p:sp>
      <p:sp>
        <p:nvSpPr>
          <p:cNvPr id="21508" name="Rectangle 8"/>
          <p:cNvSpPr>
            <a:spLocks noChangeArrowheads="1"/>
          </p:cNvSpPr>
          <p:nvPr/>
        </p:nvSpPr>
        <p:spPr bwMode="auto">
          <a:xfrm>
            <a:off x="1103313" y="5411788"/>
            <a:ext cx="28098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606870"/>
                </a:solidFill>
              </a:rPr>
              <a:t> </a:t>
            </a:r>
          </a:p>
        </p:txBody>
      </p:sp>
    </p:spTree>
    <p:extLst>
      <p:ext uri="{BB962C8B-B14F-4D97-AF65-F5344CB8AC3E}">
        <p14:creationId xmlns:p14="http://schemas.microsoft.com/office/powerpoint/2010/main" val="4123002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normAutofit/>
          </a:bodyPr>
          <a:lstStyle/>
          <a:p>
            <a:r>
              <a:rPr lang="en-US" sz="3600" dirty="0">
                <a:solidFill>
                  <a:srgbClr val="1F497D"/>
                </a:solidFill>
                <a:latin typeface="Garamond" panose="02020404030301010803" pitchFamily="18" charset="0"/>
              </a:rPr>
              <a:t>Basic eligibility: </a:t>
            </a:r>
            <a:r>
              <a:rPr lang="ja-JP" altLang="en-US" sz="3600" dirty="0">
                <a:solidFill>
                  <a:srgbClr val="1F497D"/>
                </a:solidFill>
                <a:latin typeface="Garamond" panose="02020404030301010803" pitchFamily="18" charset="0"/>
              </a:rPr>
              <a:t>“</a:t>
            </a:r>
            <a:r>
              <a:rPr lang="en-US" sz="3600" dirty="0">
                <a:solidFill>
                  <a:srgbClr val="1F497D"/>
                </a:solidFill>
                <a:latin typeface="Garamond" panose="02020404030301010803" pitchFamily="18" charset="0"/>
              </a:rPr>
              <a:t>Veteran</a:t>
            </a:r>
            <a:r>
              <a:rPr lang="ja-JP" altLang="en-US" sz="3600" dirty="0">
                <a:solidFill>
                  <a:srgbClr val="1F497D"/>
                </a:solidFill>
                <a:latin typeface="Garamond" panose="02020404030301010803" pitchFamily="18" charset="0"/>
              </a:rPr>
              <a:t>”</a:t>
            </a:r>
            <a:r>
              <a:rPr lang="en-US" sz="3600" dirty="0">
                <a:solidFill>
                  <a:srgbClr val="1F497D"/>
                </a:solidFill>
                <a:latin typeface="Garamond" panose="02020404030301010803" pitchFamily="18" charset="0"/>
              </a:rPr>
              <a:t> status</a:t>
            </a:r>
          </a:p>
        </p:txBody>
      </p:sp>
      <p:sp>
        <p:nvSpPr>
          <p:cNvPr id="91139" name="Rectangle 3"/>
          <p:cNvSpPr>
            <a:spLocks noGrp="1" noChangeArrowheads="1"/>
          </p:cNvSpPr>
          <p:nvPr>
            <p:ph sz="quarter" idx="1"/>
          </p:nvPr>
        </p:nvSpPr>
        <p:spPr>
          <a:xfrm>
            <a:off x="612648" y="1563330"/>
            <a:ext cx="8153400" cy="4532670"/>
          </a:xfrm>
        </p:spPr>
        <p:txBody>
          <a:bodyPr>
            <a:normAutofit/>
          </a:bodyPr>
          <a:lstStyle/>
          <a:p>
            <a:pPr>
              <a:lnSpc>
                <a:spcPct val="80000"/>
              </a:lnSpc>
            </a:pPr>
            <a:r>
              <a:rPr lang="en-US" sz="2500" b="1" u="sng" dirty="0">
                <a:latin typeface="Garamond" panose="02020404030301010803" pitchFamily="18" charset="0"/>
              </a:rPr>
              <a:t>Federal</a:t>
            </a:r>
            <a:r>
              <a:rPr lang="en-US" sz="2500" dirty="0">
                <a:latin typeface="Garamond" panose="02020404030301010803" pitchFamily="18" charset="0"/>
              </a:rPr>
              <a:t>: Army, Navy, Air Force, Marines, Coast Guard.  National Guard only if federalized.</a:t>
            </a:r>
          </a:p>
          <a:p>
            <a:pPr marL="0" indent="0">
              <a:lnSpc>
                <a:spcPct val="80000"/>
              </a:lnSpc>
              <a:buNone/>
            </a:pPr>
            <a:endParaRPr lang="en-US" sz="2500" dirty="0">
              <a:latin typeface="Garamond" panose="02020404030301010803" pitchFamily="18" charset="0"/>
            </a:endParaRPr>
          </a:p>
          <a:p>
            <a:pPr>
              <a:lnSpc>
                <a:spcPct val="80000"/>
              </a:lnSpc>
            </a:pPr>
            <a:r>
              <a:rPr lang="en-US" sz="2500" b="1" u="sng" dirty="0">
                <a:latin typeface="Garamond" panose="02020404030301010803" pitchFamily="18" charset="0"/>
              </a:rPr>
              <a:t>Active</a:t>
            </a:r>
            <a:r>
              <a:rPr lang="en-US" sz="2500" dirty="0">
                <a:latin typeface="Garamond" panose="02020404030301010803" pitchFamily="18" charset="0"/>
              </a:rPr>
              <a:t>:  Reserve only if mobilized.</a:t>
            </a:r>
          </a:p>
          <a:p>
            <a:pPr marL="0" indent="0">
              <a:lnSpc>
                <a:spcPct val="80000"/>
              </a:lnSpc>
              <a:buNone/>
            </a:pPr>
            <a:endParaRPr lang="en-US" sz="2500" dirty="0">
              <a:latin typeface="Garamond" panose="02020404030301010803" pitchFamily="18" charset="0"/>
            </a:endParaRPr>
          </a:p>
          <a:p>
            <a:pPr>
              <a:lnSpc>
                <a:spcPct val="80000"/>
              </a:lnSpc>
            </a:pPr>
            <a:r>
              <a:rPr lang="en-US" sz="2500" b="1" u="sng" dirty="0">
                <a:latin typeface="Garamond" panose="02020404030301010803" pitchFamily="18" charset="0"/>
              </a:rPr>
              <a:t>Honorable service</a:t>
            </a:r>
            <a:r>
              <a:rPr lang="en-US" sz="2500" b="1" dirty="0">
                <a:latin typeface="Garamond" panose="02020404030301010803" pitchFamily="18" charset="0"/>
              </a:rPr>
              <a:t>:</a:t>
            </a:r>
          </a:p>
          <a:p>
            <a:pPr lvl="1">
              <a:lnSpc>
                <a:spcPct val="80000"/>
              </a:lnSpc>
            </a:pPr>
            <a:r>
              <a:rPr lang="ja-JP" altLang="en-US" sz="2200" dirty="0">
                <a:latin typeface="Garamond" panose="02020404030301010803" pitchFamily="18" charset="0"/>
              </a:rPr>
              <a:t>“</a:t>
            </a:r>
            <a:r>
              <a:rPr lang="en-US" sz="2200" dirty="0">
                <a:latin typeface="Garamond" panose="02020404030301010803" pitchFamily="18" charset="0"/>
              </a:rPr>
              <a:t>A person who has served in the active military, naval or air service, and who was discharged under conditions </a:t>
            </a:r>
            <a:r>
              <a:rPr lang="en-US" sz="2200" i="1" u="sng" dirty="0">
                <a:latin typeface="Garamond" panose="02020404030301010803" pitchFamily="18" charset="0"/>
              </a:rPr>
              <a:t>other than dishonorable.</a:t>
            </a:r>
            <a:r>
              <a:rPr lang="ja-JP" altLang="en-US" sz="2200" dirty="0">
                <a:latin typeface="Garamond" panose="02020404030301010803" pitchFamily="18" charset="0"/>
              </a:rPr>
              <a:t>”</a:t>
            </a:r>
            <a:r>
              <a:rPr lang="en-US" sz="2200" dirty="0">
                <a:latin typeface="Garamond" panose="02020404030301010803" pitchFamily="18" charset="0"/>
              </a:rPr>
              <a:t>  (38 USC § 101, 38 CFR § 3.12(a, d), emphasis added.)</a:t>
            </a:r>
          </a:p>
          <a:p>
            <a:pPr lvl="1">
              <a:lnSpc>
                <a:spcPct val="80000"/>
              </a:lnSpc>
            </a:pPr>
            <a:endParaRPr lang="en-US" sz="2200" dirty="0">
              <a:latin typeface="Garamond" panose="02020404030301010803" pitchFamily="18" charset="0"/>
            </a:endParaRPr>
          </a:p>
          <a:p>
            <a:pPr>
              <a:lnSpc>
                <a:spcPct val="80000"/>
              </a:lnSpc>
            </a:pPr>
            <a:r>
              <a:rPr lang="en-US" sz="2500" b="1" u="sng" dirty="0">
                <a:latin typeface="Garamond" panose="02020404030301010803" pitchFamily="18" charset="0"/>
              </a:rPr>
              <a:t>No statutory bars</a:t>
            </a:r>
            <a:r>
              <a:rPr lang="en-US" sz="2500" dirty="0">
                <a:latin typeface="Garamond" panose="02020404030301010803" pitchFamily="18" charset="0"/>
              </a:rPr>
              <a:t>: 38 CFR § 3.12(b, c)</a:t>
            </a:r>
          </a:p>
          <a:p>
            <a:pPr lvl="1">
              <a:lnSpc>
                <a:spcPct val="80000"/>
              </a:lnSpc>
            </a:pPr>
            <a:r>
              <a:rPr lang="en-US" sz="2200" dirty="0">
                <a:latin typeface="Garamond" panose="02020404030301010803" pitchFamily="18" charset="0"/>
              </a:rPr>
              <a:t>Conscientious objector, general court martial, deserter, AWOL &gt; 180 days unless mitigated</a:t>
            </a:r>
          </a:p>
          <a:p>
            <a:pPr lvl="1">
              <a:lnSpc>
                <a:spcPct val="80000"/>
              </a:lnSpc>
            </a:pPr>
            <a:endParaRPr lang="en-US" sz="2200" dirty="0">
              <a:solidFill>
                <a:srgbClr val="FF0000"/>
              </a:solidFill>
              <a:latin typeface="Calibri" charset="0"/>
            </a:endParaRPr>
          </a:p>
        </p:txBody>
      </p:sp>
      <p:sp>
        <p:nvSpPr>
          <p:cNvPr id="23556" name="Rectangle 8"/>
          <p:cNvSpPr>
            <a:spLocks noChangeArrowheads="1"/>
          </p:cNvSpPr>
          <p:nvPr/>
        </p:nvSpPr>
        <p:spPr bwMode="auto">
          <a:xfrm>
            <a:off x="1103313" y="5411788"/>
            <a:ext cx="28098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606870"/>
                </a:solidFill>
              </a:rPr>
              <a:t> </a:t>
            </a:r>
          </a:p>
        </p:txBody>
      </p:sp>
      <p:sp>
        <p:nvSpPr>
          <p:cNvPr id="23557" name="Rectangle 18"/>
          <p:cNvSpPr>
            <a:spLocks noChangeArrowheads="1"/>
          </p:cNvSpPr>
          <p:nvPr/>
        </p:nvSpPr>
        <p:spPr bwMode="auto">
          <a:xfrm>
            <a:off x="914400" y="2286000"/>
            <a:ext cx="7543800" cy="3505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463550" lvl="1">
              <a:spcAft>
                <a:spcPts val="1800"/>
              </a:spcAft>
              <a:buFont typeface="Arial" charset="0"/>
              <a:buChar char="•"/>
            </a:pPr>
            <a:endParaRPr lang="en-US" sz="2800">
              <a:latin typeface="Arial Unicode MS" charset="0"/>
              <a:cs typeface="Arial Unicode MS" charset="0"/>
            </a:endParaRPr>
          </a:p>
        </p:txBody>
      </p:sp>
    </p:spTree>
    <p:extLst>
      <p:ext uri="{BB962C8B-B14F-4D97-AF65-F5344CB8AC3E}">
        <p14:creationId xmlns:p14="http://schemas.microsoft.com/office/powerpoint/2010/main" val="1355149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1F497D"/>
                </a:solidFill>
                <a:latin typeface="Garamond" panose="02020404030301010803" pitchFamily="18" charset="0"/>
              </a:rPr>
              <a:t>VA Character of Discharge evaluation</a:t>
            </a:r>
          </a:p>
        </p:txBody>
      </p:sp>
      <p:sp>
        <p:nvSpPr>
          <p:cNvPr id="3" name="Content Placeholder 2"/>
          <p:cNvSpPr>
            <a:spLocks noGrp="1"/>
          </p:cNvSpPr>
          <p:nvPr>
            <p:ph sz="quarter" idx="1"/>
          </p:nvPr>
        </p:nvSpPr>
        <p:spPr>
          <a:xfrm>
            <a:off x="0" y="1600200"/>
            <a:ext cx="9045676" cy="4495800"/>
          </a:xfrm>
        </p:spPr>
        <p:txBody>
          <a:bodyPr>
            <a:normAutofit/>
          </a:bodyPr>
          <a:lstStyle/>
          <a:p>
            <a:pPr algn="ctr">
              <a:lnSpc>
                <a:spcPct val="80000"/>
              </a:lnSpc>
            </a:pPr>
            <a:r>
              <a:rPr lang="ja-JP" altLang="en-US" sz="1900" i="1" dirty="0">
                <a:latin typeface="Garamond" panose="02020404030301010803" pitchFamily="18" charset="0"/>
              </a:rPr>
              <a:t>“</a:t>
            </a:r>
            <a:r>
              <a:rPr lang="en-US" sz="1900" i="1" dirty="0">
                <a:latin typeface="Garamond" panose="02020404030301010803" pitchFamily="18" charset="0"/>
              </a:rPr>
              <a:t>Discharged or released under conditions other than dishonorable.</a:t>
            </a:r>
            <a:r>
              <a:rPr lang="ja-JP" altLang="en-US" sz="1900" i="1" dirty="0">
                <a:latin typeface="Garamond" panose="02020404030301010803" pitchFamily="18" charset="0"/>
              </a:rPr>
              <a:t>”</a:t>
            </a:r>
            <a:r>
              <a:rPr lang="en-US" sz="1900" i="1" dirty="0">
                <a:latin typeface="Garamond" panose="02020404030301010803" pitchFamily="18" charset="0"/>
              </a:rPr>
              <a:t> 38 USC </a:t>
            </a:r>
            <a:r>
              <a:rPr lang="en-US" sz="1900" dirty="0">
                <a:latin typeface="Garamond" panose="02020404030301010803" pitchFamily="18" charset="0"/>
              </a:rPr>
              <a:t>§</a:t>
            </a:r>
            <a:r>
              <a:rPr lang="en-US" sz="1900" i="1" dirty="0">
                <a:latin typeface="Garamond" panose="02020404030301010803" pitchFamily="18" charset="0"/>
              </a:rPr>
              <a:t> 101(2)</a:t>
            </a:r>
          </a:p>
          <a:p>
            <a:pPr algn="ctr">
              <a:lnSpc>
                <a:spcPct val="80000"/>
              </a:lnSpc>
            </a:pPr>
            <a:endParaRPr lang="en-US" sz="1900" i="1" dirty="0">
              <a:latin typeface="Garamond" panose="02020404030301010803" pitchFamily="18" charset="0"/>
            </a:endParaRPr>
          </a:p>
          <a:p>
            <a:pPr>
              <a:lnSpc>
                <a:spcPct val="80000"/>
              </a:lnSpc>
            </a:pPr>
            <a:r>
              <a:rPr lang="en-US" sz="3000" dirty="0">
                <a:latin typeface="Garamond" panose="02020404030301010803" pitchFamily="18" charset="0"/>
              </a:rPr>
              <a:t>Characters of service:  </a:t>
            </a:r>
          </a:p>
          <a:p>
            <a:pPr lvl="1">
              <a:lnSpc>
                <a:spcPct val="80000"/>
              </a:lnSpc>
            </a:pPr>
            <a:r>
              <a:rPr lang="en-US" sz="2600" dirty="0">
                <a:latin typeface="Garamond" panose="02020404030301010803" pitchFamily="18" charset="0"/>
              </a:rPr>
              <a:t>Honorable</a:t>
            </a:r>
          </a:p>
          <a:p>
            <a:pPr lvl="1">
              <a:lnSpc>
                <a:spcPct val="80000"/>
              </a:lnSpc>
            </a:pPr>
            <a:r>
              <a:rPr lang="en-US" sz="2600" dirty="0">
                <a:latin typeface="Garamond" panose="02020404030301010803" pitchFamily="18" charset="0"/>
              </a:rPr>
              <a:t>General (under honorable conditions) </a:t>
            </a:r>
          </a:p>
          <a:p>
            <a:pPr lvl="1">
              <a:lnSpc>
                <a:spcPct val="80000"/>
              </a:lnSpc>
            </a:pPr>
            <a:r>
              <a:rPr lang="en-US" sz="2600" dirty="0">
                <a:latin typeface="Garamond" panose="02020404030301010803" pitchFamily="18" charset="0"/>
              </a:rPr>
              <a:t>Other than Honorable </a:t>
            </a:r>
            <a:r>
              <a:rPr lang="en-US" sz="2600" i="1" dirty="0">
                <a:latin typeface="Garamond" panose="02020404030301010803" pitchFamily="18" charset="0"/>
              </a:rPr>
              <a:t>or</a:t>
            </a:r>
            <a:r>
              <a:rPr lang="en-US" sz="2600" dirty="0">
                <a:latin typeface="Garamond" panose="02020404030301010803" pitchFamily="18" charset="0"/>
              </a:rPr>
              <a:t> Undesirable </a:t>
            </a:r>
          </a:p>
          <a:p>
            <a:pPr lvl="1">
              <a:lnSpc>
                <a:spcPct val="80000"/>
              </a:lnSpc>
            </a:pPr>
            <a:r>
              <a:rPr lang="en-US" sz="2600" dirty="0">
                <a:latin typeface="Garamond" panose="02020404030301010803" pitchFamily="18" charset="0"/>
              </a:rPr>
              <a:t>Bad Conduct</a:t>
            </a:r>
          </a:p>
          <a:p>
            <a:pPr lvl="1">
              <a:lnSpc>
                <a:spcPct val="80000"/>
              </a:lnSpc>
            </a:pPr>
            <a:r>
              <a:rPr lang="en-US" sz="2600" dirty="0">
                <a:latin typeface="Garamond" panose="02020404030301010803" pitchFamily="18" charset="0"/>
              </a:rPr>
              <a:t>Dishonorable </a:t>
            </a:r>
          </a:p>
          <a:p>
            <a:pPr lvl="1">
              <a:lnSpc>
                <a:spcPct val="80000"/>
              </a:lnSpc>
            </a:pPr>
            <a:r>
              <a:rPr lang="en-US" sz="2600" dirty="0">
                <a:latin typeface="Garamond" panose="02020404030301010803" pitchFamily="18" charset="0"/>
              </a:rPr>
              <a:t>Uncharacterized</a:t>
            </a:r>
          </a:p>
        </p:txBody>
      </p:sp>
    </p:spTree>
    <p:extLst>
      <p:ext uri="{BB962C8B-B14F-4D97-AF65-F5344CB8AC3E}">
        <p14:creationId xmlns:p14="http://schemas.microsoft.com/office/powerpoint/2010/main" val="1715217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6307F-DA34-524C-A2B6-64B10C399552}"/>
              </a:ext>
            </a:extLst>
          </p:cNvPr>
          <p:cNvSpPr>
            <a:spLocks noGrp="1"/>
          </p:cNvSpPr>
          <p:nvPr>
            <p:ph type="title"/>
          </p:nvPr>
        </p:nvSpPr>
        <p:spPr/>
        <p:txBody>
          <a:bodyPr/>
          <a:lstStyle/>
          <a:p>
            <a:r>
              <a:rPr lang="en-US" dirty="0">
                <a:latin typeface="Garamond" panose="02020404030301010803" pitchFamily="18" charset="0"/>
              </a:rPr>
              <a:t>Pension: Eligibility</a:t>
            </a:r>
          </a:p>
        </p:txBody>
      </p:sp>
      <p:sp>
        <p:nvSpPr>
          <p:cNvPr id="3" name="Content Placeholder 2">
            <a:extLst>
              <a:ext uri="{FF2B5EF4-FFF2-40B4-BE49-F238E27FC236}">
                <a16:creationId xmlns:a16="http://schemas.microsoft.com/office/drawing/2014/main" id="{22D9747C-6BB1-004F-B841-4B1119043DBA}"/>
              </a:ext>
            </a:extLst>
          </p:cNvPr>
          <p:cNvSpPr>
            <a:spLocks noGrp="1"/>
          </p:cNvSpPr>
          <p:nvPr>
            <p:ph sz="quarter" idx="1"/>
          </p:nvPr>
        </p:nvSpPr>
        <p:spPr>
          <a:xfrm>
            <a:off x="186813" y="1809134"/>
            <a:ext cx="8579235" cy="4820265"/>
          </a:xfrm>
        </p:spPr>
        <p:txBody>
          <a:bodyPr>
            <a:normAutofit fontScale="92500" lnSpcReduction="10000"/>
          </a:bodyPr>
          <a:lstStyle/>
          <a:p>
            <a:pPr lvl="1">
              <a:lnSpc>
                <a:spcPct val="80000"/>
              </a:lnSpc>
            </a:pPr>
            <a:r>
              <a:rPr lang="en-US" altLang="en-US" sz="2400" b="1" u="sng" dirty="0">
                <a:latin typeface="Garamond" panose="02020404030301010803" pitchFamily="18" charset="0"/>
              </a:rPr>
              <a:t>“Veteran” status</a:t>
            </a:r>
            <a:r>
              <a:rPr lang="en-US" altLang="en-US" sz="2400" dirty="0">
                <a:latin typeface="Garamond" panose="02020404030301010803" pitchFamily="18" charset="0"/>
              </a:rPr>
              <a:t>.</a:t>
            </a:r>
          </a:p>
          <a:p>
            <a:pPr lvl="1">
              <a:lnSpc>
                <a:spcPct val="80000"/>
              </a:lnSpc>
            </a:pPr>
            <a:r>
              <a:rPr lang="en-US" altLang="en-US" sz="2400" b="1" u="sng" dirty="0">
                <a:latin typeface="Garamond" panose="02020404030301010803" pitchFamily="18" charset="0"/>
              </a:rPr>
              <a:t>Time in service</a:t>
            </a:r>
            <a:r>
              <a:rPr lang="en-US" altLang="en-US" sz="2400" dirty="0">
                <a:latin typeface="Garamond" panose="02020404030301010803" pitchFamily="18" charset="0"/>
              </a:rPr>
              <a:t>:</a:t>
            </a:r>
          </a:p>
          <a:p>
            <a:pPr lvl="2">
              <a:lnSpc>
                <a:spcPct val="80000"/>
              </a:lnSpc>
            </a:pPr>
            <a:r>
              <a:rPr lang="en-US" altLang="en-US" sz="2400" dirty="0">
                <a:latin typeface="Garamond" panose="02020404030301010803" pitchFamily="18" charset="0"/>
              </a:rPr>
              <a:t>Prior to 1980:</a:t>
            </a:r>
          </a:p>
          <a:p>
            <a:pPr lvl="3">
              <a:lnSpc>
                <a:spcPct val="80000"/>
              </a:lnSpc>
            </a:pPr>
            <a:r>
              <a:rPr lang="en-US" altLang="en-US" sz="2400" dirty="0">
                <a:latin typeface="Garamond" panose="02020404030301010803" pitchFamily="18" charset="0"/>
              </a:rPr>
              <a:t>90 days</a:t>
            </a:r>
          </a:p>
          <a:p>
            <a:pPr lvl="2">
              <a:lnSpc>
                <a:spcPct val="80000"/>
              </a:lnSpc>
            </a:pPr>
            <a:r>
              <a:rPr lang="en-US" altLang="en-US" sz="2400" dirty="0">
                <a:latin typeface="Garamond" panose="02020404030301010803" pitchFamily="18" charset="0"/>
              </a:rPr>
              <a:t>Since September 1980</a:t>
            </a:r>
          </a:p>
          <a:p>
            <a:pPr lvl="3">
              <a:lnSpc>
                <a:spcPct val="80000"/>
              </a:lnSpc>
            </a:pPr>
            <a:r>
              <a:rPr lang="en-US" altLang="en-US" sz="2400" dirty="0">
                <a:latin typeface="Garamond" panose="02020404030301010803" pitchFamily="18" charset="0"/>
              </a:rPr>
              <a:t>At least 24 continuous months, or</a:t>
            </a:r>
          </a:p>
          <a:p>
            <a:pPr lvl="3">
              <a:lnSpc>
                <a:spcPct val="80000"/>
              </a:lnSpc>
            </a:pPr>
            <a:r>
              <a:rPr lang="en-US" altLang="en-US" sz="2400" dirty="0">
                <a:latin typeface="Garamond" panose="02020404030301010803" pitchFamily="18" charset="0"/>
              </a:rPr>
              <a:t>Completion of time ordered to active duty, or</a:t>
            </a:r>
          </a:p>
          <a:p>
            <a:pPr lvl="3">
              <a:lnSpc>
                <a:spcPct val="80000"/>
              </a:lnSpc>
            </a:pPr>
            <a:r>
              <a:rPr lang="en-US" altLang="en-US" sz="2400" dirty="0">
                <a:latin typeface="Garamond" panose="02020404030301010803" pitchFamily="18" charset="0"/>
              </a:rPr>
              <a:t>Compensable service-connected disability.</a:t>
            </a:r>
          </a:p>
          <a:p>
            <a:pPr lvl="1">
              <a:lnSpc>
                <a:spcPct val="80000"/>
              </a:lnSpc>
            </a:pPr>
            <a:r>
              <a:rPr lang="en-US" altLang="en-US" sz="2400" b="1" u="sng" dirty="0">
                <a:latin typeface="Garamond" panose="02020404030301010803" pitchFamily="18" charset="0"/>
              </a:rPr>
              <a:t>Disabled</a:t>
            </a:r>
            <a:r>
              <a:rPr lang="en-US" altLang="en-US" sz="2400" dirty="0">
                <a:latin typeface="Garamond" panose="02020404030301010803" pitchFamily="18" charset="0"/>
              </a:rPr>
              <a:t>:</a:t>
            </a:r>
          </a:p>
          <a:p>
            <a:pPr lvl="2">
              <a:lnSpc>
                <a:spcPct val="80000"/>
              </a:lnSpc>
            </a:pPr>
            <a:r>
              <a:rPr lang="en-US" altLang="en-US" sz="2400" dirty="0">
                <a:latin typeface="Garamond" panose="02020404030301010803" pitchFamily="18" charset="0"/>
              </a:rPr>
              <a:t>Permanently disabled for any reason (SSI usually sufficient), or</a:t>
            </a:r>
          </a:p>
          <a:p>
            <a:pPr lvl="2">
              <a:lnSpc>
                <a:spcPct val="80000"/>
              </a:lnSpc>
            </a:pPr>
            <a:r>
              <a:rPr lang="en-US" altLang="en-US" sz="2400" dirty="0">
                <a:latin typeface="Garamond" panose="02020404030301010803" pitchFamily="18" charset="0"/>
              </a:rPr>
              <a:t>At least 65 years old.</a:t>
            </a:r>
          </a:p>
          <a:p>
            <a:pPr lvl="1">
              <a:lnSpc>
                <a:spcPct val="80000"/>
              </a:lnSpc>
            </a:pPr>
            <a:r>
              <a:rPr lang="en-US" altLang="en-US" sz="2400" b="1" u="sng" dirty="0">
                <a:latin typeface="Garamond" panose="02020404030301010803" pitchFamily="18" charset="0"/>
              </a:rPr>
              <a:t>Low-income</a:t>
            </a:r>
            <a:r>
              <a:rPr lang="en-US" altLang="en-US" sz="2400" dirty="0">
                <a:latin typeface="Garamond" panose="02020404030301010803" pitchFamily="18" charset="0"/>
              </a:rPr>
              <a:t>: monthly income under $1,597 (current pension rate as of 12/01/21); assets under ~ $138,489.  Income can be offset by some expenses, and some exempt assets.</a:t>
            </a:r>
          </a:p>
          <a:p>
            <a:pPr lvl="1">
              <a:lnSpc>
                <a:spcPct val="80000"/>
              </a:lnSpc>
            </a:pPr>
            <a:r>
              <a:rPr lang="en-US" altLang="en-US" sz="2400" b="1" u="sng" dirty="0">
                <a:latin typeface="Garamond" panose="02020404030301010803" pitchFamily="18" charset="0"/>
              </a:rPr>
              <a:t>Wartime service</a:t>
            </a:r>
            <a:r>
              <a:rPr lang="en-US" altLang="en-US" sz="2400" dirty="0">
                <a:latin typeface="Garamond" panose="02020404030301010803" pitchFamily="18" charset="0"/>
              </a:rPr>
              <a:t>: At least one day during a declared wartime period.  </a:t>
            </a:r>
          </a:p>
          <a:p>
            <a:endParaRPr lang="en-US" dirty="0"/>
          </a:p>
        </p:txBody>
      </p:sp>
    </p:spTree>
    <p:extLst>
      <p:ext uri="{BB962C8B-B14F-4D97-AF65-F5344CB8AC3E}">
        <p14:creationId xmlns:p14="http://schemas.microsoft.com/office/powerpoint/2010/main" val="352258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D9FBB-36C7-2542-86AC-BA93DAC398DA}"/>
              </a:ext>
            </a:extLst>
          </p:cNvPr>
          <p:cNvSpPr>
            <a:spLocks noGrp="1"/>
          </p:cNvSpPr>
          <p:nvPr>
            <p:ph type="title"/>
          </p:nvPr>
        </p:nvSpPr>
        <p:spPr/>
        <p:txBody>
          <a:bodyPr/>
          <a:lstStyle/>
          <a:p>
            <a:r>
              <a:rPr lang="en-US" dirty="0">
                <a:latin typeface="Garamond" panose="02020404030301010803" pitchFamily="18" charset="0"/>
              </a:rPr>
              <a:t>Pension</a:t>
            </a:r>
          </a:p>
        </p:txBody>
      </p:sp>
      <p:sp>
        <p:nvSpPr>
          <p:cNvPr id="3" name="Content Placeholder 2">
            <a:extLst>
              <a:ext uri="{FF2B5EF4-FFF2-40B4-BE49-F238E27FC236}">
                <a16:creationId xmlns:a16="http://schemas.microsoft.com/office/drawing/2014/main" id="{FF2BCA53-8F4E-414B-8AFD-30E94253D7FC}"/>
              </a:ext>
            </a:extLst>
          </p:cNvPr>
          <p:cNvSpPr>
            <a:spLocks noGrp="1"/>
          </p:cNvSpPr>
          <p:nvPr>
            <p:ph sz="quarter" idx="1"/>
          </p:nvPr>
        </p:nvSpPr>
        <p:spPr/>
        <p:txBody>
          <a:bodyPr/>
          <a:lstStyle/>
          <a:p>
            <a:r>
              <a:rPr lang="en-US" dirty="0">
                <a:latin typeface="Garamond" panose="02020404030301010803" pitchFamily="18" charset="0"/>
              </a:rPr>
              <a:t>Wartime Periods</a:t>
            </a:r>
          </a:p>
          <a:p>
            <a:endParaRPr lang="en-US" dirty="0"/>
          </a:p>
        </p:txBody>
      </p:sp>
      <p:graphicFrame>
        <p:nvGraphicFramePr>
          <p:cNvPr id="4" name="Content Placeholder 6">
            <a:extLst>
              <a:ext uri="{FF2B5EF4-FFF2-40B4-BE49-F238E27FC236}">
                <a16:creationId xmlns:a16="http://schemas.microsoft.com/office/drawing/2014/main" id="{1C6E7B51-442C-F04A-93F2-A51BFB4A1F1B}"/>
              </a:ext>
            </a:extLst>
          </p:cNvPr>
          <p:cNvGraphicFramePr>
            <a:graphicFrameLocks/>
          </p:cNvGraphicFramePr>
          <p:nvPr>
            <p:extLst>
              <p:ext uri="{D42A27DB-BD31-4B8C-83A1-F6EECF244321}">
                <p14:modId xmlns:p14="http://schemas.microsoft.com/office/powerpoint/2010/main" val="2265925446"/>
              </p:ext>
            </p:extLst>
          </p:nvPr>
        </p:nvGraphicFramePr>
        <p:xfrm>
          <a:off x="2057400" y="2133600"/>
          <a:ext cx="6400800" cy="2644140"/>
        </p:xfrm>
        <a:graphic>
          <a:graphicData uri="http://schemas.openxmlformats.org/drawingml/2006/table">
            <a:tbl>
              <a:tblPr/>
              <a:tblGrid>
                <a:gridCol w="2133600">
                  <a:extLst>
                    <a:ext uri="{9D8B030D-6E8A-4147-A177-3AD203B41FA5}">
                      <a16:colId xmlns:a16="http://schemas.microsoft.com/office/drawing/2014/main" val="2160528564"/>
                    </a:ext>
                  </a:extLst>
                </a:gridCol>
                <a:gridCol w="2133600">
                  <a:extLst>
                    <a:ext uri="{9D8B030D-6E8A-4147-A177-3AD203B41FA5}">
                      <a16:colId xmlns:a16="http://schemas.microsoft.com/office/drawing/2014/main" val="1043126723"/>
                    </a:ext>
                  </a:extLst>
                </a:gridCol>
                <a:gridCol w="2133600">
                  <a:extLst>
                    <a:ext uri="{9D8B030D-6E8A-4147-A177-3AD203B41FA5}">
                      <a16:colId xmlns:a16="http://schemas.microsoft.com/office/drawing/2014/main" val="316825468"/>
                    </a:ext>
                  </a:extLst>
                </a:gridCol>
              </a:tblGrid>
              <a:tr h="4095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Calibri" panose="020F0502020204030204" pitchFamily="34" charset="0"/>
                          <a:ea typeface="ＭＳ Ｐゴシック" panose="020B0600070205080204" pitchFamily="34" charset="-128"/>
                        </a:rPr>
                        <a:t>Wartime period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Calibri" panose="020F0502020204030204" pitchFamily="34" charset="0"/>
                          <a:ea typeface="ＭＳ Ｐゴシック" panose="020B0600070205080204" pitchFamily="34" charset="-128"/>
                        </a:rPr>
                        <a:t>Start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Calibri" panose="020F0502020204030204" pitchFamily="34" charset="0"/>
                          <a:ea typeface="ＭＳ Ｐゴシック" panose="020B0600070205080204" pitchFamily="34" charset="-128"/>
                        </a:rPr>
                        <a:t>End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3989664116"/>
                  </a:ext>
                </a:extLst>
              </a:tr>
              <a:tr h="4095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rPr>
                        <a:t>World War II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December 7, 1941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December 31, 1946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extLst>
                  <a:ext uri="{0D108BD9-81ED-4DB2-BD59-A6C34878D82A}">
                    <a16:rowId xmlns:a16="http://schemas.microsoft.com/office/drawing/2014/main" val="241934051"/>
                  </a:ext>
                </a:extLst>
              </a:tr>
              <a:tr h="4095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Korean Conflict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June 27, 1950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January 31, 1955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extLst>
                  <a:ext uri="{0D108BD9-81ED-4DB2-BD59-A6C34878D82A}">
                    <a16:rowId xmlns:a16="http://schemas.microsoft.com/office/drawing/2014/main" val="1825201982"/>
                  </a:ext>
                </a:extLst>
              </a:tr>
              <a:tr h="14446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rPr>
                        <a:t>Vietnam Era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August 5, 1964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May 7, 1975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extLst>
                  <a:ext uri="{0D108BD9-81ED-4DB2-BD59-A6C34878D82A}">
                    <a16:rowId xmlns:a16="http://schemas.microsoft.com/office/drawing/2014/main" val="793572515"/>
                  </a:ext>
                </a:extLst>
              </a:tr>
              <a:tr h="38735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Vietnam Era if in theater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February 8, 1961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May 7, 1975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extLst>
                  <a:ext uri="{0D108BD9-81ED-4DB2-BD59-A6C34878D82A}">
                    <a16:rowId xmlns:a16="http://schemas.microsoft.com/office/drawing/2014/main" val="554751449"/>
                  </a:ext>
                </a:extLst>
              </a:tr>
              <a:tr h="40957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Persian Gulf War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August 2, 1990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eaLnBrk="0" hangingPunct="0">
                        <a:spcBef>
                          <a:spcPct val="20000"/>
                        </a:spcBef>
                        <a:defRPr sz="2000">
                          <a:solidFill>
                            <a:schemeClr val="tx1"/>
                          </a:solidFill>
                          <a:latin typeface="Calibri" panose="020F0502020204030204" pitchFamily="34" charset="0"/>
                          <a:ea typeface="ＭＳ Ｐゴシック" panose="020B0600070205080204" pitchFamily="34" charset="-128"/>
                        </a:defRPr>
                      </a:lvl3pPr>
                      <a:lvl4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4pPr>
                      <a:lvl5pPr eaLnBrk="0" hangingPunct="0">
                        <a:spcBef>
                          <a:spcPct val="20000"/>
                        </a:spcBef>
                        <a:defRPr>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extLst>
                  <a:ext uri="{0D108BD9-81ED-4DB2-BD59-A6C34878D82A}">
                    <a16:rowId xmlns:a16="http://schemas.microsoft.com/office/drawing/2014/main" val="2587840916"/>
                  </a:ext>
                </a:extLst>
              </a:tr>
            </a:tbl>
          </a:graphicData>
        </a:graphic>
      </p:graphicFrame>
    </p:spTree>
    <p:extLst>
      <p:ext uri="{BB962C8B-B14F-4D97-AF65-F5344CB8AC3E}">
        <p14:creationId xmlns:p14="http://schemas.microsoft.com/office/powerpoint/2010/main" val="482349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F497D"/>
                </a:solidFill>
                <a:latin typeface="Garamond" panose="02020404030301010803" pitchFamily="18" charset="0"/>
              </a:rPr>
              <a:t>Compensation</a:t>
            </a:r>
          </a:p>
        </p:txBody>
      </p:sp>
      <p:sp>
        <p:nvSpPr>
          <p:cNvPr id="3" name="Content Placeholder 2"/>
          <p:cNvSpPr>
            <a:spLocks noGrp="1"/>
          </p:cNvSpPr>
          <p:nvPr>
            <p:ph sz="quarter" idx="1"/>
          </p:nvPr>
        </p:nvSpPr>
        <p:spPr/>
        <p:txBody>
          <a:bodyPr/>
          <a:lstStyle/>
          <a:p>
            <a:pPr marL="0" indent="0" algn="ctr">
              <a:buNone/>
            </a:pPr>
            <a:r>
              <a:rPr lang="en-US" sz="1800" dirty="0">
                <a:latin typeface="Garamond" panose="02020404030301010803" pitchFamily="18" charset="0"/>
              </a:rPr>
              <a:t>38 USC §§ 1110,  1131</a:t>
            </a:r>
          </a:p>
          <a:p>
            <a:r>
              <a:rPr lang="en-US" dirty="0">
                <a:latin typeface="Garamond" panose="02020404030301010803" pitchFamily="18" charset="0"/>
              </a:rPr>
              <a:t>Compensate reduction in earning capacity caused by military service.</a:t>
            </a:r>
          </a:p>
          <a:p>
            <a:r>
              <a:rPr lang="en-US" dirty="0">
                <a:latin typeface="Garamond" panose="02020404030301010803" pitchFamily="18" charset="0"/>
              </a:rPr>
              <a:t>Awarded on percentage basis, 0% – 100% in 10% increments.</a:t>
            </a:r>
          </a:p>
          <a:p>
            <a:pPr lvl="1"/>
            <a:r>
              <a:rPr lang="en-US" dirty="0">
                <a:latin typeface="Garamond" panose="02020404030301010803" pitchFamily="18" charset="0"/>
              </a:rPr>
              <a:t>Not each disability is ratable at each increment.</a:t>
            </a:r>
          </a:p>
          <a:p>
            <a:r>
              <a:rPr lang="en-US" dirty="0">
                <a:latin typeface="Garamond" panose="02020404030301010803" pitchFamily="18" charset="0"/>
              </a:rPr>
              <a:t>Monthly payments.</a:t>
            </a:r>
          </a:p>
          <a:p>
            <a:r>
              <a:rPr lang="en-US" dirty="0">
                <a:latin typeface="Garamond" panose="02020404030301010803" pitchFamily="18" charset="0"/>
              </a:rPr>
              <a:t>Tax free.</a:t>
            </a:r>
          </a:p>
          <a:p>
            <a:pPr marL="0" indent="0">
              <a:buNone/>
            </a:pPr>
            <a:endParaRPr lang="en-US" dirty="0"/>
          </a:p>
        </p:txBody>
      </p:sp>
    </p:spTree>
    <p:extLst>
      <p:ext uri="{BB962C8B-B14F-4D97-AF65-F5344CB8AC3E}">
        <p14:creationId xmlns:p14="http://schemas.microsoft.com/office/powerpoint/2010/main" val="2662936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1F497D"/>
                </a:solidFill>
                <a:latin typeface="Garamond" panose="02020404030301010803" pitchFamily="18" charset="0"/>
              </a:rPr>
              <a:t>Compensation: Eligibility</a:t>
            </a:r>
          </a:p>
        </p:txBody>
      </p:sp>
      <p:sp>
        <p:nvSpPr>
          <p:cNvPr id="33795" name="Content Placeholder 2"/>
          <p:cNvSpPr>
            <a:spLocks noGrp="1"/>
          </p:cNvSpPr>
          <p:nvPr>
            <p:ph sz="quarter" idx="1"/>
          </p:nvPr>
        </p:nvSpPr>
        <p:spPr>
          <a:xfrm>
            <a:off x="612648" y="2127918"/>
            <a:ext cx="8153400" cy="3968082"/>
          </a:xfrm>
        </p:spPr>
        <p:txBody>
          <a:bodyPr/>
          <a:lstStyle/>
          <a:p>
            <a:pPr marL="514350" indent="-514350"/>
            <a:r>
              <a:rPr lang="ja-JP" altLang="en-US" b="1" u="sng" dirty="0">
                <a:latin typeface="Garamond" panose="02020404030301010803" pitchFamily="18" charset="0"/>
              </a:rPr>
              <a:t>“</a:t>
            </a:r>
            <a:r>
              <a:rPr lang="en-US" b="1" u="sng" dirty="0">
                <a:latin typeface="Garamond" panose="02020404030301010803" pitchFamily="18" charset="0"/>
              </a:rPr>
              <a:t>Veteran</a:t>
            </a:r>
            <a:r>
              <a:rPr lang="ja-JP" altLang="en-US" b="1" u="sng" dirty="0">
                <a:latin typeface="Garamond" panose="02020404030301010803" pitchFamily="18" charset="0"/>
              </a:rPr>
              <a:t>”</a:t>
            </a:r>
            <a:r>
              <a:rPr lang="en-US" b="1" u="sng" dirty="0">
                <a:latin typeface="Garamond" panose="02020404030301010803" pitchFamily="18" charset="0"/>
              </a:rPr>
              <a:t> status</a:t>
            </a:r>
            <a:r>
              <a:rPr lang="en-US" dirty="0">
                <a:latin typeface="Garamond" panose="02020404030301010803" pitchFamily="18" charset="0"/>
              </a:rPr>
              <a:t>.  No time in service requirements.</a:t>
            </a:r>
          </a:p>
          <a:p>
            <a:pPr marL="514350" indent="-514350"/>
            <a:r>
              <a:rPr lang="en-US" b="1" u="sng" dirty="0">
                <a:latin typeface="Garamond" panose="02020404030301010803" pitchFamily="18" charset="0"/>
              </a:rPr>
              <a:t>Service connection</a:t>
            </a:r>
            <a:r>
              <a:rPr lang="en-US" dirty="0">
                <a:latin typeface="Garamond" panose="02020404030301010803" pitchFamily="18" charset="0"/>
              </a:rPr>
              <a:t>: current disability incurred or aggravated during service.</a:t>
            </a:r>
          </a:p>
          <a:p>
            <a:pPr marL="514350" indent="-514350"/>
            <a:r>
              <a:rPr lang="en-US" b="1" u="sng" dirty="0">
                <a:latin typeface="Garamond" panose="02020404030301010803" pitchFamily="18" charset="0"/>
              </a:rPr>
              <a:t>Rating</a:t>
            </a:r>
            <a:r>
              <a:rPr lang="en-US" dirty="0">
                <a:latin typeface="Garamond" panose="02020404030301010803" pitchFamily="18" charset="0"/>
              </a:rPr>
              <a:t>: evaluation of present impairment.</a:t>
            </a:r>
          </a:p>
        </p:txBody>
      </p:sp>
    </p:spTree>
    <p:extLst>
      <p:ext uri="{BB962C8B-B14F-4D97-AF65-F5344CB8AC3E}">
        <p14:creationId xmlns:p14="http://schemas.microsoft.com/office/powerpoint/2010/main" val="23128423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65317A424BC744832D3315430BDE60" ma:contentTypeVersion="18" ma:contentTypeDescription="Create a new document." ma:contentTypeScope="" ma:versionID="8a402a29c1894841b05057125fd2a4e6">
  <xsd:schema xmlns:xsd="http://www.w3.org/2001/XMLSchema" xmlns:xs="http://www.w3.org/2001/XMLSchema" xmlns:p="http://schemas.microsoft.com/office/2006/metadata/properties" xmlns:ns2="4151a0e2-b116-4d44-8f0f-ebd86b2b7a89" xmlns:ns3="4b986d0a-767e-4dbb-a5fc-0d55529e3ec2" targetNamespace="http://schemas.microsoft.com/office/2006/metadata/properties" ma:root="true" ma:fieldsID="6f2fe813f567f1006269a4203efb0206" ns2:_="" ns3:_="">
    <xsd:import namespace="4151a0e2-b116-4d44-8f0f-ebd86b2b7a89"/>
    <xsd:import namespace="4b986d0a-767e-4dbb-a5fc-0d55529e3ec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Date"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51a0e2-b116-4d44-8f0f-ebd86b2b7a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e6a7156a-0ae4-477c-9a61-d289f7b5374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b986d0a-767e-4dbb-a5fc-0d55529e3ec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13fd637-2c6d-44ec-a2b1-55c9845fc983}" ma:internalName="TaxCatchAll" ma:showField="CatchAllData" ma:web="4b986d0a-767e-4dbb-a5fc-0d55529e3e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ate xmlns="4151a0e2-b116-4d44-8f0f-ebd86b2b7a89" xsi:nil="true"/>
    <lcf76f155ced4ddcb4097134ff3c332f xmlns="4151a0e2-b116-4d44-8f0f-ebd86b2b7a89">
      <Terms xmlns="http://schemas.microsoft.com/office/infopath/2007/PartnerControls"/>
    </lcf76f155ced4ddcb4097134ff3c332f>
    <TaxCatchAll xmlns="4b986d0a-767e-4dbb-a5fc-0d55529e3ec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8C8920-12AE-4886-A4AB-9402609866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51a0e2-b116-4d44-8f0f-ebd86b2b7a89"/>
    <ds:schemaRef ds:uri="4b986d0a-767e-4dbb-a5fc-0d55529e3e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71B202-597F-4911-B3D8-4CBD987AFF19}">
  <ds:schemaRefs>
    <ds:schemaRef ds:uri="http://schemas.microsoft.com/office/2006/metadata/properties"/>
    <ds:schemaRef ds:uri="http://schemas.microsoft.com/office/infopath/2007/PartnerControls"/>
    <ds:schemaRef ds:uri="4151a0e2-b116-4d44-8f0f-ebd86b2b7a89"/>
    <ds:schemaRef ds:uri="4b986d0a-767e-4dbb-a5fc-0d55529e3ec2"/>
  </ds:schemaRefs>
</ds:datastoreItem>
</file>

<file path=customXml/itemProps3.xml><?xml version="1.0" encoding="utf-8"?>
<ds:datastoreItem xmlns:ds="http://schemas.openxmlformats.org/officeDocument/2006/customXml" ds:itemID="{30075CEB-B5A3-40FC-B00B-305A8708A9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1232</TotalTime>
  <Words>2395</Words>
  <Application>Microsoft Office PowerPoint</Application>
  <PresentationFormat>On-screen Show (4:3)</PresentationFormat>
  <Paragraphs>319</Paragraphs>
  <Slides>27</Slides>
  <Notes>8</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Median</vt:lpstr>
      <vt:lpstr>An Introduction to VA Disability Benefits  </vt:lpstr>
      <vt:lpstr>What is the Department of Veterans Affairs?</vt:lpstr>
      <vt:lpstr>VA Benefits</vt:lpstr>
      <vt:lpstr>Basic eligibility: “Veteran” status</vt:lpstr>
      <vt:lpstr>VA Character of Discharge evaluation</vt:lpstr>
      <vt:lpstr>Pension: Eligibility</vt:lpstr>
      <vt:lpstr>Pension</vt:lpstr>
      <vt:lpstr>Compensation</vt:lpstr>
      <vt:lpstr>Compensation: Eligibility</vt:lpstr>
      <vt:lpstr>Compensation: Service connection</vt:lpstr>
      <vt:lpstr>Compensation: In-service injury or illness</vt:lpstr>
      <vt:lpstr>Compensation: Current disability</vt:lpstr>
      <vt:lpstr>Compensation: “Nexus”</vt:lpstr>
      <vt:lpstr>Compensation Rates (as of 12/01/22)</vt:lpstr>
      <vt:lpstr>Compensation Rates</vt:lpstr>
      <vt:lpstr>Benefits for Dependents </vt:lpstr>
      <vt:lpstr>How to make a claim?</vt:lpstr>
      <vt:lpstr>Overview Claims Process</vt:lpstr>
      <vt:lpstr>Representation of Vets: Accreditation and Fees</vt:lpstr>
      <vt:lpstr>VA Healthcare</vt:lpstr>
      <vt:lpstr>VA Housing Assistance</vt:lpstr>
      <vt:lpstr>EDUCATION</vt:lpstr>
      <vt:lpstr>MISCELLANEOUS BENEFITS</vt:lpstr>
      <vt:lpstr>BURIAL BENEFITS</vt:lpstr>
      <vt:lpstr>TYPES of BURIAL BENEFITS</vt:lpstr>
      <vt:lpstr>BURIAL in a VA NATIONAL CEMETERY</vt:lpstr>
      <vt:lpstr>Questions?</vt:lpstr>
    </vt:vector>
  </TitlesOfParts>
  <Company>Law Office of John Robert Unruh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Robert Unruh</dc:creator>
  <cp:lastModifiedBy>John Robert Unruh</cp:lastModifiedBy>
  <cp:revision>52</cp:revision>
  <dcterms:created xsi:type="dcterms:W3CDTF">2014-11-11T13:20:16Z</dcterms:created>
  <dcterms:modified xsi:type="dcterms:W3CDTF">2023-09-21T16:45:28Z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0x0101009465317A424BC744832D3315430BDE60</vt:lpwstr>
  </property>
  <property fmtid="{D5CDD505-2E9C-101B-9397-08002B2CF9AE}" pid="3" name="MediaServiceImageTags">
    <vt:lpwstr/>
  </property>
</Properties>
</file>